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8" r:id="rId3"/>
    <p:sldId id="294" r:id="rId4"/>
    <p:sldId id="321" r:id="rId5"/>
    <p:sldId id="295" r:id="rId6"/>
    <p:sldId id="259" r:id="rId7"/>
    <p:sldId id="260" r:id="rId8"/>
    <p:sldId id="298" r:id="rId9"/>
    <p:sldId id="300" r:id="rId10"/>
    <p:sldId id="328" r:id="rId11"/>
    <p:sldId id="301" r:id="rId12"/>
    <p:sldId id="320" r:id="rId13"/>
    <p:sldId id="332" r:id="rId14"/>
    <p:sldId id="299" r:id="rId15"/>
    <p:sldId id="329" r:id="rId16"/>
    <p:sldId id="302" r:id="rId17"/>
    <p:sldId id="303" r:id="rId18"/>
    <p:sldId id="305" r:id="rId19"/>
    <p:sldId id="304" r:id="rId20"/>
    <p:sldId id="306" r:id="rId21"/>
    <p:sldId id="312" r:id="rId22"/>
    <p:sldId id="307" r:id="rId23"/>
    <p:sldId id="310" r:id="rId24"/>
    <p:sldId id="331" r:id="rId25"/>
    <p:sldId id="308" r:id="rId26"/>
    <p:sldId id="293" r:id="rId27"/>
    <p:sldId id="318" r:id="rId28"/>
    <p:sldId id="330" r:id="rId29"/>
    <p:sldId id="275" r:id="rId30"/>
    <p:sldId id="313" r:id="rId31"/>
    <p:sldId id="314" r:id="rId32"/>
    <p:sldId id="315" r:id="rId33"/>
    <p:sldId id="317" r:id="rId34"/>
    <p:sldId id="322" r:id="rId35"/>
    <p:sldId id="323" r:id="rId36"/>
    <p:sldId id="325" r:id="rId37"/>
    <p:sldId id="326" r:id="rId38"/>
    <p:sldId id="327" r:id="rId3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3488" autoAdjust="0"/>
  </p:normalViewPr>
  <p:slideViewPr>
    <p:cSldViewPr>
      <p:cViewPr>
        <p:scale>
          <a:sx n="100" d="100"/>
          <a:sy n="100" d="100"/>
        </p:scale>
        <p:origin x="-50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01255A-3F7A-4D5A-8D30-92797D9A1523}" type="datetimeFigureOut">
              <a:rPr lang="nl-NL" smtClean="0"/>
              <a:t>22-9-2015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7A797A-5399-4A31-9439-0F5BD0E2F26E}" type="slidenum">
              <a:rPr lang="nl-NL" smtClean="0"/>
              <a:t>‹nr.›</a:t>
            </a:fld>
            <a:endParaRPr lang="nl-NL"/>
          </a:p>
        </p:txBody>
      </p:sp>
    </p:spTree>
    <p:extLst>
      <p:ext uri="{BB962C8B-B14F-4D97-AF65-F5344CB8AC3E}">
        <p14:creationId xmlns:p14="http://schemas.microsoft.com/office/powerpoint/2010/main" val="3182259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Geopend 8 september</a:t>
            </a:r>
            <a:endParaRPr lang="nl-NL" dirty="0"/>
          </a:p>
        </p:txBody>
      </p:sp>
      <p:sp>
        <p:nvSpPr>
          <p:cNvPr id="4" name="Tijdelijke aanduiding voor dianummer 3"/>
          <p:cNvSpPr>
            <a:spLocks noGrp="1"/>
          </p:cNvSpPr>
          <p:nvPr>
            <p:ph type="sldNum" sz="quarter" idx="10"/>
          </p:nvPr>
        </p:nvSpPr>
        <p:spPr/>
        <p:txBody>
          <a:bodyPr/>
          <a:lstStyle/>
          <a:p>
            <a:fld id="{017A797A-5399-4A31-9439-0F5BD0E2F26E}" type="slidenum">
              <a:rPr lang="nl-NL" smtClean="0"/>
              <a:t>12</a:t>
            </a:fld>
            <a:endParaRPr lang="nl-NL"/>
          </a:p>
        </p:txBody>
      </p:sp>
    </p:spTree>
    <p:extLst>
      <p:ext uri="{BB962C8B-B14F-4D97-AF65-F5344CB8AC3E}">
        <p14:creationId xmlns:p14="http://schemas.microsoft.com/office/powerpoint/2010/main" val="218931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17A797A-5399-4A31-9439-0F5BD0E2F26E}" type="slidenum">
              <a:rPr lang="nl-NL" smtClean="0"/>
              <a:t>15</a:t>
            </a:fld>
            <a:endParaRPr lang="nl-NL"/>
          </a:p>
        </p:txBody>
      </p:sp>
    </p:spTree>
    <p:extLst>
      <p:ext uri="{BB962C8B-B14F-4D97-AF65-F5344CB8AC3E}">
        <p14:creationId xmlns:p14="http://schemas.microsoft.com/office/powerpoint/2010/main" val="3928104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2028857D-2638-464A-A7B8-DDE160914637}" type="datetimeFigureOut">
              <a:rPr lang="nl-NL" smtClean="0"/>
              <a:t>22-9-2015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520E8DF-9D58-40C1-8559-B022017E36DD}" type="slidenum">
              <a:rPr lang="nl-NL" smtClean="0"/>
              <a:t>‹nr.›</a:t>
            </a:fld>
            <a:endParaRPr lang="nl-NL"/>
          </a:p>
        </p:txBody>
      </p:sp>
    </p:spTree>
    <p:extLst>
      <p:ext uri="{BB962C8B-B14F-4D97-AF65-F5344CB8AC3E}">
        <p14:creationId xmlns:p14="http://schemas.microsoft.com/office/powerpoint/2010/main" val="3162357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28857D-2638-464A-A7B8-DDE160914637}" type="datetimeFigureOut">
              <a:rPr lang="nl-NL" smtClean="0"/>
              <a:t>22-9-2015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520E8DF-9D58-40C1-8559-B022017E36DD}" type="slidenum">
              <a:rPr lang="nl-NL" smtClean="0"/>
              <a:t>‹nr.›</a:t>
            </a:fld>
            <a:endParaRPr lang="nl-NL"/>
          </a:p>
        </p:txBody>
      </p:sp>
    </p:spTree>
    <p:extLst>
      <p:ext uri="{BB962C8B-B14F-4D97-AF65-F5344CB8AC3E}">
        <p14:creationId xmlns:p14="http://schemas.microsoft.com/office/powerpoint/2010/main" val="1359723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28857D-2638-464A-A7B8-DDE160914637}" type="datetimeFigureOut">
              <a:rPr lang="nl-NL" smtClean="0"/>
              <a:t>22-9-2015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520E8DF-9D58-40C1-8559-B022017E36DD}" type="slidenum">
              <a:rPr lang="nl-NL" smtClean="0"/>
              <a:t>‹nr.›</a:t>
            </a:fld>
            <a:endParaRPr lang="nl-NL"/>
          </a:p>
        </p:txBody>
      </p:sp>
    </p:spTree>
    <p:extLst>
      <p:ext uri="{BB962C8B-B14F-4D97-AF65-F5344CB8AC3E}">
        <p14:creationId xmlns:p14="http://schemas.microsoft.com/office/powerpoint/2010/main" val="140131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28857D-2638-464A-A7B8-DDE160914637}" type="datetimeFigureOut">
              <a:rPr lang="nl-NL" smtClean="0"/>
              <a:t>22-9-2015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520E8DF-9D58-40C1-8559-B022017E36DD}" type="slidenum">
              <a:rPr lang="nl-NL" smtClean="0"/>
              <a:t>‹nr.›</a:t>
            </a:fld>
            <a:endParaRPr lang="nl-NL"/>
          </a:p>
        </p:txBody>
      </p:sp>
    </p:spTree>
    <p:extLst>
      <p:ext uri="{BB962C8B-B14F-4D97-AF65-F5344CB8AC3E}">
        <p14:creationId xmlns:p14="http://schemas.microsoft.com/office/powerpoint/2010/main" val="2714047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028857D-2638-464A-A7B8-DDE160914637}" type="datetimeFigureOut">
              <a:rPr lang="nl-NL" smtClean="0"/>
              <a:t>22-9-2015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520E8DF-9D58-40C1-8559-B022017E36DD}" type="slidenum">
              <a:rPr lang="nl-NL" smtClean="0"/>
              <a:t>‹nr.›</a:t>
            </a:fld>
            <a:endParaRPr lang="nl-NL"/>
          </a:p>
        </p:txBody>
      </p:sp>
    </p:spTree>
    <p:extLst>
      <p:ext uri="{BB962C8B-B14F-4D97-AF65-F5344CB8AC3E}">
        <p14:creationId xmlns:p14="http://schemas.microsoft.com/office/powerpoint/2010/main" val="1207393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028857D-2638-464A-A7B8-DDE160914637}" type="datetimeFigureOut">
              <a:rPr lang="nl-NL" smtClean="0"/>
              <a:t>22-9-2015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520E8DF-9D58-40C1-8559-B022017E36DD}" type="slidenum">
              <a:rPr lang="nl-NL" smtClean="0"/>
              <a:t>‹nr.›</a:t>
            </a:fld>
            <a:endParaRPr lang="nl-NL"/>
          </a:p>
        </p:txBody>
      </p:sp>
    </p:spTree>
    <p:extLst>
      <p:ext uri="{BB962C8B-B14F-4D97-AF65-F5344CB8AC3E}">
        <p14:creationId xmlns:p14="http://schemas.microsoft.com/office/powerpoint/2010/main" val="225107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028857D-2638-464A-A7B8-DDE160914637}" type="datetimeFigureOut">
              <a:rPr lang="nl-NL" smtClean="0"/>
              <a:t>22-9-2015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520E8DF-9D58-40C1-8559-B022017E36DD}" type="slidenum">
              <a:rPr lang="nl-NL" smtClean="0"/>
              <a:t>‹nr.›</a:t>
            </a:fld>
            <a:endParaRPr lang="nl-NL"/>
          </a:p>
        </p:txBody>
      </p:sp>
    </p:spTree>
    <p:extLst>
      <p:ext uri="{BB962C8B-B14F-4D97-AF65-F5344CB8AC3E}">
        <p14:creationId xmlns:p14="http://schemas.microsoft.com/office/powerpoint/2010/main" val="843103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028857D-2638-464A-A7B8-DDE160914637}" type="datetimeFigureOut">
              <a:rPr lang="nl-NL" smtClean="0"/>
              <a:t>22-9-2015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520E8DF-9D58-40C1-8559-B022017E36DD}" type="slidenum">
              <a:rPr lang="nl-NL" smtClean="0"/>
              <a:t>‹nr.›</a:t>
            </a:fld>
            <a:endParaRPr lang="nl-NL"/>
          </a:p>
        </p:txBody>
      </p:sp>
    </p:spTree>
    <p:extLst>
      <p:ext uri="{BB962C8B-B14F-4D97-AF65-F5344CB8AC3E}">
        <p14:creationId xmlns:p14="http://schemas.microsoft.com/office/powerpoint/2010/main" val="302052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28857D-2638-464A-A7B8-DDE160914637}" type="datetimeFigureOut">
              <a:rPr lang="nl-NL" smtClean="0"/>
              <a:t>22-9-2015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520E8DF-9D58-40C1-8559-B022017E36DD}" type="slidenum">
              <a:rPr lang="nl-NL" smtClean="0"/>
              <a:t>‹nr.›</a:t>
            </a:fld>
            <a:endParaRPr lang="nl-NL"/>
          </a:p>
        </p:txBody>
      </p:sp>
    </p:spTree>
    <p:extLst>
      <p:ext uri="{BB962C8B-B14F-4D97-AF65-F5344CB8AC3E}">
        <p14:creationId xmlns:p14="http://schemas.microsoft.com/office/powerpoint/2010/main" val="284747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28857D-2638-464A-A7B8-DDE160914637}" type="datetimeFigureOut">
              <a:rPr lang="nl-NL" smtClean="0"/>
              <a:t>22-9-2015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520E8DF-9D58-40C1-8559-B022017E36DD}" type="slidenum">
              <a:rPr lang="nl-NL" smtClean="0"/>
              <a:t>‹nr.›</a:t>
            </a:fld>
            <a:endParaRPr lang="nl-NL"/>
          </a:p>
        </p:txBody>
      </p:sp>
    </p:spTree>
    <p:extLst>
      <p:ext uri="{BB962C8B-B14F-4D97-AF65-F5344CB8AC3E}">
        <p14:creationId xmlns:p14="http://schemas.microsoft.com/office/powerpoint/2010/main" val="1390778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28857D-2638-464A-A7B8-DDE160914637}" type="datetimeFigureOut">
              <a:rPr lang="nl-NL" smtClean="0"/>
              <a:t>22-9-2015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520E8DF-9D58-40C1-8559-B022017E36DD}" type="slidenum">
              <a:rPr lang="nl-NL" smtClean="0"/>
              <a:t>‹nr.›</a:t>
            </a:fld>
            <a:endParaRPr lang="nl-NL"/>
          </a:p>
        </p:txBody>
      </p:sp>
    </p:spTree>
    <p:extLst>
      <p:ext uri="{BB962C8B-B14F-4D97-AF65-F5344CB8AC3E}">
        <p14:creationId xmlns:p14="http://schemas.microsoft.com/office/powerpoint/2010/main" val="1841257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8857D-2638-464A-A7B8-DDE160914637}" type="datetimeFigureOut">
              <a:rPr lang="nl-NL" smtClean="0"/>
              <a:t>22-9-2015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0E8DF-9D58-40C1-8559-B022017E36DD}" type="slidenum">
              <a:rPr lang="nl-NL" smtClean="0"/>
              <a:t>‹nr.›</a:t>
            </a:fld>
            <a:endParaRPr lang="nl-NL"/>
          </a:p>
        </p:txBody>
      </p:sp>
    </p:spTree>
    <p:extLst>
      <p:ext uri="{BB962C8B-B14F-4D97-AF65-F5344CB8AC3E}">
        <p14:creationId xmlns:p14="http://schemas.microsoft.com/office/powerpoint/2010/main" val="3135057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nl-NL" dirty="0"/>
          </a:p>
        </p:txBody>
      </p:sp>
      <p:sp>
        <p:nvSpPr>
          <p:cNvPr id="5" name="Tijdelijke aanduiding voor inhoud 4"/>
          <p:cNvSpPr>
            <a:spLocks noGrp="1"/>
          </p:cNvSpPr>
          <p:nvPr>
            <p:ph idx="1"/>
          </p:nvPr>
        </p:nvSpPr>
        <p:spPr/>
        <p:txBody>
          <a:bodyPr/>
          <a:lstStyle/>
          <a:p>
            <a:r>
              <a:rPr lang="nl-NL" sz="4000" b="1" dirty="0" smtClean="0"/>
              <a:t>Onderwijs als ontwikkelingswerk: </a:t>
            </a:r>
          </a:p>
          <a:p>
            <a:pPr marL="0" indent="0">
              <a:buNone/>
            </a:pPr>
            <a:r>
              <a:rPr lang="nl-NL" b="1" dirty="0" smtClean="0"/>
              <a:t>    over  actualiseren, thematisch werken en  </a:t>
            </a:r>
          </a:p>
          <a:p>
            <a:pPr marL="0" indent="0">
              <a:buNone/>
            </a:pPr>
            <a:r>
              <a:rPr lang="nl-NL" b="1" dirty="0"/>
              <a:t> </a:t>
            </a:r>
            <a:r>
              <a:rPr lang="nl-NL" b="1" dirty="0" smtClean="0"/>
              <a:t>    vormingsdoelen</a:t>
            </a:r>
          </a:p>
          <a:p>
            <a:pPr marL="0" indent="0">
              <a:buNone/>
            </a:pPr>
            <a:endParaRPr lang="nl-NL" b="1" dirty="0"/>
          </a:p>
          <a:p>
            <a:pPr marL="0" indent="0">
              <a:buNone/>
            </a:pPr>
            <a:endParaRPr lang="nl-NL" b="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04664"/>
            <a:ext cx="7637463"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taande oorkonde 1"/>
          <p:cNvSpPr/>
          <p:nvPr/>
        </p:nvSpPr>
        <p:spPr>
          <a:xfrm>
            <a:off x="1331640" y="3501008"/>
            <a:ext cx="5904656" cy="316835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t>Where</a:t>
            </a:r>
            <a:r>
              <a:rPr lang="nl-NL" dirty="0" smtClean="0"/>
              <a:t> is the life we have lost in living?</a:t>
            </a:r>
          </a:p>
          <a:p>
            <a:pPr algn="ctr"/>
            <a:r>
              <a:rPr lang="nl-NL" dirty="0" err="1" smtClean="0"/>
              <a:t>Where</a:t>
            </a:r>
            <a:r>
              <a:rPr lang="nl-NL" dirty="0" smtClean="0"/>
              <a:t> is the </a:t>
            </a:r>
            <a:r>
              <a:rPr lang="nl-NL" dirty="0" err="1" smtClean="0"/>
              <a:t>wisdom</a:t>
            </a:r>
            <a:r>
              <a:rPr lang="nl-NL" dirty="0" smtClean="0"/>
              <a:t> we have lost in </a:t>
            </a:r>
            <a:r>
              <a:rPr lang="nl-NL" dirty="0" err="1" smtClean="0"/>
              <a:t>knowledge</a:t>
            </a:r>
            <a:r>
              <a:rPr lang="nl-NL" dirty="0" smtClean="0"/>
              <a:t>?</a:t>
            </a:r>
          </a:p>
          <a:p>
            <a:pPr algn="ctr"/>
            <a:r>
              <a:rPr lang="nl-NL" dirty="0" err="1" smtClean="0"/>
              <a:t>Where</a:t>
            </a:r>
            <a:r>
              <a:rPr lang="nl-NL" dirty="0" smtClean="0"/>
              <a:t> is the </a:t>
            </a:r>
            <a:r>
              <a:rPr lang="nl-NL" dirty="0" err="1" smtClean="0"/>
              <a:t>knowledge</a:t>
            </a:r>
            <a:r>
              <a:rPr lang="nl-NL" dirty="0" smtClean="0"/>
              <a:t>  we have lost in information?</a:t>
            </a:r>
          </a:p>
          <a:p>
            <a:pPr algn="ctr"/>
            <a:endParaRPr lang="nl-NL" dirty="0"/>
          </a:p>
          <a:p>
            <a:pPr algn="ctr"/>
            <a:r>
              <a:rPr lang="nl-NL" dirty="0" smtClean="0"/>
              <a:t>T.S. </a:t>
            </a:r>
            <a:r>
              <a:rPr lang="nl-NL" dirty="0" err="1" smtClean="0"/>
              <a:t>Eliot</a:t>
            </a:r>
            <a:r>
              <a:rPr lang="nl-NL" dirty="0" smtClean="0"/>
              <a:t>, </a:t>
            </a:r>
            <a:r>
              <a:rPr lang="nl-NL" i="1" dirty="0" smtClean="0"/>
              <a:t>The Rock </a:t>
            </a:r>
            <a:r>
              <a:rPr lang="nl-NL" dirty="0" smtClean="0"/>
              <a:t>(1934)</a:t>
            </a:r>
            <a:endParaRPr lang="nl-NL" dirty="0"/>
          </a:p>
        </p:txBody>
      </p:sp>
    </p:spTree>
    <p:extLst>
      <p:ext uri="{BB962C8B-B14F-4D97-AF65-F5344CB8AC3E}">
        <p14:creationId xmlns:p14="http://schemas.microsoft.com/office/powerpoint/2010/main" val="1532039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endParaRPr lang="nl-NL"/>
          </a:p>
        </p:txBody>
      </p:sp>
      <p:pic>
        <p:nvPicPr>
          <p:cNvPr id="8"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404664"/>
            <a:ext cx="5760640" cy="6336704"/>
          </a:xfrm>
          <a:prstGeom prst="rect">
            <a:avLst/>
          </a:prstGeom>
        </p:spPr>
      </p:pic>
    </p:spTree>
    <p:extLst>
      <p:ext uri="{BB962C8B-B14F-4D97-AF65-F5344CB8AC3E}">
        <p14:creationId xmlns:p14="http://schemas.microsoft.com/office/powerpoint/2010/main" val="172540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t>NRC/H 8 juli jl. </a:t>
            </a:r>
            <a:endParaRPr lang="nl-NL" b="1" dirty="0"/>
          </a:p>
        </p:txBody>
      </p:sp>
      <p:sp>
        <p:nvSpPr>
          <p:cNvPr id="3" name="Tijdelijke aanduiding voor inhoud 2"/>
          <p:cNvSpPr>
            <a:spLocks noGrp="1"/>
          </p:cNvSpPr>
          <p:nvPr>
            <p:ph idx="1"/>
          </p:nvPr>
        </p:nvSpPr>
        <p:spPr/>
        <p:txBody>
          <a:bodyPr/>
          <a:lstStyle/>
          <a:p>
            <a:endParaRPr lang="nl-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541020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lkvormige toelichting 4"/>
          <p:cNvSpPr/>
          <p:nvPr/>
        </p:nvSpPr>
        <p:spPr>
          <a:xfrm>
            <a:off x="4716016" y="2276872"/>
            <a:ext cx="3559671" cy="2088232"/>
          </a:xfrm>
          <a:prstGeom prst="cloudCallout">
            <a:avLst>
              <a:gd name="adj1" fmla="val -390625"/>
              <a:gd name="adj2" fmla="val 3796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smtClean="0"/>
              <a:t>Vorming is de trend!</a:t>
            </a:r>
            <a:endParaRPr lang="nl-NL" sz="3200" dirty="0"/>
          </a:p>
        </p:txBody>
      </p:sp>
    </p:spTree>
    <p:extLst>
      <p:ext uri="{BB962C8B-B14F-4D97-AF65-F5344CB8AC3E}">
        <p14:creationId xmlns:p14="http://schemas.microsoft.com/office/powerpoint/2010/main" val="2174982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242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smtClean="0"/>
              <a:t>NRC/H 31 augustus jl.</a:t>
            </a:r>
            <a:endParaRPr lang="nl-NL" sz="2800" dirty="0"/>
          </a:p>
        </p:txBody>
      </p:sp>
      <p:pic>
        <p:nvPicPr>
          <p:cNvPr id="4" name="Tijdelijke aanduiding voor inhoud 3" descr="https://static.nrc.nl/images/w640/3108ihnrector.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24744"/>
            <a:ext cx="2926080" cy="4421124"/>
          </a:xfrm>
          <a:prstGeom prst="rect">
            <a:avLst/>
          </a:prstGeom>
          <a:noFill/>
          <a:ln>
            <a:noFill/>
          </a:ln>
        </p:spPr>
      </p:pic>
      <p:sp>
        <p:nvSpPr>
          <p:cNvPr id="5" name="Rechthoek 4"/>
          <p:cNvSpPr/>
          <p:nvPr/>
        </p:nvSpPr>
        <p:spPr>
          <a:xfrm>
            <a:off x="3707904" y="889844"/>
            <a:ext cx="4392488" cy="4524315"/>
          </a:xfrm>
          <a:prstGeom prst="rect">
            <a:avLst/>
          </a:prstGeom>
        </p:spPr>
        <p:txBody>
          <a:bodyPr wrap="square">
            <a:spAutoFit/>
          </a:bodyPr>
          <a:lstStyle/>
          <a:p>
            <a:endParaRPr lang="nl-NL" dirty="0"/>
          </a:p>
          <a:p>
            <a:r>
              <a:rPr lang="nl-NL" dirty="0"/>
              <a:t>Een Duits woord waart door de universiteiten en dat is </a:t>
            </a:r>
            <a:r>
              <a:rPr lang="nl-NL" i="1" dirty="0" err="1"/>
              <a:t>Bildung</a:t>
            </a:r>
            <a:r>
              <a:rPr lang="nl-NL" dirty="0"/>
              <a:t>. Genoemd in zeker vijf toespraken vandaag bij de opening van het academische jaar. </a:t>
            </a:r>
            <a:r>
              <a:rPr lang="nl-NL" dirty="0" smtClean="0"/>
              <a:t>(…) </a:t>
            </a:r>
            <a:r>
              <a:rPr lang="nl-NL" dirty="0" err="1"/>
              <a:t>Bildung</a:t>
            </a:r>
            <a:r>
              <a:rPr lang="nl-NL" dirty="0"/>
              <a:t> is een beweging voor zelfontplooiing en tegen alleen economisch nut. Met een sterker accent op onderwijs en dus wat minder aandacht voor onderzoek.</a:t>
            </a:r>
          </a:p>
          <a:p>
            <a:r>
              <a:rPr lang="nl-NL" dirty="0"/>
              <a:t>Minister Bussemaker (Onderwijs, Cultuur en Wetenschappen, PvdA) opende de universiteit van Utrecht met een rede over menselijk inlevingsvermogen, een moreel kompas, nieuwsgierigheid en kritisch „</a:t>
            </a:r>
            <a:r>
              <a:rPr lang="nl-NL" dirty="0" err="1"/>
              <a:t>grensoverstijgend</a:t>
            </a:r>
            <a:r>
              <a:rPr lang="nl-NL" dirty="0"/>
              <a:t>” denken om later verantwoordelijkheid te kunnen dragen.</a:t>
            </a:r>
          </a:p>
        </p:txBody>
      </p:sp>
    </p:spTree>
    <p:extLst>
      <p:ext uri="{BB962C8B-B14F-4D97-AF65-F5344CB8AC3E}">
        <p14:creationId xmlns:p14="http://schemas.microsoft.com/office/powerpoint/2010/main" val="554256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r>
              <a:rPr lang="nl-NL" b="1" i="1" dirty="0">
                <a:solidFill>
                  <a:schemeClr val="accent1">
                    <a:lumMod val="75000"/>
                  </a:schemeClr>
                </a:solidFill>
              </a:rPr>
              <a:t>De vele onderwijsontwikkelingen </a:t>
            </a:r>
            <a:r>
              <a:rPr lang="nl-NL" b="1" i="1" dirty="0" smtClean="0">
                <a:solidFill>
                  <a:schemeClr val="accent1">
                    <a:lumMod val="75000"/>
                  </a:schemeClr>
                </a:solidFill>
              </a:rPr>
              <a:t>(…) hebben </a:t>
            </a:r>
            <a:r>
              <a:rPr lang="nl-NL" b="1" i="1" dirty="0">
                <a:solidFill>
                  <a:schemeClr val="accent1">
                    <a:lumMod val="75000"/>
                  </a:schemeClr>
                </a:solidFill>
              </a:rPr>
              <a:t>ertoe geleid dat de wenselijke en breed gedragen doelstellingen geregeld uit het </a:t>
            </a:r>
            <a:r>
              <a:rPr lang="nl-NL" b="1" i="1" dirty="0" smtClean="0">
                <a:solidFill>
                  <a:schemeClr val="accent1">
                    <a:lumMod val="75000"/>
                  </a:schemeClr>
                </a:solidFill>
              </a:rPr>
              <a:t>oog </a:t>
            </a:r>
            <a:r>
              <a:rPr lang="nl-NL" b="1" i="1" dirty="0">
                <a:solidFill>
                  <a:schemeClr val="accent1">
                    <a:lumMod val="75000"/>
                  </a:schemeClr>
                </a:solidFill>
              </a:rPr>
              <a:t>verloren zijn: algemeen wordt erkend dat de les-en </a:t>
            </a:r>
            <a:r>
              <a:rPr lang="nl-NL" b="1" i="1" dirty="0" err="1" smtClean="0">
                <a:solidFill>
                  <a:schemeClr val="accent1">
                    <a:lumMod val="75000"/>
                  </a:schemeClr>
                </a:solidFill>
              </a:rPr>
              <a:t>toetspraktijk</a:t>
            </a:r>
            <a:r>
              <a:rPr lang="nl-NL" b="1" i="1" dirty="0" smtClean="0">
                <a:solidFill>
                  <a:schemeClr val="accent1">
                    <a:lumMod val="75000"/>
                  </a:schemeClr>
                </a:solidFill>
              </a:rPr>
              <a:t> zich </a:t>
            </a:r>
            <a:r>
              <a:rPr lang="nl-NL" b="1" i="1" dirty="0">
                <a:solidFill>
                  <a:schemeClr val="accent1">
                    <a:lumMod val="75000"/>
                  </a:schemeClr>
                </a:solidFill>
              </a:rPr>
              <a:t>richt op slechts een beperkt deel van de doelstellingen. </a:t>
            </a:r>
            <a:r>
              <a:rPr lang="nl-NL" b="1" dirty="0">
                <a:solidFill>
                  <a:schemeClr val="accent1">
                    <a:lumMod val="75000"/>
                  </a:schemeClr>
                </a:solidFill>
              </a:rPr>
              <a:t> </a:t>
            </a:r>
            <a:r>
              <a:rPr lang="nl-NL" b="1" dirty="0" smtClean="0">
                <a:solidFill>
                  <a:schemeClr val="accent1">
                    <a:lumMod val="75000"/>
                  </a:schemeClr>
                </a:solidFill>
              </a:rPr>
              <a:t>                                       </a:t>
            </a:r>
            <a:r>
              <a:rPr lang="nl-NL" sz="2800" b="1" dirty="0" smtClean="0">
                <a:solidFill>
                  <a:schemeClr val="accent1">
                    <a:lumMod val="75000"/>
                  </a:schemeClr>
                </a:solidFill>
              </a:rPr>
              <a:t>(BB p. 18)</a:t>
            </a:r>
            <a:endParaRPr lang="nl-NL" b="1" dirty="0">
              <a:solidFill>
                <a:schemeClr val="accent1">
                  <a:lumMod val="75000"/>
                </a:schemeClr>
              </a:solidFill>
            </a:endParaRPr>
          </a:p>
          <a:p>
            <a:endParaRPr lang="nl-NL" dirty="0"/>
          </a:p>
        </p:txBody>
      </p:sp>
    </p:spTree>
    <p:extLst>
      <p:ext uri="{BB962C8B-B14F-4D97-AF65-F5344CB8AC3E}">
        <p14:creationId xmlns:p14="http://schemas.microsoft.com/office/powerpoint/2010/main" val="1833138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b="1" dirty="0" smtClean="0"/>
              <a:t>Teaching </a:t>
            </a:r>
            <a:r>
              <a:rPr lang="nl-NL" sz="3200" b="1" dirty="0" err="1" smtClean="0"/>
              <a:t>to</a:t>
            </a:r>
            <a:r>
              <a:rPr lang="nl-NL" sz="3200" b="1" dirty="0" smtClean="0"/>
              <a:t> the test</a:t>
            </a:r>
            <a:endParaRPr lang="nl-NL" sz="3200" b="1" dirty="0"/>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92080" y="1916832"/>
            <a:ext cx="3024335" cy="2304256"/>
          </a:xfrm>
        </p:spPr>
      </p:pic>
      <p:sp>
        <p:nvSpPr>
          <p:cNvPr id="8" name="Tekstvak 7"/>
          <p:cNvSpPr txBox="1"/>
          <p:nvPr/>
        </p:nvSpPr>
        <p:spPr>
          <a:xfrm>
            <a:off x="798072" y="3947833"/>
            <a:ext cx="306494" cy="923330"/>
          </a:xfrm>
          <a:prstGeom prst="rect">
            <a:avLst/>
          </a:prstGeom>
          <a:noFill/>
        </p:spPr>
        <p:txBody>
          <a:bodyPr wrap="none" rtlCol="0">
            <a:spAutoFit/>
          </a:bodyPr>
          <a:lstStyle/>
          <a:p>
            <a:r>
              <a:rPr lang="nl-NL" b="1" dirty="0" smtClean="0"/>
              <a:t>C</a:t>
            </a:r>
          </a:p>
          <a:p>
            <a:r>
              <a:rPr lang="nl-NL" b="1" dirty="0" smtClean="0"/>
              <a:t>E</a:t>
            </a:r>
          </a:p>
          <a:p>
            <a:endParaRPr lang="nl-NL" b="1" dirty="0"/>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432" y="1628800"/>
            <a:ext cx="2809031" cy="3738228"/>
          </a:xfrm>
          <a:prstGeom prst="rect">
            <a:avLst/>
          </a:prstGeom>
        </p:spPr>
      </p:pic>
      <p:sp>
        <p:nvSpPr>
          <p:cNvPr id="10" name="Tekstvak 9"/>
          <p:cNvSpPr txBox="1"/>
          <p:nvPr/>
        </p:nvSpPr>
        <p:spPr>
          <a:xfrm>
            <a:off x="1907704" y="3122599"/>
            <a:ext cx="1224855" cy="1200329"/>
          </a:xfrm>
          <a:prstGeom prst="rect">
            <a:avLst/>
          </a:prstGeom>
          <a:noFill/>
        </p:spPr>
        <p:txBody>
          <a:bodyPr wrap="square" rtlCol="0">
            <a:spAutoFit/>
          </a:bodyPr>
          <a:lstStyle/>
          <a:p>
            <a:r>
              <a:rPr lang="nl-NL" sz="7200" b="1" dirty="0" smtClean="0"/>
              <a:t>CE</a:t>
            </a:r>
            <a:endParaRPr lang="nl-NL" sz="7200" b="1" dirty="0"/>
          </a:p>
        </p:txBody>
      </p:sp>
      <p:sp>
        <p:nvSpPr>
          <p:cNvPr id="12" name="Tekstvak 11"/>
          <p:cNvSpPr txBox="1"/>
          <p:nvPr/>
        </p:nvSpPr>
        <p:spPr>
          <a:xfrm>
            <a:off x="2195736" y="2506915"/>
            <a:ext cx="3448966" cy="461665"/>
          </a:xfrm>
          <a:prstGeom prst="rect">
            <a:avLst/>
          </a:prstGeom>
          <a:noFill/>
        </p:spPr>
        <p:txBody>
          <a:bodyPr wrap="square" rtlCol="0">
            <a:spAutoFit/>
          </a:bodyPr>
          <a:lstStyle/>
          <a:p>
            <a:r>
              <a:rPr lang="nl-NL" sz="2400" b="1" dirty="0" err="1" smtClean="0">
                <a:latin typeface="Lucida Handwriting" pitchFamily="66" charset="0"/>
              </a:rPr>
              <a:t>You</a:t>
            </a:r>
            <a:r>
              <a:rPr lang="nl-NL" sz="2400" b="1" dirty="0" smtClean="0">
                <a:latin typeface="Lucida Handwriting" pitchFamily="66" charset="0"/>
              </a:rPr>
              <a:t> </a:t>
            </a:r>
            <a:r>
              <a:rPr lang="nl-NL" sz="2400" b="1" dirty="0" err="1" smtClean="0">
                <a:latin typeface="Lucida Handwriting" pitchFamily="66" charset="0"/>
              </a:rPr>
              <a:t>did</a:t>
            </a:r>
            <a:r>
              <a:rPr lang="nl-NL" sz="2400" b="1" dirty="0" smtClean="0">
                <a:latin typeface="Lucida Handwriting" pitchFamily="66" charset="0"/>
              </a:rPr>
              <a:t> </a:t>
            </a:r>
            <a:r>
              <a:rPr lang="nl-NL" sz="2400" b="1" dirty="0" err="1" smtClean="0">
                <a:latin typeface="Lucida Handwriting" pitchFamily="66" charset="0"/>
              </a:rPr>
              <a:t>it</a:t>
            </a:r>
            <a:r>
              <a:rPr lang="nl-NL" sz="2400" b="1" dirty="0" smtClean="0">
                <a:latin typeface="Lucida Handwriting" pitchFamily="66" charset="0"/>
              </a:rPr>
              <a:t> </a:t>
            </a:r>
            <a:r>
              <a:rPr lang="nl-NL" sz="2400" b="1" dirty="0" err="1" smtClean="0">
                <a:latin typeface="Lucida Handwriting" pitchFamily="66" charset="0"/>
              </a:rPr>
              <a:t>my</a:t>
            </a:r>
            <a:r>
              <a:rPr lang="nl-NL" sz="2400" b="1" dirty="0" smtClean="0">
                <a:latin typeface="Lucida Handwriting" pitchFamily="66" charset="0"/>
              </a:rPr>
              <a:t> way </a:t>
            </a:r>
            <a:endParaRPr lang="nl-NL" sz="2400" b="1" dirty="0">
              <a:latin typeface="Lucida Handwriting" pitchFamily="66" charset="0"/>
            </a:endParaRPr>
          </a:p>
        </p:txBody>
      </p:sp>
      <p:sp>
        <p:nvSpPr>
          <p:cNvPr id="14" name="Tekstvak 13"/>
          <p:cNvSpPr txBox="1"/>
          <p:nvPr/>
        </p:nvSpPr>
        <p:spPr>
          <a:xfrm>
            <a:off x="5057166" y="4951529"/>
            <a:ext cx="4086834" cy="830997"/>
          </a:xfrm>
          <a:prstGeom prst="rect">
            <a:avLst/>
          </a:prstGeom>
          <a:noFill/>
        </p:spPr>
        <p:txBody>
          <a:bodyPr wrap="square" rtlCol="0">
            <a:spAutoFit/>
          </a:bodyPr>
          <a:lstStyle/>
          <a:p>
            <a:r>
              <a:rPr lang="nl-NL" sz="2400" b="1" dirty="0" smtClean="0">
                <a:latin typeface="Lucida Handwriting" pitchFamily="66" charset="0"/>
              </a:rPr>
              <a:t>We </a:t>
            </a:r>
            <a:r>
              <a:rPr lang="nl-NL" sz="2400" b="1" dirty="0" err="1" smtClean="0">
                <a:latin typeface="Lucida Handwriting" pitchFamily="66" charset="0"/>
              </a:rPr>
              <a:t>did</a:t>
            </a:r>
            <a:r>
              <a:rPr lang="nl-NL" sz="2400" b="1" dirty="0" smtClean="0">
                <a:latin typeface="Lucida Handwriting" pitchFamily="66" charset="0"/>
              </a:rPr>
              <a:t> </a:t>
            </a:r>
            <a:r>
              <a:rPr lang="nl-NL" sz="2400" b="1" dirty="0" err="1" smtClean="0">
                <a:latin typeface="Lucida Handwriting" pitchFamily="66" charset="0"/>
              </a:rPr>
              <a:t>it</a:t>
            </a:r>
            <a:r>
              <a:rPr lang="nl-NL" sz="2400" b="1" dirty="0" smtClean="0">
                <a:latin typeface="Lucida Handwriting" pitchFamily="66" charset="0"/>
              </a:rPr>
              <a:t> </a:t>
            </a:r>
            <a:r>
              <a:rPr lang="nl-NL" sz="2400" b="1" dirty="0" err="1" smtClean="0">
                <a:latin typeface="Lucida Handwriting" pitchFamily="66" charset="0"/>
              </a:rPr>
              <a:t>my</a:t>
            </a:r>
            <a:r>
              <a:rPr lang="nl-NL" sz="2400" b="1" dirty="0" smtClean="0">
                <a:latin typeface="Lucida Handwriting" pitchFamily="66" charset="0"/>
              </a:rPr>
              <a:t>, eh, </a:t>
            </a:r>
          </a:p>
          <a:p>
            <a:r>
              <a:rPr lang="nl-NL" sz="2400" b="1" dirty="0" err="1" smtClean="0">
                <a:latin typeface="Lucida Handwriting" pitchFamily="66" charset="0"/>
              </a:rPr>
              <a:t>your</a:t>
            </a:r>
            <a:r>
              <a:rPr lang="nl-NL" sz="2400" b="1" dirty="0" smtClean="0">
                <a:latin typeface="Lucida Handwriting" pitchFamily="66" charset="0"/>
              </a:rPr>
              <a:t> way</a:t>
            </a:r>
            <a:endParaRPr lang="nl-NL" sz="2400" b="1" dirty="0">
              <a:latin typeface="Lucida Handwriting" pitchFamily="66" charset="0"/>
            </a:endParaRPr>
          </a:p>
        </p:txBody>
      </p:sp>
      <p:cxnSp>
        <p:nvCxnSpPr>
          <p:cNvPr id="20" name="Rechte verbindingslijn met pijl 19"/>
          <p:cNvCxnSpPr>
            <a:stCxn id="10" idx="3"/>
          </p:cNvCxnSpPr>
          <p:nvPr/>
        </p:nvCxnSpPr>
        <p:spPr>
          <a:xfrm flipV="1">
            <a:off x="3132559" y="3722763"/>
            <a:ext cx="2375545" cy="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kstvak 20"/>
          <p:cNvSpPr txBox="1"/>
          <p:nvPr/>
        </p:nvSpPr>
        <p:spPr>
          <a:xfrm>
            <a:off x="5946062" y="3999762"/>
            <a:ext cx="2135200" cy="646331"/>
          </a:xfrm>
          <a:prstGeom prst="rect">
            <a:avLst/>
          </a:prstGeom>
          <a:noFill/>
        </p:spPr>
        <p:txBody>
          <a:bodyPr wrap="none" rtlCol="0">
            <a:spAutoFit/>
          </a:bodyPr>
          <a:lstStyle/>
          <a:p>
            <a:r>
              <a:rPr lang="nl-NL" sz="3600" b="1" dirty="0" smtClean="0"/>
              <a:t>Docenten </a:t>
            </a:r>
            <a:endParaRPr lang="nl-NL" sz="3600" b="1" dirty="0"/>
          </a:p>
        </p:txBody>
      </p:sp>
    </p:spTree>
    <p:extLst>
      <p:ext uri="{BB962C8B-B14F-4D97-AF65-F5344CB8AC3E}">
        <p14:creationId xmlns:p14="http://schemas.microsoft.com/office/powerpoint/2010/main" val="2907176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r>
              <a:rPr lang="nl-NL" b="1" dirty="0" smtClean="0"/>
              <a:t>Pim Verhoeven (1997)</a:t>
            </a:r>
          </a:p>
          <a:p>
            <a:r>
              <a:rPr lang="nl-NL" b="1" dirty="0"/>
              <a:t>v</a:t>
            </a:r>
            <a:r>
              <a:rPr lang="nl-NL" b="1" dirty="0" smtClean="0"/>
              <a:t>eldraadplegingen (2006)</a:t>
            </a:r>
          </a:p>
          <a:p>
            <a:r>
              <a:rPr lang="nl-NL" b="1" dirty="0" err="1"/>
              <a:t>v</a:t>
            </a:r>
            <a:r>
              <a:rPr lang="nl-NL" b="1" dirty="0" err="1" smtClean="0"/>
              <a:t>akdossiers</a:t>
            </a:r>
            <a:r>
              <a:rPr lang="nl-NL" b="1" dirty="0" smtClean="0"/>
              <a:t> (2007)</a:t>
            </a:r>
          </a:p>
          <a:p>
            <a:r>
              <a:rPr lang="nl-NL" b="1" dirty="0"/>
              <a:t>v</a:t>
            </a:r>
            <a:r>
              <a:rPr lang="nl-NL" b="1" dirty="0" smtClean="0"/>
              <a:t>eldaanvraag SLO (2007/8)</a:t>
            </a:r>
          </a:p>
          <a:p>
            <a:r>
              <a:rPr lang="nl-NL" b="1" dirty="0" smtClean="0"/>
              <a:t>Het Geheim van de Blauwe Broer (2010)</a:t>
            </a:r>
          </a:p>
          <a:p>
            <a:r>
              <a:rPr lang="nl-NL" b="1" dirty="0"/>
              <a:t>d</a:t>
            </a:r>
            <a:r>
              <a:rPr lang="nl-NL" b="1" dirty="0" smtClean="0"/>
              <a:t>iverse bijdrages/ingezonden brieven </a:t>
            </a:r>
          </a:p>
          <a:p>
            <a:pPr marL="0" indent="0">
              <a:buNone/>
            </a:pPr>
            <a:r>
              <a:rPr lang="nl-NL" b="1" dirty="0"/>
              <a:t> </a:t>
            </a:r>
            <a:r>
              <a:rPr lang="nl-NL" b="1" dirty="0" smtClean="0"/>
              <a:t>   VCN bulletin</a:t>
            </a:r>
            <a:endParaRPr lang="nl-NL" b="1" dirty="0"/>
          </a:p>
        </p:txBody>
      </p:sp>
    </p:spTree>
    <p:extLst>
      <p:ext uri="{BB962C8B-B14F-4D97-AF65-F5344CB8AC3E}">
        <p14:creationId xmlns:p14="http://schemas.microsoft.com/office/powerpoint/2010/main" val="122637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Veldraadpleging   2006:</a:t>
            </a:r>
            <a:endParaRPr lang="nl-NL" b="1" dirty="0"/>
          </a:p>
        </p:txBody>
      </p:sp>
      <p:sp>
        <p:nvSpPr>
          <p:cNvPr id="5" name="Tijdelijke aanduiding voor tekst 4"/>
          <p:cNvSpPr>
            <a:spLocks noGrp="1"/>
          </p:cNvSpPr>
          <p:nvPr>
            <p:ph type="body" idx="1"/>
          </p:nvPr>
        </p:nvSpPr>
        <p:spPr/>
        <p:txBody>
          <a:bodyPr>
            <a:noAutofit/>
          </a:bodyPr>
          <a:lstStyle/>
          <a:p>
            <a:r>
              <a:rPr lang="nl-NL" sz="4000" dirty="0" smtClean="0"/>
              <a:t>oud-leerlingen</a:t>
            </a:r>
            <a:endParaRPr lang="nl-NL" sz="4000" dirty="0"/>
          </a:p>
        </p:txBody>
      </p:sp>
      <p:sp>
        <p:nvSpPr>
          <p:cNvPr id="3" name="Tijdelijke aanduiding voor inhoud 2"/>
          <p:cNvSpPr>
            <a:spLocks noGrp="1"/>
          </p:cNvSpPr>
          <p:nvPr>
            <p:ph sz="half" idx="2"/>
          </p:nvPr>
        </p:nvSpPr>
        <p:spPr/>
        <p:txBody>
          <a:bodyPr>
            <a:normAutofit/>
          </a:bodyPr>
          <a:lstStyle/>
          <a:p>
            <a:r>
              <a:rPr lang="nl-NL" sz="2800" b="1" dirty="0" smtClean="0"/>
              <a:t>(…) meer aandacht voor verband met latere periodes en het heden</a:t>
            </a:r>
          </a:p>
          <a:p>
            <a:r>
              <a:rPr lang="nl-NL" sz="2800" b="1" dirty="0" smtClean="0"/>
              <a:t>taal en cultuur geïntegreerd aanbieden</a:t>
            </a:r>
          </a:p>
          <a:p>
            <a:endParaRPr lang="nl-NL" sz="2800" dirty="0" smtClean="0"/>
          </a:p>
        </p:txBody>
      </p:sp>
      <p:sp>
        <p:nvSpPr>
          <p:cNvPr id="6" name="Tijdelijke aanduiding voor tekst 5"/>
          <p:cNvSpPr>
            <a:spLocks noGrp="1"/>
          </p:cNvSpPr>
          <p:nvPr>
            <p:ph type="body" sz="quarter" idx="3"/>
          </p:nvPr>
        </p:nvSpPr>
        <p:spPr/>
        <p:txBody>
          <a:bodyPr>
            <a:noAutofit/>
          </a:bodyPr>
          <a:lstStyle/>
          <a:p>
            <a:r>
              <a:rPr lang="nl-NL" sz="4000" dirty="0" smtClean="0"/>
              <a:t>docenten</a:t>
            </a:r>
            <a:endParaRPr lang="nl-NL" sz="4000" dirty="0"/>
          </a:p>
        </p:txBody>
      </p:sp>
      <p:sp>
        <p:nvSpPr>
          <p:cNvPr id="7" name="Tijdelijke aanduiding voor inhoud 6"/>
          <p:cNvSpPr>
            <a:spLocks noGrp="1"/>
          </p:cNvSpPr>
          <p:nvPr>
            <p:ph sz="quarter" idx="4"/>
          </p:nvPr>
        </p:nvSpPr>
        <p:spPr/>
        <p:txBody>
          <a:bodyPr>
            <a:normAutofit fontScale="77500" lnSpcReduction="20000"/>
          </a:bodyPr>
          <a:lstStyle/>
          <a:p>
            <a:r>
              <a:rPr lang="nl-NL" sz="3100" b="1" dirty="0" smtClean="0"/>
              <a:t>“ cultureel lezen” , </a:t>
            </a:r>
            <a:r>
              <a:rPr lang="nl-NL" sz="3100" b="1" dirty="0" err="1" smtClean="0"/>
              <a:t>d.w.z</a:t>
            </a:r>
            <a:r>
              <a:rPr lang="nl-NL" sz="3100" b="1" dirty="0" smtClean="0"/>
              <a:t> selectie teksten met aanknopingspunten voor bepaalde culturele aspecten, bij Latijn bijv.  thematisch</a:t>
            </a:r>
          </a:p>
          <a:p>
            <a:r>
              <a:rPr lang="nl-NL" sz="3100" b="1" dirty="0" smtClean="0"/>
              <a:t>we moeten af van reproductie van gelezen teksten met flauwe vragen.</a:t>
            </a:r>
          </a:p>
          <a:p>
            <a:r>
              <a:rPr lang="nl-NL" sz="3100" b="1" dirty="0" smtClean="0"/>
              <a:t>we moeten af van het CE (!)</a:t>
            </a:r>
          </a:p>
          <a:p>
            <a:r>
              <a:rPr lang="nl-NL" sz="3100" b="1" dirty="0" smtClean="0"/>
              <a:t>betekenisvolle projectmatige aanpak</a:t>
            </a:r>
            <a:endParaRPr lang="nl-NL" sz="3100" b="1" dirty="0"/>
          </a:p>
        </p:txBody>
      </p:sp>
    </p:spTree>
    <p:extLst>
      <p:ext uri="{BB962C8B-B14F-4D97-AF65-F5344CB8AC3E}">
        <p14:creationId xmlns:p14="http://schemas.microsoft.com/office/powerpoint/2010/main" val="105964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P spid="6" grpId="0" build="p"/>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VCN-bulletin najaar 2008</a:t>
            </a:r>
            <a:endParaRPr lang="nl-NL" sz="3600" b="1" dirty="0"/>
          </a:p>
        </p:txBody>
      </p:sp>
      <p:sp>
        <p:nvSpPr>
          <p:cNvPr id="5" name="Tijdelijke aanduiding voor inhoud 4"/>
          <p:cNvSpPr>
            <a:spLocks noGrp="1"/>
          </p:cNvSpPr>
          <p:nvPr>
            <p:ph idx="1"/>
          </p:nvPr>
        </p:nvSpPr>
        <p:spPr/>
        <p:txBody>
          <a:bodyPr>
            <a:normAutofit lnSpcReduction="10000"/>
          </a:bodyPr>
          <a:lstStyle/>
          <a:p>
            <a:r>
              <a:rPr lang="nl-NL" sz="2400" b="1" dirty="0" smtClean="0"/>
              <a:t>(....) Het landelijk toetsen moet “objectiviteit” waarborgen, maar deze vorm van toetsing maakt volgens mij juist ons vak kapot…..  </a:t>
            </a:r>
          </a:p>
          <a:p>
            <a:r>
              <a:rPr lang="nl-NL" sz="2400" b="1" dirty="0" smtClean="0"/>
              <a:t>Ik hoop met deze voorbeelden …….te hebben duidelijk gemaakt waarom ik vind dat een CE zoals het nu al jaren bestaat de ziel van ons vak kapot maakt. (</a:t>
            </a:r>
            <a:r>
              <a:rPr lang="nl-NL" sz="2000" b="1" dirty="0" smtClean="0"/>
              <a:t>Jan van den Boom)</a:t>
            </a:r>
          </a:p>
          <a:p>
            <a:r>
              <a:rPr lang="nl-NL" sz="2000" b="1" dirty="0" smtClean="0"/>
              <a:t>(….) </a:t>
            </a:r>
            <a:r>
              <a:rPr lang="nl-NL" sz="2400" b="1" dirty="0" smtClean="0"/>
              <a:t>Bij vakgenoten bestaat al jaren de kritiek dat over de achtergronden, het </a:t>
            </a:r>
            <a:r>
              <a:rPr lang="nl-NL" sz="2400" b="1" i="1" dirty="0" smtClean="0">
                <a:solidFill>
                  <a:srgbClr val="0070C0"/>
                </a:solidFill>
              </a:rPr>
              <a:t>thema</a:t>
            </a:r>
            <a:r>
              <a:rPr lang="nl-NL" sz="2400" b="1" dirty="0" smtClean="0"/>
              <a:t> van het pensum, amper iets wordt gevraagd en dat de examenmakers dikwijls inhoudelijke kansen laten liggen. Op het CE worden al jaren de verkeerde prioriteiten gelegd als we uitgaan van de doelstellingen die we belijden (</a:t>
            </a:r>
            <a:r>
              <a:rPr lang="nl-NL" sz="1600" b="1" dirty="0" err="1" smtClean="0"/>
              <a:t>Chrisbert</a:t>
            </a:r>
            <a:r>
              <a:rPr lang="nl-NL" sz="1600" b="1" dirty="0" smtClean="0"/>
              <a:t> van Mourik/</a:t>
            </a:r>
            <a:r>
              <a:rPr lang="nl-NL" sz="1600" b="1" dirty="0" err="1" smtClean="0"/>
              <a:t>Dynke</a:t>
            </a:r>
            <a:r>
              <a:rPr lang="nl-NL" sz="1600" b="1" dirty="0" smtClean="0"/>
              <a:t> van der Wijk)</a:t>
            </a:r>
            <a:endParaRPr lang="nl-NL" sz="1600" b="1" dirty="0"/>
          </a:p>
        </p:txBody>
      </p:sp>
    </p:spTree>
    <p:extLst>
      <p:ext uri="{BB962C8B-B14F-4D97-AF65-F5344CB8AC3E}">
        <p14:creationId xmlns:p14="http://schemas.microsoft.com/office/powerpoint/2010/main" val="64098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tx2">
                    <a:lumMod val="60000"/>
                    <a:lumOff val="40000"/>
                  </a:schemeClr>
                </a:solidFill>
              </a:rPr>
              <a:t>De Blauwe Broer</a:t>
            </a:r>
            <a:endParaRPr lang="nl-NL" dirty="0">
              <a:solidFill>
                <a:schemeClr val="tx2">
                  <a:lumMod val="60000"/>
                  <a:lumOff val="40000"/>
                </a:schemeClr>
              </a:solidFill>
            </a:endParaRPr>
          </a:p>
        </p:txBody>
      </p:sp>
      <p:sp>
        <p:nvSpPr>
          <p:cNvPr id="4" name="Tijdelijke aanduiding voor inhoud 3"/>
          <p:cNvSpPr>
            <a:spLocks noGrp="1"/>
          </p:cNvSpPr>
          <p:nvPr>
            <p:ph sz="half" idx="1"/>
          </p:nvPr>
        </p:nvSpPr>
        <p:spPr/>
        <p:txBody>
          <a:bodyPr>
            <a:normAutofit/>
          </a:bodyPr>
          <a:lstStyle/>
          <a:p>
            <a:r>
              <a:rPr lang="nl-NL" b="1" dirty="0" smtClean="0"/>
              <a:t>71,3 % van ondervraagde vaksecties geeft aan te weinig tijd te hebben voor inhoud van de teksten</a:t>
            </a:r>
            <a:endParaRPr lang="nl-NL" b="1" dirty="0"/>
          </a:p>
        </p:txBody>
      </p:sp>
      <p:sp>
        <p:nvSpPr>
          <p:cNvPr id="6" name="Tijdelijke aanduiding voor inhoud 5"/>
          <p:cNvSpPr>
            <a:spLocks noGrp="1"/>
          </p:cNvSpPr>
          <p:nvPr>
            <p:ph sz="half" idx="2"/>
          </p:nvPr>
        </p:nvSpPr>
        <p:spPr/>
        <p:txBody>
          <a:bodyPr>
            <a:normAutofit/>
          </a:bodyPr>
          <a:lstStyle/>
          <a:p>
            <a:r>
              <a:rPr lang="nl-NL" b="1" dirty="0" smtClean="0"/>
              <a:t>Het is noodzakelijk dat het veld opnieuw de eigen doelstellingen omarmt en daardoor ook het examenprogramma en de didactische (toets)praktijk kritisch herbeziet</a:t>
            </a:r>
          </a:p>
          <a:p>
            <a:endParaRPr lang="nl-NL" dirty="0"/>
          </a:p>
        </p:txBody>
      </p:sp>
    </p:spTree>
    <p:extLst>
      <p:ext uri="{BB962C8B-B14F-4D97-AF65-F5344CB8AC3E}">
        <p14:creationId xmlns:p14="http://schemas.microsoft.com/office/powerpoint/2010/main" val="3458133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nl-NL" b="1" dirty="0"/>
          </a:p>
        </p:txBody>
      </p:sp>
      <p:sp>
        <p:nvSpPr>
          <p:cNvPr id="3" name="Tijdelijke aanduiding voor inhoud 2"/>
          <p:cNvSpPr>
            <a:spLocks noGrp="1"/>
          </p:cNvSpPr>
          <p:nvPr>
            <p:ph idx="1"/>
          </p:nvPr>
        </p:nvSpPr>
        <p:spPr/>
        <p:txBody>
          <a:bodyPr/>
          <a:lstStyle/>
          <a:p>
            <a:r>
              <a:rPr lang="nl-NL" b="1" dirty="0" smtClean="0"/>
              <a:t>inleiding op problematiek 	25 minuten</a:t>
            </a:r>
          </a:p>
          <a:p>
            <a:r>
              <a:rPr lang="nl-NL" b="1" dirty="0" smtClean="0"/>
              <a:t>over Schoonheid 			20 minuten</a:t>
            </a:r>
          </a:p>
          <a:p>
            <a:r>
              <a:rPr lang="nl-NL" b="1" dirty="0" smtClean="0"/>
              <a:t>aan het werk				25 minuten</a:t>
            </a:r>
          </a:p>
          <a:p>
            <a:r>
              <a:rPr lang="nl-NL" b="1" dirty="0"/>
              <a:t>d</a:t>
            </a:r>
            <a:r>
              <a:rPr lang="nl-NL" b="1" dirty="0" smtClean="0"/>
              <a:t>iscussie, afronding		20 minuten</a:t>
            </a:r>
            <a:endParaRPr lang="nl-NL"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04664"/>
            <a:ext cx="7637463"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863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b="1" dirty="0" smtClean="0"/>
              <a:t>Handreiking Schoolexamen (SLO)</a:t>
            </a:r>
            <a:endParaRPr lang="nl-NL" b="1" dirty="0"/>
          </a:p>
        </p:txBody>
      </p:sp>
      <p:sp>
        <p:nvSpPr>
          <p:cNvPr id="5" name="Tijdelijke aanduiding voor inhoud 4"/>
          <p:cNvSpPr>
            <a:spLocks noGrp="1"/>
          </p:cNvSpPr>
          <p:nvPr>
            <p:ph sz="half" idx="1"/>
          </p:nvPr>
        </p:nvSpPr>
        <p:spPr/>
        <p:txBody>
          <a:bodyPr>
            <a:normAutofit/>
          </a:bodyPr>
          <a:lstStyle/>
          <a:p>
            <a:r>
              <a:rPr lang="nl-NL" sz="1800" b="1" dirty="0" smtClean="0"/>
              <a:t>Domein B: reflectie op relaties tussen de antieke cultuur en de latere Europese cultuur</a:t>
            </a:r>
            <a:endParaRPr lang="nl-NL" sz="1800" dirty="0" smtClean="0"/>
          </a:p>
          <a:p>
            <a:pPr marL="0" indent="0">
              <a:buNone/>
            </a:pPr>
            <a:r>
              <a:rPr lang="nl-NL" sz="1800" i="1" dirty="0" smtClean="0"/>
              <a:t>De kandidaat kan…..</a:t>
            </a:r>
          </a:p>
          <a:p>
            <a:pPr>
              <a:buFont typeface="Arial" charset="0"/>
              <a:buChar char="•"/>
            </a:pPr>
            <a:r>
              <a:rPr lang="nl-NL" sz="1800" i="1" dirty="0" smtClean="0"/>
              <a:t>Onderwerpen actualiseren die voortvloeien uit een confrontatie tussen deze teksten en eigentijdse ontwikkelingen</a:t>
            </a:r>
          </a:p>
          <a:p>
            <a:pPr>
              <a:buFont typeface="Arial" charset="0"/>
              <a:buChar char="•"/>
            </a:pPr>
            <a:r>
              <a:rPr lang="nl-NL" sz="1800" i="1" dirty="0" smtClean="0"/>
              <a:t>De eigentijdse cultuur plaatsen in het perspectief van de klassieke traditie waarin Europa staat</a:t>
            </a:r>
            <a:endParaRPr lang="nl-NL" sz="1800" i="1" dirty="0"/>
          </a:p>
        </p:txBody>
      </p:sp>
      <p:sp>
        <p:nvSpPr>
          <p:cNvPr id="6" name="Tijdelijke aanduiding voor inhoud 5"/>
          <p:cNvSpPr>
            <a:spLocks noGrp="1"/>
          </p:cNvSpPr>
          <p:nvPr>
            <p:ph sz="half" idx="2"/>
          </p:nvPr>
        </p:nvSpPr>
        <p:spPr/>
        <p:txBody>
          <a:bodyPr/>
          <a:lstStyle/>
          <a:p>
            <a:r>
              <a:rPr lang="nl-NL" sz="1800" b="1" dirty="0" smtClean="0"/>
              <a:t>Domein C:</a:t>
            </a:r>
            <a:r>
              <a:rPr lang="nl-NL" b="1" dirty="0" smtClean="0"/>
              <a:t> </a:t>
            </a:r>
            <a:r>
              <a:rPr lang="nl-NL" sz="1800" b="1" dirty="0" smtClean="0"/>
              <a:t>Zelfstandige oordeelsvorming</a:t>
            </a:r>
          </a:p>
          <a:p>
            <a:pPr marL="0" indent="0">
              <a:buNone/>
            </a:pPr>
            <a:r>
              <a:rPr lang="nl-NL" sz="1800" i="1" dirty="0" smtClean="0"/>
              <a:t>De kandidaat kan..</a:t>
            </a:r>
          </a:p>
          <a:p>
            <a:pPr>
              <a:buFont typeface="Arial" charset="0"/>
              <a:buChar char="•"/>
            </a:pPr>
            <a:r>
              <a:rPr lang="nl-NL" sz="1800" i="1" dirty="0" smtClean="0"/>
              <a:t>Een beargumenteerde reactie formuleren op de inhoud van voorgelegde teksten en andere cultuuruitingen (uit de Oudheid en later tijden)</a:t>
            </a:r>
          </a:p>
          <a:p>
            <a:pPr>
              <a:buFont typeface="Arial" charset="0"/>
              <a:buChar char="•"/>
            </a:pPr>
            <a:endParaRPr lang="nl-NL" sz="1800" i="1" dirty="0"/>
          </a:p>
        </p:txBody>
      </p:sp>
      <p:sp>
        <p:nvSpPr>
          <p:cNvPr id="7" name="PIJL-OMHOOG en -OMLAAG 6"/>
          <p:cNvSpPr/>
          <p:nvPr/>
        </p:nvSpPr>
        <p:spPr>
          <a:xfrm>
            <a:off x="3707904" y="4293096"/>
            <a:ext cx="2160240" cy="256490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Toets in het SE </a:t>
            </a:r>
            <a:r>
              <a:rPr lang="nl-NL" b="1" dirty="0" smtClean="0"/>
              <a:t>alle</a:t>
            </a:r>
            <a:r>
              <a:rPr lang="nl-NL" dirty="0" smtClean="0"/>
              <a:t> </a:t>
            </a:r>
            <a:r>
              <a:rPr lang="nl-NL" dirty="0" err="1" smtClean="0"/>
              <a:t>doel-stellingen</a:t>
            </a:r>
            <a:endParaRPr lang="nl-NL" dirty="0"/>
          </a:p>
        </p:txBody>
      </p:sp>
    </p:spTree>
    <p:extLst>
      <p:ext uri="{BB962C8B-B14F-4D97-AF65-F5344CB8AC3E}">
        <p14:creationId xmlns:p14="http://schemas.microsoft.com/office/powerpoint/2010/main" val="152934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0"/>
            <a:ext cx="5400600" cy="6669213"/>
          </a:xfrm>
          <a:prstGeom prst="rect">
            <a:avLst/>
          </a:prstGeom>
        </p:spPr>
      </p:pic>
    </p:spTree>
    <p:extLst>
      <p:ext uri="{BB962C8B-B14F-4D97-AF65-F5344CB8AC3E}">
        <p14:creationId xmlns:p14="http://schemas.microsoft.com/office/powerpoint/2010/main" val="2532676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3200" b="1" dirty="0" smtClean="0"/>
              <a:t>realisatie van vormingsdoelen:</a:t>
            </a:r>
            <a:br>
              <a:rPr lang="nl-NL" sz="3200" b="1" dirty="0" smtClean="0"/>
            </a:br>
            <a:r>
              <a:rPr lang="nl-NL" sz="3200" b="1" dirty="0" smtClean="0"/>
              <a:t> actualisatie en thematisch werken als sleutelbegrippen</a:t>
            </a:r>
            <a:endParaRPr lang="nl-NL" sz="3200" b="1" dirty="0"/>
          </a:p>
        </p:txBody>
      </p:sp>
      <p:sp>
        <p:nvSpPr>
          <p:cNvPr id="3" name="Tijdelijke aanduiding voor inhoud 2"/>
          <p:cNvSpPr>
            <a:spLocks noGrp="1"/>
          </p:cNvSpPr>
          <p:nvPr>
            <p:ph idx="1"/>
          </p:nvPr>
        </p:nvSpPr>
        <p:spPr/>
        <p:txBody>
          <a:bodyPr>
            <a:normAutofit fontScale="70000" lnSpcReduction="20000"/>
          </a:bodyPr>
          <a:lstStyle/>
          <a:p>
            <a:r>
              <a:rPr lang="nl-NL" b="1" i="1" dirty="0"/>
              <a:t>Het is wellicht een didactische eis van elk “vormend” onderwijs dat het aansluit bij of zijn vertrekpunt vindt in “de wereld” van de leerling</a:t>
            </a:r>
          </a:p>
          <a:p>
            <a:pPr marL="0" indent="0">
              <a:buNone/>
            </a:pPr>
            <a:r>
              <a:rPr lang="nl-NL" b="1" dirty="0"/>
              <a:t> </a:t>
            </a:r>
            <a:r>
              <a:rPr lang="nl-NL" b="1" dirty="0" smtClean="0"/>
              <a:t>     </a:t>
            </a:r>
            <a:r>
              <a:rPr lang="nl-NL" sz="2300" b="1" dirty="0" smtClean="0"/>
              <a:t>Pim </a:t>
            </a:r>
            <a:r>
              <a:rPr lang="nl-NL" sz="2300" b="1" dirty="0"/>
              <a:t>Verhoeven, </a:t>
            </a:r>
            <a:r>
              <a:rPr lang="nl-NL" sz="2300" b="1" i="1" dirty="0"/>
              <a:t>Tekstbegrip in het onderwijs klassieke </a:t>
            </a:r>
            <a:r>
              <a:rPr lang="nl-NL" sz="2300" b="1" i="1" dirty="0" smtClean="0"/>
              <a:t>talen</a:t>
            </a:r>
            <a:endParaRPr lang="nl-NL" sz="2300" b="1" dirty="0"/>
          </a:p>
          <a:p>
            <a:pPr marL="0" indent="0">
              <a:buNone/>
            </a:pPr>
            <a:r>
              <a:rPr lang="nl-NL" b="1" dirty="0"/>
              <a:t> </a:t>
            </a:r>
            <a:endParaRPr lang="nl-NL" b="1" dirty="0" smtClean="0"/>
          </a:p>
          <a:p>
            <a:pPr>
              <a:buFont typeface="Arial" charset="0"/>
              <a:buChar char="•"/>
            </a:pPr>
            <a:r>
              <a:rPr lang="nl-NL" b="1" i="1" dirty="0" smtClean="0"/>
              <a:t>Wat </a:t>
            </a:r>
            <a:r>
              <a:rPr lang="nl-NL" b="1" i="1" dirty="0"/>
              <a:t>heb je immers aan cultuur als je die niet op je </a:t>
            </a:r>
            <a:r>
              <a:rPr lang="nl-NL" b="1" i="1" dirty="0" smtClean="0"/>
              <a:t>eigen </a:t>
            </a:r>
            <a:r>
              <a:rPr lang="nl-NL" b="1" i="1" dirty="0"/>
              <a:t>leven betrekt? Want als ik dat niet zou doen, </a:t>
            </a:r>
            <a:r>
              <a:rPr lang="nl-NL" b="1" i="1" dirty="0" smtClean="0"/>
              <a:t>dan  zou                                       ik</a:t>
            </a:r>
            <a:r>
              <a:rPr lang="nl-NL" b="1" i="1" dirty="0"/>
              <a:t>, wat mij betreft, nooit daadwerkelijk tot de kern van de </a:t>
            </a:r>
            <a:r>
              <a:rPr lang="nl-NL" b="1" i="1" dirty="0" smtClean="0"/>
              <a:t>zaak kunnen doordringen. De schrijver was immers net als ik een levend mens. Wat heb je er dus aan als je literatuur leest alsof het helemaal niets met jouw eigen leven en tijd te maken heeft?  </a:t>
            </a:r>
          </a:p>
          <a:p>
            <a:pPr marL="0" indent="0">
              <a:buNone/>
            </a:pPr>
            <a:endParaRPr lang="nl-NL" sz="2600" b="1" dirty="0" smtClean="0"/>
          </a:p>
          <a:p>
            <a:pPr marL="0" indent="0">
              <a:buNone/>
            </a:pPr>
            <a:r>
              <a:rPr lang="nl-NL" sz="2600" b="1" dirty="0"/>
              <a:t> </a:t>
            </a:r>
            <a:r>
              <a:rPr lang="nl-NL" sz="2600" b="1" dirty="0" smtClean="0"/>
              <a:t>      </a:t>
            </a:r>
            <a:r>
              <a:rPr lang="nl-NL" sz="2300" b="1" dirty="0" smtClean="0"/>
              <a:t>Abel </a:t>
            </a:r>
            <a:r>
              <a:rPr lang="nl-NL" sz="2300" b="1" dirty="0"/>
              <a:t>Schutte, </a:t>
            </a:r>
            <a:r>
              <a:rPr lang="nl-NL" sz="2300" b="1" i="1" dirty="0"/>
              <a:t> Wat heb je op het gymnasium uitgespookt?</a:t>
            </a:r>
            <a:endParaRPr lang="nl-NL" sz="2300" b="1" dirty="0"/>
          </a:p>
          <a:p>
            <a:pPr marL="0" indent="0">
              <a:buNone/>
            </a:pPr>
            <a:endParaRPr lang="nl-NL" dirty="0"/>
          </a:p>
          <a:p>
            <a:endParaRPr lang="nl-NL" dirty="0"/>
          </a:p>
        </p:txBody>
      </p:sp>
    </p:spTree>
    <p:extLst>
      <p:ext uri="{BB962C8B-B14F-4D97-AF65-F5344CB8AC3E}">
        <p14:creationId xmlns:p14="http://schemas.microsoft.com/office/powerpoint/2010/main" val="143537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lnSpcReduction="10000"/>
          </a:bodyPr>
          <a:lstStyle/>
          <a:p>
            <a:r>
              <a:rPr lang="nl-NL" sz="3000" i="1" dirty="0" smtClean="0">
                <a:latin typeface="Calibri" pitchFamily="34" charset="0"/>
              </a:rPr>
              <a:t>Met </a:t>
            </a:r>
            <a:r>
              <a:rPr lang="nl-NL" sz="3000" b="1" i="1" dirty="0">
                <a:latin typeface="Calibri" pitchFamily="34" charset="0"/>
              </a:rPr>
              <a:t>actualisering</a:t>
            </a:r>
            <a:r>
              <a:rPr lang="nl-NL" sz="3000" i="1" dirty="0">
                <a:latin typeface="Calibri" pitchFamily="34" charset="0"/>
              </a:rPr>
              <a:t> wordt bedoeld het naar de leerling brengen van een tekst. Men gaat ervan uit dat historische teksten </a:t>
            </a:r>
            <a:r>
              <a:rPr lang="nl-NL" sz="3000" b="1" i="1" dirty="0">
                <a:latin typeface="Calibri" pitchFamily="34" charset="0"/>
              </a:rPr>
              <a:t>thema’s </a:t>
            </a:r>
            <a:r>
              <a:rPr lang="nl-NL" sz="3000" i="1" dirty="0">
                <a:latin typeface="Calibri" pitchFamily="34" charset="0"/>
              </a:rPr>
              <a:t>bevatten die ook voor het heden nog reëel en actueel zijn, zoals liefde, dood en oorlog. … Bij voorkeur wordt de thematiek dichterbij gebracht door een rechtstreekse vergelijking met het leven hier en nu</a:t>
            </a:r>
            <a:r>
              <a:rPr lang="nl-NL" sz="3000" i="1" dirty="0" smtClean="0">
                <a:latin typeface="Calibri" pitchFamily="34" charset="0"/>
              </a:rPr>
              <a:t>.</a:t>
            </a:r>
            <a:endParaRPr lang="nl-NL" sz="3000" i="1" dirty="0">
              <a:latin typeface="Calibri" pitchFamily="34" charset="0"/>
            </a:endParaRPr>
          </a:p>
          <a:p>
            <a:pPr marL="0" indent="0">
              <a:buNone/>
            </a:pPr>
            <a:r>
              <a:rPr lang="nl-NL" sz="1900" dirty="0">
                <a:latin typeface="Calibri" pitchFamily="34" charset="0"/>
              </a:rPr>
              <a:t>Uit: Cor Geljon,  </a:t>
            </a:r>
            <a:r>
              <a:rPr lang="nl-NL" sz="1900" i="1" dirty="0">
                <a:latin typeface="Calibri" pitchFamily="34" charset="0"/>
              </a:rPr>
              <a:t>Literatuur en leerling</a:t>
            </a:r>
            <a:r>
              <a:rPr lang="nl-NL" sz="1900" dirty="0">
                <a:latin typeface="Calibri" pitchFamily="34" charset="0"/>
              </a:rPr>
              <a:t>, Bussum 1992.</a:t>
            </a:r>
          </a:p>
          <a:p>
            <a:pPr marL="0" indent="0">
              <a:buNone/>
            </a:pPr>
            <a:r>
              <a:rPr lang="nl-NL" b="1" dirty="0"/>
              <a:t> </a:t>
            </a:r>
            <a:endParaRPr lang="nl-NL" dirty="0"/>
          </a:p>
          <a:p>
            <a:endParaRPr lang="nl-NL" dirty="0"/>
          </a:p>
        </p:txBody>
      </p:sp>
    </p:spTree>
    <p:extLst>
      <p:ext uri="{BB962C8B-B14F-4D97-AF65-F5344CB8AC3E}">
        <p14:creationId xmlns:p14="http://schemas.microsoft.com/office/powerpoint/2010/main" val="34171081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251520" y="908720"/>
            <a:ext cx="7993062"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z="3200" dirty="0"/>
              <a:t>Hans Goedkoop</a:t>
            </a:r>
          </a:p>
          <a:p>
            <a:pPr eaLnBrk="1" hangingPunct="1"/>
            <a:endParaRPr lang="nl-NL" dirty="0"/>
          </a:p>
          <a:p>
            <a:pPr eaLnBrk="1" hangingPunct="1"/>
            <a:r>
              <a:rPr lang="nl-NL" sz="2400" b="1" dirty="0" smtClean="0">
                <a:latin typeface="+mn-lt"/>
              </a:rPr>
              <a:t>Ik </a:t>
            </a:r>
            <a:r>
              <a:rPr lang="nl-NL" sz="2400" b="1" dirty="0">
                <a:latin typeface="+mn-lt"/>
              </a:rPr>
              <a:t>realiseerde me dat mijn vroegere omgang met geschiedenis een heel academische omgang was, alsof geschiedenis niets met je eigen wereld te maken heeft … geschiedenis moet iets betekenen en de enige plek waar die iets kan betekenen is in het heden en waarom zou je dan  niet beginnen bij jezelf … ik probeer de breuk tussen toen en nu te helpen overbruggen en dat verleden levend te maken en </a:t>
            </a:r>
            <a:r>
              <a:rPr lang="nl-NL" sz="2400" b="1" dirty="0" smtClean="0">
                <a:latin typeface="+mn-lt"/>
              </a:rPr>
              <a:t>betekenisvol </a:t>
            </a:r>
            <a:r>
              <a:rPr lang="nl-NL" sz="2400" b="1" dirty="0">
                <a:latin typeface="+mn-lt"/>
              </a:rPr>
              <a:t>voor ons nu </a:t>
            </a:r>
          </a:p>
        </p:txBody>
      </p:sp>
    </p:spTree>
    <p:extLst>
      <p:ext uri="{BB962C8B-B14F-4D97-AF65-F5344CB8AC3E}">
        <p14:creationId xmlns:p14="http://schemas.microsoft.com/office/powerpoint/2010/main" val="1795567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nl-NL" b="1" dirty="0" smtClean="0"/>
              <a:t>Doel van actualisatie</a:t>
            </a:r>
          </a:p>
        </p:txBody>
      </p:sp>
      <p:sp>
        <p:nvSpPr>
          <p:cNvPr id="4099" name="Rectangle 3"/>
          <p:cNvSpPr>
            <a:spLocks noGrp="1" noChangeArrowheads="1"/>
          </p:cNvSpPr>
          <p:nvPr>
            <p:ph idx="1"/>
          </p:nvPr>
        </p:nvSpPr>
        <p:spPr/>
        <p:txBody>
          <a:bodyPr>
            <a:normAutofit/>
          </a:bodyPr>
          <a:lstStyle/>
          <a:p>
            <a:pPr eaLnBrk="1" hangingPunct="1">
              <a:lnSpc>
                <a:spcPct val="90000"/>
              </a:lnSpc>
            </a:pPr>
            <a:r>
              <a:rPr lang="nl-NL" b="1" dirty="0" smtClean="0"/>
              <a:t>Klassieke oudheid verbinden aan de werkelijkheid van nu, het heden, dichterbij dan de Oudheid</a:t>
            </a:r>
          </a:p>
          <a:p>
            <a:pPr eaLnBrk="1" hangingPunct="1">
              <a:lnSpc>
                <a:spcPct val="90000"/>
              </a:lnSpc>
            </a:pPr>
            <a:endParaRPr lang="nl-NL" b="1" dirty="0" smtClean="0"/>
          </a:p>
          <a:p>
            <a:pPr eaLnBrk="1" hangingPunct="1">
              <a:lnSpc>
                <a:spcPct val="90000"/>
              </a:lnSpc>
            </a:pPr>
            <a:r>
              <a:rPr lang="nl-NL" b="1" dirty="0" smtClean="0"/>
              <a:t>Herkenning bij de leerlingen : op stap vanuit iets bekends</a:t>
            </a:r>
          </a:p>
          <a:p>
            <a:pPr eaLnBrk="1" hangingPunct="1">
              <a:lnSpc>
                <a:spcPct val="90000"/>
              </a:lnSpc>
            </a:pPr>
            <a:endParaRPr lang="nl-NL" b="1" dirty="0" smtClean="0"/>
          </a:p>
          <a:p>
            <a:pPr eaLnBrk="1" hangingPunct="1">
              <a:lnSpc>
                <a:spcPct val="90000"/>
              </a:lnSpc>
            </a:pPr>
            <a:r>
              <a:rPr lang="nl-NL" b="1" dirty="0" smtClean="0"/>
              <a:t>Vormend/inhoudelijk: realiseren van doelstellingen van het vak</a:t>
            </a:r>
          </a:p>
        </p:txBody>
      </p:sp>
    </p:spTree>
    <p:extLst>
      <p:ext uri="{BB962C8B-B14F-4D97-AF65-F5344CB8AC3E}">
        <p14:creationId xmlns:p14="http://schemas.microsoft.com/office/powerpoint/2010/main" val="84428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b="1" dirty="0" smtClean="0"/>
              <a:t>afstemming </a:t>
            </a:r>
            <a:r>
              <a:rPr lang="nl-NL" sz="2800" b="1" dirty="0"/>
              <a:t>van </a:t>
            </a:r>
            <a:r>
              <a:rPr lang="nl-NL" sz="2800" b="1" dirty="0" smtClean="0"/>
              <a:t>leerstofkeuze </a:t>
            </a:r>
            <a:r>
              <a:rPr lang="nl-NL" sz="2800" b="1" dirty="0"/>
              <a:t>en – </a:t>
            </a:r>
            <a:r>
              <a:rPr lang="nl-NL" sz="2800" b="1" dirty="0" smtClean="0"/>
              <a:t>benadering  </a:t>
            </a:r>
            <a:r>
              <a:rPr lang="nl-NL" sz="2800" b="1" dirty="0"/>
              <a:t>op de </a:t>
            </a:r>
            <a:r>
              <a:rPr lang="nl-NL" sz="2800" b="1" i="1" dirty="0"/>
              <a:t>bedoeling</a:t>
            </a:r>
            <a:r>
              <a:rPr lang="nl-NL" sz="2800" b="1" dirty="0"/>
              <a:t> van ons vak</a:t>
            </a:r>
            <a:endParaRPr lang="nl-NL" sz="2800" dirty="0"/>
          </a:p>
        </p:txBody>
      </p:sp>
      <p:sp>
        <p:nvSpPr>
          <p:cNvPr id="3" name="Tijdelijke aanduiding voor inhoud 2"/>
          <p:cNvSpPr>
            <a:spLocks noGrp="1"/>
          </p:cNvSpPr>
          <p:nvPr>
            <p:ph idx="1"/>
          </p:nvPr>
        </p:nvSpPr>
        <p:spPr>
          <a:xfrm>
            <a:off x="430229" y="1649749"/>
            <a:ext cx="8229600" cy="4525963"/>
          </a:xfrm>
        </p:spPr>
        <p:txBody>
          <a:bodyPr>
            <a:normAutofit/>
          </a:bodyPr>
          <a:lstStyle/>
          <a:p>
            <a:r>
              <a:rPr lang="nl-NL" sz="2800" b="1" dirty="0" smtClean="0"/>
              <a:t>thema kiezen, of:</a:t>
            </a:r>
          </a:p>
          <a:p>
            <a:r>
              <a:rPr lang="nl-NL" sz="2800" b="1" dirty="0" smtClean="0"/>
              <a:t>“ beitelen”  met leerstof</a:t>
            </a:r>
          </a:p>
          <a:p>
            <a:r>
              <a:rPr lang="nl-NL" sz="2800" b="1" dirty="0" smtClean="0"/>
              <a:t>thema</a:t>
            </a:r>
            <a:endParaRPr lang="nl-NL" sz="2800" b="1" dirty="0"/>
          </a:p>
        </p:txBody>
      </p:sp>
      <p:pic>
        <p:nvPicPr>
          <p:cNvPr id="1026" name="Picture 2" descr="http://pb21.de/wp-content/uploads/2013/04/sketchnote-thema-329x2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9889" y="1348603"/>
            <a:ext cx="313372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538" y="3729853"/>
            <a:ext cx="2672429" cy="3356992"/>
          </a:xfrm>
          <a:prstGeom prst="rect">
            <a:avLst/>
          </a:prstGeom>
          <a:solidFill>
            <a:schemeClr val="accent1"/>
          </a:solidFill>
          <a:ln>
            <a:noFill/>
          </a:ln>
        </p:spPr>
      </p:pic>
      <p:cxnSp>
        <p:nvCxnSpPr>
          <p:cNvPr id="8" name="Rechte verbindingslijn met pijl 7"/>
          <p:cNvCxnSpPr/>
          <p:nvPr/>
        </p:nvCxnSpPr>
        <p:spPr>
          <a:xfrm flipH="1">
            <a:off x="3275856" y="2719953"/>
            <a:ext cx="3312368" cy="1192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kstvak 8"/>
          <p:cNvSpPr txBox="1"/>
          <p:nvPr/>
        </p:nvSpPr>
        <p:spPr>
          <a:xfrm>
            <a:off x="2160008" y="3912731"/>
            <a:ext cx="2384499" cy="646331"/>
          </a:xfrm>
          <a:prstGeom prst="rect">
            <a:avLst/>
          </a:prstGeom>
          <a:noFill/>
        </p:spPr>
        <p:txBody>
          <a:bodyPr wrap="none" rtlCol="0">
            <a:spAutoFit/>
          </a:bodyPr>
          <a:lstStyle/>
          <a:p>
            <a:r>
              <a:rPr lang="nl-NL" sz="3600" b="1" dirty="0" smtClean="0"/>
              <a:t>actualisatie</a:t>
            </a:r>
            <a:endParaRPr lang="nl-NL" sz="3600" b="1" dirty="0"/>
          </a:p>
        </p:txBody>
      </p:sp>
      <p:cxnSp>
        <p:nvCxnSpPr>
          <p:cNvPr id="12" name="Rechte verbindingslijn met pijl 11"/>
          <p:cNvCxnSpPr/>
          <p:nvPr/>
        </p:nvCxnSpPr>
        <p:spPr>
          <a:xfrm>
            <a:off x="3318595" y="4559061"/>
            <a:ext cx="0" cy="6204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kstvak 17"/>
          <p:cNvSpPr txBox="1"/>
          <p:nvPr/>
        </p:nvSpPr>
        <p:spPr>
          <a:xfrm>
            <a:off x="2202471" y="5085184"/>
            <a:ext cx="2232248" cy="646331"/>
          </a:xfrm>
          <a:prstGeom prst="rect">
            <a:avLst/>
          </a:prstGeom>
          <a:noFill/>
        </p:spPr>
        <p:txBody>
          <a:bodyPr wrap="square" rtlCol="0">
            <a:spAutoFit/>
          </a:bodyPr>
          <a:lstStyle/>
          <a:p>
            <a:r>
              <a:rPr lang="nl-NL" sz="3600" dirty="0" smtClean="0"/>
              <a:t>   </a:t>
            </a:r>
            <a:r>
              <a:rPr lang="nl-NL" sz="3600" b="1" dirty="0" err="1" smtClean="0"/>
              <a:t>Bildung</a:t>
            </a:r>
            <a:endParaRPr lang="nl-NL" sz="3600" b="1" dirty="0"/>
          </a:p>
        </p:txBody>
      </p:sp>
    </p:spTree>
    <p:extLst>
      <p:ext uri="{BB962C8B-B14F-4D97-AF65-F5344CB8AC3E}">
        <p14:creationId xmlns:p14="http://schemas.microsoft.com/office/powerpoint/2010/main" val="212875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Voorbeeld</a:t>
            </a:r>
            <a:endParaRPr lang="nl-NL" b="1" dirty="0"/>
          </a:p>
        </p:txBody>
      </p:sp>
      <p:sp>
        <p:nvSpPr>
          <p:cNvPr id="3" name="Tijdelijke aanduiding voor inhoud 2"/>
          <p:cNvSpPr>
            <a:spLocks noGrp="1"/>
          </p:cNvSpPr>
          <p:nvPr>
            <p:ph idx="1"/>
          </p:nvPr>
        </p:nvSpPr>
        <p:spPr/>
        <p:txBody>
          <a:bodyPr/>
          <a:lstStyle/>
          <a:p>
            <a:endParaRPr lang="nl-NL" dirty="0"/>
          </a:p>
        </p:txBody>
      </p:sp>
      <p:pic>
        <p:nvPicPr>
          <p:cNvPr id="1026" name="Picture 2" descr="E:\basiscursus 2015\gevel Lent windowsche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76872"/>
            <a:ext cx="3456384"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basiscursus 2015\gevels lent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060848"/>
            <a:ext cx="3888432"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52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59819" y="1600200"/>
            <a:ext cx="6424361" cy="4525963"/>
          </a:xfrm>
        </p:spPr>
      </p:pic>
    </p:spTree>
    <p:extLst>
      <p:ext uri="{BB962C8B-B14F-4D97-AF65-F5344CB8AC3E}">
        <p14:creationId xmlns:p14="http://schemas.microsoft.com/office/powerpoint/2010/main" val="4706348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b="1" dirty="0" smtClean="0"/>
              <a:t>Thematisch werken………</a:t>
            </a:r>
            <a:endParaRPr lang="nl-NL" sz="4000" b="1" dirty="0"/>
          </a:p>
        </p:txBody>
      </p:sp>
      <p:sp>
        <p:nvSpPr>
          <p:cNvPr id="3" name="Tijdelijke aanduiding voor inhoud 2"/>
          <p:cNvSpPr>
            <a:spLocks noGrp="1"/>
          </p:cNvSpPr>
          <p:nvPr>
            <p:ph sz="half" idx="1"/>
          </p:nvPr>
        </p:nvSpPr>
        <p:spPr/>
        <p:txBody>
          <a:bodyPr>
            <a:normAutofit/>
          </a:bodyPr>
          <a:lstStyle/>
          <a:p>
            <a:r>
              <a:rPr lang="nl-NL" b="1" dirty="0" smtClean="0"/>
              <a:t>leidt tot kunnen innemen standpunt</a:t>
            </a:r>
          </a:p>
          <a:p>
            <a:r>
              <a:rPr lang="nl-NL" b="1" dirty="0"/>
              <a:t>t</a:t>
            </a:r>
            <a:r>
              <a:rPr lang="nl-NL" b="1" dirty="0" smtClean="0"/>
              <a:t>hema heeft potentiële zinvolheid voor wereld van nu</a:t>
            </a:r>
          </a:p>
          <a:p>
            <a:r>
              <a:rPr lang="nl-NL" b="1" dirty="0"/>
              <a:t>g</a:t>
            </a:r>
            <a:r>
              <a:rPr lang="nl-NL" b="1" dirty="0" smtClean="0"/>
              <a:t>eeft diepteboring</a:t>
            </a:r>
            <a:endParaRPr lang="nl-NL" b="1" dirty="0"/>
          </a:p>
        </p:txBody>
      </p:sp>
      <p:sp>
        <p:nvSpPr>
          <p:cNvPr id="4" name="Tijdelijke aanduiding voor inhoud 3"/>
          <p:cNvSpPr>
            <a:spLocks noGrp="1"/>
          </p:cNvSpPr>
          <p:nvPr>
            <p:ph sz="half" idx="2"/>
          </p:nvPr>
        </p:nvSpPr>
        <p:spPr/>
        <p:txBody>
          <a:bodyPr>
            <a:normAutofit/>
          </a:bodyPr>
          <a:lstStyle/>
          <a:p>
            <a:r>
              <a:rPr lang="nl-NL" b="1" dirty="0"/>
              <a:t>i</a:t>
            </a:r>
            <a:r>
              <a:rPr lang="nl-NL" b="1" dirty="0" smtClean="0"/>
              <a:t>nvalshoek over </a:t>
            </a:r>
            <a:r>
              <a:rPr lang="nl-NL" b="1" dirty="0" err="1" smtClean="0"/>
              <a:t>vakgrenzen</a:t>
            </a:r>
            <a:r>
              <a:rPr lang="nl-NL" b="1" dirty="0" smtClean="0"/>
              <a:t> heen</a:t>
            </a:r>
          </a:p>
          <a:p>
            <a:r>
              <a:rPr lang="nl-NL" b="1" dirty="0"/>
              <a:t>b</a:t>
            </a:r>
            <a:r>
              <a:rPr lang="nl-NL" b="1" dirty="0" smtClean="0"/>
              <a:t>rengt leerstof binnen persoonlijke belangstellingssfeer  van de leerlingen</a:t>
            </a:r>
          </a:p>
          <a:p>
            <a:endParaRPr lang="nl-NL" dirty="0"/>
          </a:p>
        </p:txBody>
      </p:sp>
    </p:spTree>
    <p:extLst>
      <p:ext uri="{BB962C8B-B14F-4D97-AF65-F5344CB8AC3E}">
        <p14:creationId xmlns:p14="http://schemas.microsoft.com/office/powerpoint/2010/main" val="7829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67544" y="908720"/>
            <a:ext cx="2634054" cy="830997"/>
          </a:xfrm>
          <a:prstGeom prst="rect">
            <a:avLst/>
          </a:prstGeom>
          <a:noFill/>
        </p:spPr>
        <p:txBody>
          <a:bodyPr wrap="none" rtlCol="0">
            <a:spAutoFit/>
          </a:bodyPr>
          <a:lstStyle/>
          <a:p>
            <a:r>
              <a:rPr lang="nl-NL" sz="2400" b="1" dirty="0" smtClean="0"/>
              <a:t>Functionele doelen</a:t>
            </a:r>
          </a:p>
          <a:p>
            <a:r>
              <a:rPr lang="nl-NL" sz="2400" b="1" dirty="0"/>
              <a:t> </a:t>
            </a:r>
            <a:r>
              <a:rPr lang="nl-NL" sz="2400" b="1" dirty="0" smtClean="0"/>
              <a:t>      (abstract)</a:t>
            </a:r>
            <a:endParaRPr lang="nl-NL" sz="2400" b="1" dirty="0"/>
          </a:p>
        </p:txBody>
      </p:sp>
      <p:sp>
        <p:nvSpPr>
          <p:cNvPr id="5" name="Tekstvak 4"/>
          <p:cNvSpPr txBox="1"/>
          <p:nvPr/>
        </p:nvSpPr>
        <p:spPr>
          <a:xfrm>
            <a:off x="5306426" y="850824"/>
            <a:ext cx="2364493" cy="830997"/>
          </a:xfrm>
          <a:prstGeom prst="rect">
            <a:avLst/>
          </a:prstGeom>
          <a:noFill/>
        </p:spPr>
        <p:txBody>
          <a:bodyPr wrap="none" rtlCol="0">
            <a:spAutoFit/>
          </a:bodyPr>
          <a:lstStyle/>
          <a:p>
            <a:r>
              <a:rPr lang="nl-NL" sz="2400" b="1" dirty="0"/>
              <a:t>m</a:t>
            </a:r>
            <a:r>
              <a:rPr lang="nl-NL" sz="2400" b="1" dirty="0" smtClean="0"/>
              <a:t>ateriële doelen</a:t>
            </a:r>
          </a:p>
          <a:p>
            <a:r>
              <a:rPr lang="nl-NL" sz="2400" b="1" dirty="0" smtClean="0"/>
              <a:t>       (concreet)</a:t>
            </a:r>
            <a:endParaRPr lang="nl-NL" sz="2400" b="1" dirty="0"/>
          </a:p>
        </p:txBody>
      </p:sp>
      <p:sp>
        <p:nvSpPr>
          <p:cNvPr id="6" name="PIJL-LINKS en -RECHTS 5"/>
          <p:cNvSpPr/>
          <p:nvPr/>
        </p:nvSpPr>
        <p:spPr>
          <a:xfrm>
            <a:off x="3101598" y="1041309"/>
            <a:ext cx="2204828"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C:\Users\Wijk\AppData\Local\Microsoft\Windows\Temporary Internet Files\Content.IE5\5MD2BAL7\aspergers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060848"/>
            <a:ext cx="1656184" cy="1656184"/>
          </a:xfrm>
          <a:prstGeom prst="rect">
            <a:avLst/>
          </a:prstGeom>
          <a:noFill/>
          <a:ln>
            <a:noFill/>
          </a:ln>
        </p:spPr>
      </p:pic>
      <p:pic>
        <p:nvPicPr>
          <p:cNvPr id="8" name="Afbeelding 7" descr="C:\Users\Wijk\AppData\Local\Microsoft\Windows\Temporary Internet Files\Content.IE5\ECYTK8HN\examenes[1].jpg"/>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988841"/>
            <a:ext cx="2232248" cy="2016224"/>
          </a:xfrm>
          <a:prstGeom prst="rect">
            <a:avLst/>
          </a:prstGeom>
          <a:noFill/>
          <a:ln>
            <a:noFill/>
          </a:ln>
        </p:spPr>
      </p:pic>
      <p:sp>
        <p:nvSpPr>
          <p:cNvPr id="9" name="PIJL-RECHTS 8"/>
          <p:cNvSpPr/>
          <p:nvPr/>
        </p:nvSpPr>
        <p:spPr>
          <a:xfrm>
            <a:off x="2267744" y="2060848"/>
            <a:ext cx="14097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10" name="PIJL-LINKS 9"/>
          <p:cNvSpPr/>
          <p:nvPr/>
        </p:nvSpPr>
        <p:spPr>
          <a:xfrm flipV="1">
            <a:off x="4427249" y="3300411"/>
            <a:ext cx="1428750" cy="2571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11" name="Tekstvak 10"/>
          <p:cNvSpPr txBox="1"/>
          <p:nvPr/>
        </p:nvSpPr>
        <p:spPr>
          <a:xfrm>
            <a:off x="6109433" y="4189730"/>
            <a:ext cx="3122971" cy="2831544"/>
          </a:xfrm>
          <a:prstGeom prst="rect">
            <a:avLst/>
          </a:prstGeom>
          <a:noFill/>
        </p:spPr>
        <p:txBody>
          <a:bodyPr wrap="none" rtlCol="0">
            <a:spAutoFit/>
          </a:bodyPr>
          <a:lstStyle/>
          <a:p>
            <a:r>
              <a:rPr lang="nl-NL" sz="2000" b="1" dirty="0" err="1">
                <a:latin typeface="Bradley Hand ITC" pitchFamily="66" charset="0"/>
              </a:rPr>
              <a:t>p</a:t>
            </a:r>
            <a:r>
              <a:rPr lang="nl-NL" sz="2000" b="1" dirty="0" err="1" smtClean="0">
                <a:latin typeface="Bradley Hand ITC" pitchFamily="66" charset="0"/>
              </a:rPr>
              <a:t>uella</a:t>
            </a:r>
            <a:r>
              <a:rPr lang="nl-NL" sz="2000" b="1" dirty="0" smtClean="0">
                <a:latin typeface="Bradley Hand ITC" pitchFamily="66" charset="0"/>
              </a:rPr>
              <a:t>, </a:t>
            </a:r>
            <a:r>
              <a:rPr lang="nl-NL" sz="2000" b="1" dirty="0" err="1" smtClean="0">
                <a:latin typeface="Bradley Hand ITC" pitchFamily="66" charset="0"/>
              </a:rPr>
              <a:t>puellae,puellam</a:t>
            </a:r>
            <a:endParaRPr lang="nl-NL" sz="2000" b="1" dirty="0" smtClean="0">
              <a:latin typeface="Bradley Hand ITC" pitchFamily="66" charset="0"/>
            </a:endParaRPr>
          </a:p>
          <a:p>
            <a:r>
              <a:rPr lang="nl-NL" sz="2000" b="1" dirty="0" err="1">
                <a:latin typeface="Bradley Hand ITC" pitchFamily="66" charset="0"/>
              </a:rPr>
              <a:t>a</a:t>
            </a:r>
            <a:r>
              <a:rPr lang="nl-NL" sz="2000" b="1" dirty="0" err="1" smtClean="0">
                <a:latin typeface="Bradley Hand ITC" pitchFamily="66" charset="0"/>
              </a:rPr>
              <a:t>ci</a:t>
            </a:r>
            <a:endParaRPr lang="nl-NL" sz="2000" b="1" dirty="0" smtClean="0">
              <a:latin typeface="Bradley Hand ITC" pitchFamily="66" charset="0"/>
            </a:endParaRPr>
          </a:p>
          <a:p>
            <a:r>
              <a:rPr lang="nl-NL" sz="2000" b="1" dirty="0" err="1">
                <a:latin typeface="Bradley Hand ITC" pitchFamily="66" charset="0"/>
              </a:rPr>
              <a:t>a</a:t>
            </a:r>
            <a:r>
              <a:rPr lang="nl-NL" sz="2000" b="1" dirty="0" err="1" smtClean="0">
                <a:latin typeface="Bradley Hand ITC" pitchFamily="66" charset="0"/>
              </a:rPr>
              <a:t>blabs</a:t>
            </a:r>
            <a:r>
              <a:rPr lang="nl-NL" sz="2000" b="1" dirty="0" smtClean="0">
                <a:latin typeface="Bradley Hand ITC" pitchFamily="66" charset="0"/>
              </a:rPr>
              <a:t>, </a:t>
            </a:r>
            <a:r>
              <a:rPr lang="nl-NL" sz="2000" b="1" dirty="0" err="1" smtClean="0">
                <a:latin typeface="Bradley Hand ITC" pitchFamily="66" charset="0"/>
              </a:rPr>
              <a:t>gerundi</a:t>
            </a:r>
            <a:r>
              <a:rPr lang="nl-NL" sz="2000" b="1" dirty="0" smtClean="0">
                <a:latin typeface="Bradley Hand ITC" pitchFamily="66" charset="0"/>
              </a:rPr>
              <a:t>(v)</a:t>
            </a:r>
            <a:r>
              <a:rPr lang="nl-NL" sz="2000" b="1" dirty="0" err="1" smtClean="0">
                <a:latin typeface="Bradley Hand ITC" pitchFamily="66" charset="0"/>
              </a:rPr>
              <a:t>um</a:t>
            </a:r>
            <a:endParaRPr lang="nl-NL" sz="2000" b="1" dirty="0" smtClean="0">
              <a:latin typeface="Bradley Hand ITC" pitchFamily="66" charset="0"/>
            </a:endParaRPr>
          </a:p>
          <a:p>
            <a:r>
              <a:rPr lang="nl-NL" sz="2000" b="1" dirty="0" err="1">
                <a:latin typeface="Bradley Hand ITC" pitchFamily="66" charset="0"/>
              </a:rPr>
              <a:t>g</a:t>
            </a:r>
            <a:r>
              <a:rPr lang="nl-NL" sz="2000" b="1" dirty="0" err="1" smtClean="0">
                <a:latin typeface="Bradley Hand ITC" pitchFamily="66" charset="0"/>
              </a:rPr>
              <a:t>nabs</a:t>
            </a:r>
            <a:endParaRPr lang="nl-NL" sz="2000" b="1" dirty="0" smtClean="0">
              <a:latin typeface="Bradley Hand ITC" pitchFamily="66" charset="0"/>
            </a:endParaRPr>
          </a:p>
          <a:p>
            <a:r>
              <a:rPr lang="nl-NL" sz="2000" b="1" dirty="0">
                <a:latin typeface="Bradley Hand ITC" pitchFamily="66" charset="0"/>
              </a:rPr>
              <a:t>d</a:t>
            </a:r>
            <a:r>
              <a:rPr lang="nl-NL" sz="2000" b="1" dirty="0" smtClean="0">
                <a:latin typeface="Bradley Hand ITC" pitchFamily="66" charset="0"/>
              </a:rPr>
              <a:t>ominant participium</a:t>
            </a:r>
          </a:p>
          <a:p>
            <a:r>
              <a:rPr lang="nl-NL" sz="2000" b="1" dirty="0" smtClean="0">
                <a:latin typeface="Bradley Hand ITC" pitchFamily="66" charset="0"/>
              </a:rPr>
              <a:t>chiasme</a:t>
            </a:r>
          </a:p>
          <a:p>
            <a:r>
              <a:rPr lang="nl-NL" sz="2000" b="1" dirty="0" err="1" smtClean="0">
                <a:latin typeface="Bradley Hand ITC" pitchFamily="66" charset="0"/>
              </a:rPr>
              <a:t>dorisch</a:t>
            </a:r>
            <a:r>
              <a:rPr lang="nl-NL" sz="2000" b="1" dirty="0" smtClean="0">
                <a:latin typeface="Bradley Hand ITC" pitchFamily="66" charset="0"/>
              </a:rPr>
              <a:t>, ionisch, </a:t>
            </a:r>
            <a:r>
              <a:rPr lang="nl-NL" sz="2000" b="1" dirty="0" err="1" smtClean="0">
                <a:latin typeface="Bradley Hand ITC" pitchFamily="66" charset="0"/>
              </a:rPr>
              <a:t>korinthish</a:t>
            </a:r>
            <a:endParaRPr lang="nl-NL" sz="2000" b="1" dirty="0" smtClean="0">
              <a:latin typeface="Bradley Hand ITC" pitchFamily="66" charset="0"/>
            </a:endParaRPr>
          </a:p>
          <a:p>
            <a:r>
              <a:rPr lang="nl-NL" sz="2000" b="1" dirty="0" err="1" smtClean="0">
                <a:latin typeface="Bradley Hand ITC" pitchFamily="66" charset="0"/>
              </a:rPr>
              <a:t>etcetcetc</a:t>
            </a:r>
            <a:endParaRPr lang="nl-NL" sz="2000" b="1" dirty="0" smtClean="0">
              <a:latin typeface="Bradley Hand ITC" pitchFamily="66" charset="0"/>
            </a:endParaRPr>
          </a:p>
          <a:p>
            <a:endParaRPr lang="nl-NL" dirty="0">
              <a:latin typeface="Bradley Hand ITC" pitchFamily="66" charset="0"/>
            </a:endParaRPr>
          </a:p>
        </p:txBody>
      </p:sp>
      <p:sp>
        <p:nvSpPr>
          <p:cNvPr id="13" name="Tekstvak 12"/>
          <p:cNvSpPr txBox="1"/>
          <p:nvPr/>
        </p:nvSpPr>
        <p:spPr>
          <a:xfrm>
            <a:off x="585811" y="4005065"/>
            <a:ext cx="4424609" cy="2585323"/>
          </a:xfrm>
          <a:prstGeom prst="rect">
            <a:avLst/>
          </a:prstGeom>
          <a:noFill/>
        </p:spPr>
        <p:txBody>
          <a:bodyPr wrap="none" rtlCol="0">
            <a:spAutoFit/>
          </a:bodyPr>
          <a:lstStyle/>
          <a:p>
            <a:r>
              <a:rPr lang="nl-NL" sz="2400" b="1" dirty="0">
                <a:latin typeface="Bradley Hand ITC" pitchFamily="66" charset="0"/>
              </a:rPr>
              <a:t>c</a:t>
            </a:r>
            <a:r>
              <a:rPr lang="nl-NL" sz="2400" b="1" dirty="0" smtClean="0">
                <a:latin typeface="Bradley Hand ITC" pitchFamily="66" charset="0"/>
              </a:rPr>
              <a:t>onfrontatie vreemde en eigene is</a:t>
            </a:r>
          </a:p>
          <a:p>
            <a:r>
              <a:rPr lang="nl-NL" sz="2400" b="1" dirty="0">
                <a:latin typeface="Bradley Hand ITC" pitchFamily="66" charset="0"/>
              </a:rPr>
              <a:t>o</a:t>
            </a:r>
            <a:r>
              <a:rPr lang="nl-NL" sz="2400" b="1" dirty="0" smtClean="0">
                <a:latin typeface="Bradley Hand ITC" pitchFamily="66" charset="0"/>
              </a:rPr>
              <a:t>nze ultieme rationale; </a:t>
            </a:r>
          </a:p>
          <a:p>
            <a:r>
              <a:rPr lang="nl-NL" sz="2400" b="1" dirty="0" smtClean="0">
                <a:latin typeface="Bradley Hand ITC" pitchFamily="66" charset="0"/>
              </a:rPr>
              <a:t>actualisatie</a:t>
            </a:r>
          </a:p>
          <a:p>
            <a:r>
              <a:rPr lang="nl-NL" sz="2400" b="1" dirty="0" smtClean="0">
                <a:latin typeface="Bradley Hand ITC" pitchFamily="66" charset="0"/>
              </a:rPr>
              <a:t>historisch besef</a:t>
            </a:r>
          </a:p>
          <a:p>
            <a:r>
              <a:rPr lang="nl-NL" sz="2400" b="1" dirty="0" smtClean="0">
                <a:latin typeface="Bradley Hand ITC" pitchFamily="66" charset="0"/>
              </a:rPr>
              <a:t>reflectie, persoonlijk oordeel</a:t>
            </a:r>
          </a:p>
          <a:p>
            <a:r>
              <a:rPr lang="nl-NL" sz="2400" b="1" dirty="0" err="1" smtClean="0">
                <a:latin typeface="Bradley Hand ITC" pitchFamily="66" charset="0"/>
              </a:rPr>
              <a:t>etcetcetcetc</a:t>
            </a:r>
            <a:endParaRPr lang="nl-NL" sz="2400" b="1" dirty="0" smtClean="0">
              <a:latin typeface="Bradley Hand ITC" pitchFamily="66" charset="0"/>
            </a:endParaRPr>
          </a:p>
          <a:p>
            <a:endParaRPr lang="nl-NL" dirty="0">
              <a:latin typeface="Bradley Hand ITC" pitchFamily="66" charset="0"/>
            </a:endParaRPr>
          </a:p>
        </p:txBody>
      </p:sp>
    </p:spTree>
    <p:extLst>
      <p:ext uri="{BB962C8B-B14F-4D97-AF65-F5344CB8AC3E}">
        <p14:creationId xmlns:p14="http://schemas.microsoft.com/office/powerpoint/2010/main" val="38934284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b="1" dirty="0" smtClean="0"/>
              <a:t>Thematisch werken</a:t>
            </a:r>
            <a:endParaRPr lang="nl-NL" b="1" dirty="0"/>
          </a:p>
        </p:txBody>
      </p:sp>
      <p:sp>
        <p:nvSpPr>
          <p:cNvPr id="6" name="Tijdelijke aanduiding voor inhoud 5"/>
          <p:cNvSpPr>
            <a:spLocks noGrp="1"/>
          </p:cNvSpPr>
          <p:nvPr>
            <p:ph idx="1"/>
          </p:nvPr>
        </p:nvSpPr>
        <p:spPr/>
        <p:txBody>
          <a:bodyPr/>
          <a:lstStyle/>
          <a:p>
            <a:r>
              <a:rPr lang="nl-NL" b="1" dirty="0"/>
              <a:t>l</a:t>
            </a:r>
            <a:r>
              <a:rPr lang="nl-NL" b="1" dirty="0" smtClean="0"/>
              <a:t>eidt haast “vanzelf” tot actualisatie</a:t>
            </a:r>
          </a:p>
          <a:p>
            <a:r>
              <a:rPr lang="nl-NL" b="1" dirty="0"/>
              <a:t>m</a:t>
            </a:r>
            <a:r>
              <a:rPr lang="nl-NL" b="1" dirty="0" smtClean="0"/>
              <a:t>aakt integratie taal en cultuur mogelijk</a:t>
            </a:r>
          </a:p>
          <a:p>
            <a:r>
              <a:rPr lang="nl-NL" b="1" dirty="0"/>
              <a:t>b</a:t>
            </a:r>
            <a:r>
              <a:rPr lang="nl-NL" b="1" dirty="0" smtClean="0"/>
              <a:t>iedt gelegenheid tot </a:t>
            </a:r>
            <a:r>
              <a:rPr lang="nl-NL" b="1" dirty="0" err="1" smtClean="0"/>
              <a:t>vakverbinding</a:t>
            </a:r>
            <a:endParaRPr lang="nl-NL" b="1" dirty="0" smtClean="0"/>
          </a:p>
          <a:p>
            <a:pPr marL="0" indent="0">
              <a:buNone/>
            </a:pPr>
            <a:endParaRPr lang="nl-NL" b="1" dirty="0" smtClean="0"/>
          </a:p>
          <a:p>
            <a:r>
              <a:rPr lang="nl-NL" b="1" dirty="0" smtClean="0"/>
              <a:t>maar hoe doe ik dat dan???                       </a:t>
            </a:r>
            <a:endParaRPr lang="nl-NL" b="1" dirty="0"/>
          </a:p>
        </p:txBody>
      </p:sp>
      <p:pic>
        <p:nvPicPr>
          <p:cNvPr id="1026" name="Picture 2" descr="C:\Users\Wijk\AppData\Local\Microsoft\Windows\Temporary Internet Files\Content.IE5\ECYTK8HN\vraagteke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5711" y="4221088"/>
            <a:ext cx="1439487"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02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a:bodyPr>
          <a:lstStyle/>
          <a:p>
            <a:r>
              <a:rPr lang="nl-NL" sz="2400" b="1" dirty="0" smtClean="0"/>
              <a:t>Artikel </a:t>
            </a:r>
            <a:r>
              <a:rPr lang="nl-NL" sz="2400" b="1" dirty="0" err="1" smtClean="0"/>
              <a:t>Lampas</a:t>
            </a:r>
            <a:r>
              <a:rPr lang="nl-NL" sz="2400" b="1" dirty="0" smtClean="0"/>
              <a:t> M. de </a:t>
            </a:r>
            <a:r>
              <a:rPr lang="nl-NL" sz="2400" b="1" dirty="0" err="1" smtClean="0"/>
              <a:t>Ferrante</a:t>
            </a:r>
            <a:r>
              <a:rPr lang="nl-NL" sz="2400" b="1" dirty="0" smtClean="0"/>
              <a:t> en C. van Mourik: zoektocht naar tekst en thema met stappenplan  maar “ in werkelijkheid verloopt dit associatieve proces grilliger” </a:t>
            </a:r>
          </a:p>
          <a:p>
            <a:r>
              <a:rPr lang="nl-NL" sz="2400" b="1" dirty="0" smtClean="0"/>
              <a:t>voorbeeld: zoektocht van </a:t>
            </a:r>
            <a:r>
              <a:rPr lang="nl-NL" sz="2400" b="1" dirty="0" err="1" smtClean="0"/>
              <a:t>Evelyne</a:t>
            </a:r>
            <a:r>
              <a:rPr lang="nl-NL" sz="2400" b="1" dirty="0" smtClean="0"/>
              <a:t> Vos</a:t>
            </a:r>
            <a:endParaRPr lang="nl-NL" sz="2400" b="1" dirty="0"/>
          </a:p>
        </p:txBody>
      </p:sp>
    </p:spTree>
    <p:extLst>
      <p:ext uri="{BB962C8B-B14F-4D97-AF65-F5344CB8AC3E}">
        <p14:creationId xmlns:p14="http://schemas.microsoft.com/office/powerpoint/2010/main" val="31972527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Opdracht </a:t>
            </a:r>
            <a:endParaRPr lang="nl-NL" b="1" dirty="0"/>
          </a:p>
        </p:txBody>
      </p:sp>
      <p:sp>
        <p:nvSpPr>
          <p:cNvPr id="3" name="Tijdelijke aanduiding voor inhoud 2"/>
          <p:cNvSpPr>
            <a:spLocks noGrp="1"/>
          </p:cNvSpPr>
          <p:nvPr>
            <p:ph idx="1"/>
          </p:nvPr>
        </p:nvSpPr>
        <p:spPr/>
        <p:txBody>
          <a:bodyPr/>
          <a:lstStyle/>
          <a:p>
            <a:r>
              <a:rPr lang="nl-NL" b="1" dirty="0" smtClean="0"/>
              <a:t>Bedoeling: </a:t>
            </a:r>
            <a:r>
              <a:rPr lang="nl-NL" dirty="0" smtClean="0"/>
              <a:t>korte opdracht in associatief denken over een thema en de verbinding met het heden; </a:t>
            </a:r>
          </a:p>
          <a:p>
            <a:r>
              <a:rPr lang="nl-NL" dirty="0" smtClean="0"/>
              <a:t>Vragen met ongeveer hetzelfde format </a:t>
            </a:r>
          </a:p>
          <a:p>
            <a:r>
              <a:rPr lang="nl-NL" dirty="0" smtClean="0"/>
              <a:t>Klassieke tekst, latere tekst, moderne tekst, afbeelding</a:t>
            </a:r>
          </a:p>
          <a:p>
            <a:pPr marL="0" indent="0">
              <a:buNone/>
            </a:pPr>
            <a:endParaRPr lang="nl-NL" dirty="0" smtClean="0"/>
          </a:p>
          <a:p>
            <a:endParaRPr lang="nl-NL" b="1" dirty="0"/>
          </a:p>
        </p:txBody>
      </p:sp>
    </p:spTree>
    <p:extLst>
      <p:ext uri="{BB962C8B-B14F-4D97-AF65-F5344CB8AC3E}">
        <p14:creationId xmlns:p14="http://schemas.microsoft.com/office/powerpoint/2010/main" val="365438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nl-NL"/>
          </a:p>
        </p:txBody>
      </p:sp>
      <p:sp>
        <p:nvSpPr>
          <p:cNvPr id="5" name="Tijdelijke aanduiding voor inhoud 4"/>
          <p:cNvSpPr>
            <a:spLocks noGrp="1"/>
          </p:cNvSpPr>
          <p:nvPr>
            <p:ph sz="half" idx="1"/>
          </p:nvPr>
        </p:nvSpPr>
        <p:spPr/>
        <p:txBody>
          <a:bodyPr>
            <a:normAutofit/>
          </a:bodyPr>
          <a:lstStyle/>
          <a:p>
            <a:r>
              <a:rPr lang="nl-NL" sz="1800" b="1" dirty="0" smtClean="0"/>
              <a:t> 1</a:t>
            </a:r>
            <a:r>
              <a:rPr lang="nl-NL" sz="2400" dirty="0" smtClean="0"/>
              <a:t>. </a:t>
            </a:r>
            <a:r>
              <a:rPr lang="nl-NL" sz="1800" b="1" dirty="0" smtClean="0"/>
              <a:t>Herodotus</a:t>
            </a:r>
          </a:p>
          <a:p>
            <a:r>
              <a:rPr lang="nl-NL" sz="1800" b="1" dirty="0" smtClean="0"/>
              <a:t> 2. Plato</a:t>
            </a:r>
          </a:p>
          <a:p>
            <a:r>
              <a:rPr lang="nl-NL" sz="1800" b="1" dirty="0" smtClean="0"/>
              <a:t> 3. Plinius</a:t>
            </a:r>
          </a:p>
          <a:p>
            <a:r>
              <a:rPr lang="nl-NL" sz="1800" b="1" dirty="0" smtClean="0"/>
              <a:t> 4. </a:t>
            </a:r>
            <a:r>
              <a:rPr lang="nl-NL" sz="1800" b="1" dirty="0" err="1" smtClean="0"/>
              <a:t>Vitruvius</a:t>
            </a:r>
            <a:endParaRPr lang="nl-NL" sz="1800" b="1" dirty="0" smtClean="0"/>
          </a:p>
          <a:p>
            <a:r>
              <a:rPr lang="nl-NL" sz="1800" b="1" dirty="0" smtClean="0"/>
              <a:t> 5. Aristoteles</a:t>
            </a:r>
          </a:p>
          <a:p>
            <a:r>
              <a:rPr lang="nl-NL" sz="1800" b="1" dirty="0" smtClean="0"/>
              <a:t> 6. Euripides</a:t>
            </a:r>
          </a:p>
          <a:p>
            <a:r>
              <a:rPr lang="nl-NL" sz="1800" b="1" dirty="0" smtClean="0"/>
              <a:t> 7. Euripides</a:t>
            </a:r>
          </a:p>
          <a:p>
            <a:r>
              <a:rPr lang="nl-NL" sz="1800" b="1" dirty="0" smtClean="0"/>
              <a:t> 8. Thomas More</a:t>
            </a:r>
          </a:p>
          <a:p>
            <a:r>
              <a:rPr lang="nl-NL" sz="1800" b="1" dirty="0" smtClean="0"/>
              <a:t> 9. Machiavelli</a:t>
            </a:r>
          </a:p>
          <a:p>
            <a:r>
              <a:rPr lang="nl-NL" sz="1800" b="1" dirty="0" smtClean="0"/>
              <a:t>10. Toon Tellegen</a:t>
            </a:r>
          </a:p>
          <a:p>
            <a:r>
              <a:rPr lang="nl-NL" sz="1800" b="1" dirty="0"/>
              <a:t>11. Joris </a:t>
            </a:r>
            <a:r>
              <a:rPr lang="nl-NL" sz="1800" b="1" dirty="0" err="1" smtClean="0"/>
              <a:t>Luyendijk</a:t>
            </a:r>
            <a:endParaRPr lang="nl-NL" sz="1800" b="1" dirty="0" smtClean="0"/>
          </a:p>
          <a:p>
            <a:endParaRPr lang="nl-NL" sz="1800" b="1" dirty="0"/>
          </a:p>
        </p:txBody>
      </p:sp>
      <p:sp>
        <p:nvSpPr>
          <p:cNvPr id="6" name="Tijdelijke aanduiding voor inhoud 5"/>
          <p:cNvSpPr>
            <a:spLocks noGrp="1"/>
          </p:cNvSpPr>
          <p:nvPr>
            <p:ph sz="half" idx="2"/>
          </p:nvPr>
        </p:nvSpPr>
        <p:spPr/>
        <p:txBody>
          <a:bodyPr>
            <a:normAutofit/>
          </a:bodyPr>
          <a:lstStyle/>
          <a:p>
            <a:r>
              <a:rPr lang="nl-NL" sz="1800" b="1" dirty="0" smtClean="0"/>
              <a:t>12. </a:t>
            </a:r>
            <a:r>
              <a:rPr lang="nl-NL" sz="1800" b="1" dirty="0" err="1" smtClean="0"/>
              <a:t>Dohmen</a:t>
            </a:r>
            <a:r>
              <a:rPr lang="nl-NL" sz="1800" b="1" dirty="0" smtClean="0"/>
              <a:t> &amp; van Buuren</a:t>
            </a:r>
          </a:p>
          <a:p>
            <a:r>
              <a:rPr lang="nl-NL" sz="1800" b="1" dirty="0" smtClean="0"/>
              <a:t>13.  Christian </a:t>
            </a:r>
            <a:r>
              <a:rPr lang="nl-NL" sz="1800" b="1" dirty="0" err="1" smtClean="0"/>
              <a:t>Weijts</a:t>
            </a:r>
            <a:endParaRPr lang="nl-NL" sz="1800" b="1" dirty="0" smtClean="0"/>
          </a:p>
          <a:p>
            <a:r>
              <a:rPr lang="nl-NL" sz="1800" b="1" dirty="0" smtClean="0"/>
              <a:t>14. “ werk nog maar 4 uur per week” </a:t>
            </a:r>
          </a:p>
          <a:p>
            <a:r>
              <a:rPr lang="nl-NL" sz="1800" b="1" dirty="0" smtClean="0"/>
              <a:t>15. Idealen van </a:t>
            </a:r>
            <a:r>
              <a:rPr lang="nl-NL" sz="1800" b="1" i="1" dirty="0" smtClean="0"/>
              <a:t>De Stijl</a:t>
            </a:r>
            <a:r>
              <a:rPr lang="nl-NL" sz="1800" b="1" dirty="0"/>
              <a:t> </a:t>
            </a:r>
            <a:r>
              <a:rPr lang="nl-NL" sz="1800" b="1" dirty="0" smtClean="0"/>
              <a:t>en Plato</a:t>
            </a:r>
          </a:p>
          <a:p>
            <a:r>
              <a:rPr lang="nl-NL" sz="1800" b="1" dirty="0" smtClean="0"/>
              <a:t>16. Leon de Winter, </a:t>
            </a:r>
            <a:r>
              <a:rPr lang="nl-NL" sz="1800" b="1" i="1" dirty="0" smtClean="0"/>
              <a:t>Geronimo</a:t>
            </a:r>
          </a:p>
          <a:p>
            <a:r>
              <a:rPr lang="nl-NL" sz="1800" b="1" dirty="0" smtClean="0"/>
              <a:t>17. </a:t>
            </a:r>
            <a:r>
              <a:rPr lang="nl-NL" sz="1800" b="1" dirty="0" err="1" smtClean="0"/>
              <a:t>Loesje</a:t>
            </a:r>
            <a:endParaRPr lang="nl-NL" sz="1800" b="1" dirty="0" smtClean="0"/>
          </a:p>
          <a:p>
            <a:r>
              <a:rPr lang="nl-NL" sz="1800" b="1" dirty="0" smtClean="0"/>
              <a:t>18. Hitler &amp; Mussolini (afb.)</a:t>
            </a:r>
          </a:p>
          <a:p>
            <a:r>
              <a:rPr lang="nl-NL" sz="1800" b="1" dirty="0" smtClean="0"/>
              <a:t>19. Kim </a:t>
            </a:r>
            <a:r>
              <a:rPr lang="nl-NL" sz="1800" b="1" dirty="0" err="1"/>
              <a:t>I</a:t>
            </a:r>
            <a:r>
              <a:rPr lang="nl-NL" sz="1800" b="1" dirty="0" err="1" smtClean="0"/>
              <a:t>l</a:t>
            </a:r>
            <a:r>
              <a:rPr lang="nl-NL" sz="1800" b="1" dirty="0" smtClean="0"/>
              <a:t> </a:t>
            </a:r>
            <a:r>
              <a:rPr lang="nl-NL" sz="1800" b="1" dirty="0" err="1" smtClean="0"/>
              <a:t>Sung</a:t>
            </a:r>
            <a:r>
              <a:rPr lang="nl-NL" sz="1800" b="1" dirty="0" smtClean="0"/>
              <a:t> (afb.)</a:t>
            </a:r>
          </a:p>
          <a:p>
            <a:r>
              <a:rPr lang="nl-NL" sz="1800" b="1" dirty="0" smtClean="0"/>
              <a:t>20. Pyong</a:t>
            </a:r>
            <a:r>
              <a:rPr lang="nl-NL" sz="1800" b="1" dirty="0"/>
              <a:t>y</a:t>
            </a:r>
            <a:r>
              <a:rPr lang="nl-NL" sz="1800" b="1" dirty="0" smtClean="0"/>
              <a:t>ang (afb.)</a:t>
            </a:r>
          </a:p>
          <a:p>
            <a:endParaRPr lang="nl-NL" sz="1800" b="1" dirty="0"/>
          </a:p>
          <a:p>
            <a:pPr marL="0" indent="0">
              <a:buNone/>
            </a:pPr>
            <a:endParaRPr lang="nl-NL" sz="1800" b="1" dirty="0" smtClean="0"/>
          </a:p>
          <a:p>
            <a:r>
              <a:rPr lang="nl-NL" sz="1800" b="1" dirty="0" smtClean="0"/>
              <a:t>21. Thema “ Taboes “</a:t>
            </a:r>
          </a:p>
          <a:p>
            <a:r>
              <a:rPr lang="nl-NL" sz="1800" b="1" dirty="0" smtClean="0"/>
              <a:t>22. Brainstorm “ </a:t>
            </a:r>
            <a:r>
              <a:rPr lang="nl-NL" sz="1800" b="1" dirty="0" err="1" smtClean="0"/>
              <a:t>tabula</a:t>
            </a:r>
            <a:r>
              <a:rPr lang="nl-NL" sz="1800" b="1" dirty="0" smtClean="0"/>
              <a:t> </a:t>
            </a:r>
            <a:r>
              <a:rPr lang="nl-NL" sz="1800" b="1" dirty="0" err="1" smtClean="0"/>
              <a:t>rasa</a:t>
            </a:r>
            <a:r>
              <a:rPr lang="nl-NL" sz="1800" b="1" dirty="0" smtClean="0"/>
              <a:t>”    </a:t>
            </a:r>
          </a:p>
          <a:p>
            <a:endParaRPr lang="nl-NL" sz="1800" b="1" dirty="0"/>
          </a:p>
        </p:txBody>
      </p:sp>
    </p:spTree>
    <p:extLst>
      <p:ext uri="{BB962C8B-B14F-4D97-AF65-F5344CB8AC3E}">
        <p14:creationId xmlns:p14="http://schemas.microsoft.com/office/powerpoint/2010/main" val="30373701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nl-NL" b="1" dirty="0" smtClean="0"/>
              <a:t>Adviezen</a:t>
            </a:r>
          </a:p>
        </p:txBody>
      </p:sp>
      <p:sp>
        <p:nvSpPr>
          <p:cNvPr id="20483" name="Rectangle 3"/>
          <p:cNvSpPr>
            <a:spLocks noGrp="1" noChangeArrowheads="1"/>
          </p:cNvSpPr>
          <p:nvPr>
            <p:ph type="body" idx="1"/>
          </p:nvPr>
        </p:nvSpPr>
        <p:spPr/>
        <p:txBody>
          <a:bodyPr/>
          <a:lstStyle/>
          <a:p>
            <a:pPr eaLnBrk="1" hangingPunct="1">
              <a:lnSpc>
                <a:spcPct val="150000"/>
              </a:lnSpc>
            </a:pPr>
            <a:r>
              <a:rPr lang="nl-NL" sz="2800" b="1" dirty="0" smtClean="0"/>
              <a:t>thema kiezen in de vorm van een probleem</a:t>
            </a:r>
          </a:p>
          <a:p>
            <a:pPr eaLnBrk="1" hangingPunct="1">
              <a:lnSpc>
                <a:spcPct val="150000"/>
              </a:lnSpc>
            </a:pPr>
            <a:r>
              <a:rPr lang="nl-NL" sz="2800" b="1" dirty="0" smtClean="0"/>
              <a:t>eigen belangstelling volgen</a:t>
            </a:r>
          </a:p>
          <a:p>
            <a:pPr eaLnBrk="1" hangingPunct="1">
              <a:lnSpc>
                <a:spcPct val="150000"/>
              </a:lnSpc>
            </a:pPr>
            <a:r>
              <a:rPr lang="nl-NL" sz="2800" b="1" dirty="0" smtClean="0"/>
              <a:t>samenwerken met collega’s</a:t>
            </a:r>
          </a:p>
          <a:p>
            <a:pPr eaLnBrk="1" hangingPunct="1">
              <a:lnSpc>
                <a:spcPct val="150000"/>
              </a:lnSpc>
            </a:pPr>
            <a:r>
              <a:rPr lang="nl-NL" sz="2800" b="1" dirty="0" smtClean="0"/>
              <a:t>belang van (literaire) vorming benadrukken</a:t>
            </a:r>
          </a:p>
        </p:txBody>
      </p:sp>
    </p:spTree>
    <p:extLst>
      <p:ext uri="{BB962C8B-B14F-4D97-AF65-F5344CB8AC3E}">
        <p14:creationId xmlns:p14="http://schemas.microsoft.com/office/powerpoint/2010/main" val="31426979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nl-NL" b="1" dirty="0" smtClean="0"/>
              <a:t>Stappenplan 1</a:t>
            </a:r>
          </a:p>
        </p:txBody>
      </p:sp>
      <p:sp>
        <p:nvSpPr>
          <p:cNvPr id="23555" name="Rectangle 3"/>
          <p:cNvSpPr>
            <a:spLocks noGrp="1" noChangeArrowheads="1"/>
          </p:cNvSpPr>
          <p:nvPr>
            <p:ph type="body" idx="1"/>
          </p:nvPr>
        </p:nvSpPr>
        <p:spPr/>
        <p:txBody>
          <a:bodyPr/>
          <a:lstStyle/>
          <a:p>
            <a:pPr eaLnBrk="1" hangingPunct="1"/>
            <a:r>
              <a:rPr lang="nl-NL" b="1" dirty="0" smtClean="0"/>
              <a:t>1A: Neem antieke tekst/cultuuruiting als beginpunt</a:t>
            </a:r>
          </a:p>
          <a:p>
            <a:pPr eaLnBrk="1" hangingPunct="1"/>
            <a:r>
              <a:rPr lang="nl-NL" b="1" dirty="0" smtClean="0"/>
              <a:t>1B: Neem moderne tekst/cultuuruiting als beginpunt (goede kranten, tijdschriften, enz.)</a:t>
            </a:r>
          </a:p>
          <a:p>
            <a:pPr eaLnBrk="1" hangingPunct="1"/>
            <a:endParaRPr lang="nl-NL" dirty="0" smtClean="0"/>
          </a:p>
          <a:p>
            <a:pPr eaLnBrk="1" hangingPunct="1"/>
            <a:r>
              <a:rPr lang="nl-NL" b="1" dirty="0" smtClean="0"/>
              <a:t>2: Kies een breed thema (de “paraplu”)</a:t>
            </a:r>
          </a:p>
          <a:p>
            <a:pPr eaLnBrk="1" hangingPunct="1"/>
            <a:endParaRPr lang="nl-NL" dirty="0" smtClean="0"/>
          </a:p>
          <a:p>
            <a:pPr eaLnBrk="1" hangingPunct="1"/>
            <a:r>
              <a:rPr lang="nl-NL" b="1" dirty="0" smtClean="0"/>
              <a:t>3: Formuleer verwachtingen over leerlingen</a:t>
            </a:r>
          </a:p>
        </p:txBody>
      </p:sp>
    </p:spTree>
    <p:extLst>
      <p:ext uri="{BB962C8B-B14F-4D97-AF65-F5344CB8AC3E}">
        <p14:creationId xmlns:p14="http://schemas.microsoft.com/office/powerpoint/2010/main" val="6790288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nl-NL" smtClean="0"/>
              <a:t>Stappenplan 2</a:t>
            </a:r>
          </a:p>
        </p:txBody>
      </p:sp>
      <p:sp>
        <p:nvSpPr>
          <p:cNvPr id="24579" name="Rectangle 3"/>
          <p:cNvSpPr>
            <a:spLocks noGrp="1" noChangeArrowheads="1"/>
          </p:cNvSpPr>
          <p:nvPr>
            <p:ph type="body" idx="1"/>
          </p:nvPr>
        </p:nvSpPr>
        <p:spPr/>
        <p:txBody>
          <a:bodyPr/>
          <a:lstStyle/>
          <a:p>
            <a:pPr eaLnBrk="1" hangingPunct="1"/>
            <a:r>
              <a:rPr lang="nl-NL" b="1" dirty="0" smtClean="0"/>
              <a:t>4: Zorg voor goede inleiding (“</a:t>
            </a:r>
            <a:r>
              <a:rPr lang="nl-NL" b="1" dirty="0" err="1" smtClean="0"/>
              <a:t>meaning</a:t>
            </a:r>
            <a:r>
              <a:rPr lang="nl-NL" b="1" dirty="0" smtClean="0"/>
              <a:t>”)</a:t>
            </a:r>
          </a:p>
          <a:p>
            <a:pPr eaLnBrk="1" hangingPunct="1"/>
            <a:endParaRPr lang="nl-NL" b="1" dirty="0" smtClean="0"/>
          </a:p>
          <a:p>
            <a:pPr eaLnBrk="1" hangingPunct="1"/>
            <a:r>
              <a:rPr lang="nl-NL" b="1" dirty="0" smtClean="0"/>
              <a:t>5: Gebruik activerende didactiek met vragen en opdrachten (eigen oordeel!)</a:t>
            </a:r>
          </a:p>
          <a:p>
            <a:pPr eaLnBrk="1" hangingPunct="1"/>
            <a:endParaRPr lang="nl-NL" dirty="0" smtClean="0"/>
          </a:p>
          <a:p>
            <a:pPr eaLnBrk="1" hangingPunct="1"/>
            <a:r>
              <a:rPr lang="nl-NL" b="1" dirty="0" smtClean="0"/>
              <a:t>6: Evalueer het materiaal met leerlingen én collega’s</a:t>
            </a:r>
          </a:p>
        </p:txBody>
      </p:sp>
    </p:spTree>
    <p:extLst>
      <p:ext uri="{BB962C8B-B14F-4D97-AF65-F5344CB8AC3E}">
        <p14:creationId xmlns:p14="http://schemas.microsoft.com/office/powerpoint/2010/main" val="2440418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nl-NL" sz="4000" b="1" dirty="0" smtClean="0"/>
              <a:t>Misverstanden en valkuilen</a:t>
            </a:r>
          </a:p>
        </p:txBody>
      </p:sp>
      <p:sp>
        <p:nvSpPr>
          <p:cNvPr id="17411" name="Rectangle 3"/>
          <p:cNvSpPr>
            <a:spLocks noGrp="1" noChangeArrowheads="1"/>
          </p:cNvSpPr>
          <p:nvPr>
            <p:ph type="body" idx="1"/>
          </p:nvPr>
        </p:nvSpPr>
        <p:spPr>
          <a:xfrm>
            <a:off x="468313" y="1557338"/>
            <a:ext cx="8229600" cy="4525962"/>
          </a:xfrm>
        </p:spPr>
        <p:txBody>
          <a:bodyPr>
            <a:normAutofit fontScale="85000" lnSpcReduction="20000"/>
          </a:bodyPr>
          <a:lstStyle/>
          <a:p>
            <a:pPr eaLnBrk="1" hangingPunct="1"/>
            <a:endParaRPr lang="nl-NL" b="1" dirty="0" smtClean="0"/>
          </a:p>
          <a:p>
            <a:pPr eaLnBrk="1" hangingPunct="1"/>
            <a:r>
              <a:rPr lang="nl-NL" b="1" dirty="0" err="1"/>
              <a:t>a</a:t>
            </a:r>
            <a:r>
              <a:rPr lang="nl-NL" b="1" dirty="0" err="1" smtClean="0"/>
              <a:t>kribie</a:t>
            </a:r>
            <a:endParaRPr lang="nl-NL" b="1" dirty="0" smtClean="0"/>
          </a:p>
          <a:p>
            <a:pPr eaLnBrk="1" hangingPunct="1"/>
            <a:endParaRPr lang="nl-NL" b="1" dirty="0"/>
          </a:p>
          <a:p>
            <a:pPr eaLnBrk="1" hangingPunct="1"/>
            <a:r>
              <a:rPr lang="nl-NL" b="1" dirty="0" smtClean="0"/>
              <a:t>we hebben geen tijd (PTA, </a:t>
            </a:r>
            <a:r>
              <a:rPr lang="nl-NL" b="1" dirty="0" err="1" smtClean="0"/>
              <a:t>toetsdruk</a:t>
            </a:r>
            <a:r>
              <a:rPr lang="nl-NL" b="1" dirty="0" smtClean="0"/>
              <a:t> …), we kunnen dit niet …</a:t>
            </a:r>
          </a:p>
          <a:p>
            <a:pPr eaLnBrk="1" hangingPunct="1"/>
            <a:endParaRPr lang="nl-NL" b="1" dirty="0" smtClean="0"/>
          </a:p>
          <a:p>
            <a:pPr eaLnBrk="1" hangingPunct="1"/>
            <a:r>
              <a:rPr lang="nl-NL" b="1" dirty="0" smtClean="0"/>
              <a:t>alleen (bijv.) classicisme in de bouwkunst behandelen</a:t>
            </a:r>
          </a:p>
          <a:p>
            <a:pPr eaLnBrk="1" hangingPunct="1"/>
            <a:endParaRPr lang="nl-NL" dirty="0" smtClean="0"/>
          </a:p>
          <a:p>
            <a:pPr eaLnBrk="1" hangingPunct="1"/>
            <a:r>
              <a:rPr lang="nl-NL" b="1" dirty="0" smtClean="0"/>
              <a:t>overal en altijd actualiseren</a:t>
            </a:r>
          </a:p>
          <a:p>
            <a:pPr eaLnBrk="1" hangingPunct="1"/>
            <a:endParaRPr lang="nl-NL" dirty="0" smtClean="0"/>
          </a:p>
          <a:p>
            <a:pPr eaLnBrk="1" hangingPunct="1"/>
            <a:r>
              <a:rPr lang="nl-NL" b="1" dirty="0" smtClean="0"/>
              <a:t>we moeten zelf alle antwoorden hebben</a:t>
            </a:r>
          </a:p>
        </p:txBody>
      </p:sp>
    </p:spTree>
    <p:extLst>
      <p:ext uri="{BB962C8B-B14F-4D97-AF65-F5344CB8AC3E}">
        <p14:creationId xmlns:p14="http://schemas.microsoft.com/office/powerpoint/2010/main" val="16572370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Discussiepunten</a:t>
            </a:r>
            <a:endParaRPr lang="nl-NL" b="1" dirty="0"/>
          </a:p>
        </p:txBody>
      </p:sp>
      <p:sp>
        <p:nvSpPr>
          <p:cNvPr id="3" name="Tijdelijke aanduiding voor inhoud 2"/>
          <p:cNvSpPr>
            <a:spLocks noGrp="1"/>
          </p:cNvSpPr>
          <p:nvPr>
            <p:ph idx="1"/>
          </p:nvPr>
        </p:nvSpPr>
        <p:spPr/>
        <p:txBody>
          <a:bodyPr/>
          <a:lstStyle/>
          <a:p>
            <a:r>
              <a:rPr lang="nl-NL" b="1" dirty="0" smtClean="0"/>
              <a:t>Teaching </a:t>
            </a:r>
            <a:r>
              <a:rPr lang="nl-NL" b="1" dirty="0" err="1" smtClean="0"/>
              <a:t>to</a:t>
            </a:r>
            <a:r>
              <a:rPr lang="nl-NL" b="1" dirty="0" smtClean="0"/>
              <a:t> the test: herkenbaar?</a:t>
            </a:r>
          </a:p>
          <a:p>
            <a:r>
              <a:rPr lang="nl-NL" b="1" dirty="0" smtClean="0"/>
              <a:t>Moet het CE ook anders?</a:t>
            </a:r>
          </a:p>
          <a:p>
            <a:r>
              <a:rPr lang="nl-NL" b="1" dirty="0" smtClean="0"/>
              <a:t>Behoefte aan materiaal?</a:t>
            </a:r>
          </a:p>
          <a:p>
            <a:r>
              <a:rPr lang="nl-NL" b="1" dirty="0" smtClean="0"/>
              <a:t>Hobbels en blokkades? Stimulerende factoren?</a:t>
            </a:r>
          </a:p>
          <a:p>
            <a:r>
              <a:rPr lang="nl-NL" b="1" dirty="0" smtClean="0"/>
              <a:t>Teksten buiten de canon?</a:t>
            </a:r>
            <a:endParaRPr lang="nl-NL" b="1" dirty="0"/>
          </a:p>
        </p:txBody>
      </p:sp>
    </p:spTree>
    <p:extLst>
      <p:ext uri="{BB962C8B-B14F-4D97-AF65-F5344CB8AC3E}">
        <p14:creationId xmlns:p14="http://schemas.microsoft.com/office/powerpoint/2010/main" val="1343259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nl-NL" sz="3200" b="1" dirty="0"/>
          </a:p>
        </p:txBody>
      </p:sp>
      <p:sp>
        <p:nvSpPr>
          <p:cNvPr id="5" name="Tijdelijke aanduiding voor tekst 4"/>
          <p:cNvSpPr>
            <a:spLocks noGrp="1"/>
          </p:cNvSpPr>
          <p:nvPr>
            <p:ph type="body" idx="1"/>
          </p:nvPr>
        </p:nvSpPr>
        <p:spPr/>
        <p:txBody>
          <a:bodyPr>
            <a:normAutofit/>
          </a:bodyPr>
          <a:lstStyle/>
          <a:p>
            <a:r>
              <a:rPr lang="nl-NL" sz="2800" dirty="0" smtClean="0"/>
              <a:t>functionele doelstellingen</a:t>
            </a:r>
            <a:endParaRPr lang="nl-NL" sz="2800" dirty="0"/>
          </a:p>
        </p:txBody>
      </p:sp>
      <p:sp>
        <p:nvSpPr>
          <p:cNvPr id="3" name="Tijdelijke aanduiding voor inhoud 2"/>
          <p:cNvSpPr>
            <a:spLocks noGrp="1"/>
          </p:cNvSpPr>
          <p:nvPr>
            <p:ph sz="half" idx="2"/>
          </p:nvPr>
        </p:nvSpPr>
        <p:spPr/>
        <p:txBody>
          <a:bodyPr/>
          <a:lstStyle/>
          <a:p>
            <a:r>
              <a:rPr lang="nl-NL" b="1" dirty="0"/>
              <a:t>g</a:t>
            </a:r>
            <a:r>
              <a:rPr lang="nl-NL" b="1" dirty="0" smtClean="0"/>
              <a:t>ericht op </a:t>
            </a:r>
            <a:r>
              <a:rPr lang="nl-NL" b="1" i="1" dirty="0" smtClean="0"/>
              <a:t>functie</a:t>
            </a:r>
            <a:r>
              <a:rPr lang="nl-NL" b="1" dirty="0" smtClean="0"/>
              <a:t> van het vak binnen de </a:t>
            </a:r>
            <a:r>
              <a:rPr lang="nl-NL" b="1" i="1" dirty="0" smtClean="0"/>
              <a:t>algemene vorming</a:t>
            </a:r>
            <a:r>
              <a:rPr lang="nl-NL" b="1" dirty="0" smtClean="0"/>
              <a:t> van het onderwijs</a:t>
            </a:r>
          </a:p>
          <a:p>
            <a:r>
              <a:rPr lang="nl-NL" b="1" dirty="0"/>
              <a:t>g</a:t>
            </a:r>
            <a:r>
              <a:rPr lang="nl-NL" b="1" dirty="0" smtClean="0"/>
              <a:t>ericht op fundamentele leerervaringen: “daar heb ik wat aan gehad”</a:t>
            </a:r>
          </a:p>
          <a:p>
            <a:r>
              <a:rPr lang="nl-NL" b="1" dirty="0"/>
              <a:t>g</a:t>
            </a:r>
            <a:r>
              <a:rPr lang="nl-NL" b="1" dirty="0" smtClean="0"/>
              <a:t>lobaal en abstract</a:t>
            </a:r>
          </a:p>
          <a:p>
            <a:r>
              <a:rPr lang="nl-NL" b="1" dirty="0" smtClean="0"/>
              <a:t> niet per se vakspecifiek</a:t>
            </a:r>
          </a:p>
          <a:p>
            <a:endParaRPr lang="nl-NL" b="1" dirty="0"/>
          </a:p>
        </p:txBody>
      </p:sp>
      <p:sp>
        <p:nvSpPr>
          <p:cNvPr id="6" name="Tijdelijke aanduiding voor tekst 5"/>
          <p:cNvSpPr>
            <a:spLocks noGrp="1"/>
          </p:cNvSpPr>
          <p:nvPr>
            <p:ph type="body" sz="quarter" idx="3"/>
          </p:nvPr>
        </p:nvSpPr>
        <p:spPr/>
        <p:txBody>
          <a:bodyPr>
            <a:normAutofit/>
          </a:bodyPr>
          <a:lstStyle/>
          <a:p>
            <a:r>
              <a:rPr lang="nl-NL" sz="2800" dirty="0" smtClean="0"/>
              <a:t>materiële doelstellingen</a:t>
            </a:r>
            <a:endParaRPr lang="nl-NL" sz="2800" dirty="0"/>
          </a:p>
        </p:txBody>
      </p:sp>
      <p:sp>
        <p:nvSpPr>
          <p:cNvPr id="7" name="Tijdelijke aanduiding voor inhoud 6"/>
          <p:cNvSpPr>
            <a:spLocks noGrp="1"/>
          </p:cNvSpPr>
          <p:nvPr>
            <p:ph sz="quarter" idx="4"/>
          </p:nvPr>
        </p:nvSpPr>
        <p:spPr/>
        <p:txBody>
          <a:bodyPr/>
          <a:lstStyle/>
          <a:p>
            <a:r>
              <a:rPr lang="nl-NL" b="1" dirty="0" smtClean="0"/>
              <a:t>gericht op concrete vakkennis en vaardigheden</a:t>
            </a:r>
          </a:p>
          <a:p>
            <a:r>
              <a:rPr lang="nl-NL" b="1" dirty="0"/>
              <a:t>o</a:t>
            </a:r>
            <a:r>
              <a:rPr lang="nl-NL" b="1" dirty="0" smtClean="0"/>
              <a:t>ndubbelzinnig te beschrijven</a:t>
            </a:r>
          </a:p>
          <a:p>
            <a:r>
              <a:rPr lang="nl-NL" b="1" dirty="0" smtClean="0"/>
              <a:t>meetbare output</a:t>
            </a:r>
          </a:p>
          <a:p>
            <a:r>
              <a:rPr lang="nl-NL" b="1" dirty="0"/>
              <a:t>f</a:t>
            </a:r>
            <a:r>
              <a:rPr lang="nl-NL" b="1" dirty="0" smtClean="0"/>
              <a:t>unctioneren in perspectief van beoogde vorming</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04664"/>
            <a:ext cx="7637463"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7509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P spid="6" grpId="0" build="p"/>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Bedoeling van onze workshop</a:t>
            </a:r>
            <a:r>
              <a:rPr lang="nl-NL" dirty="0"/>
              <a:t>:</a:t>
            </a:r>
          </a:p>
        </p:txBody>
      </p:sp>
      <p:sp>
        <p:nvSpPr>
          <p:cNvPr id="3" name="Tijdelijke aanduiding voor inhoud 2"/>
          <p:cNvSpPr>
            <a:spLocks noGrp="1"/>
          </p:cNvSpPr>
          <p:nvPr>
            <p:ph idx="1"/>
          </p:nvPr>
        </p:nvSpPr>
        <p:spPr/>
        <p:txBody>
          <a:bodyPr/>
          <a:lstStyle/>
          <a:p>
            <a:pPr marL="0" indent="0">
              <a:buNone/>
            </a:pPr>
            <a:r>
              <a:rPr lang="nl-NL" sz="2800" b="1" dirty="0" smtClean="0"/>
              <a:t>Handreiking: hoe breng je de vormingsdoelen van ons onderwijs dichterbij?</a:t>
            </a:r>
          </a:p>
          <a:p>
            <a:pPr marL="0" indent="0">
              <a:buNone/>
            </a:pPr>
            <a:endParaRPr lang="nl-NL" dirty="0"/>
          </a:p>
        </p:txBody>
      </p:sp>
      <p:sp>
        <p:nvSpPr>
          <p:cNvPr id="4" name="PIJL-OMLAAG 3"/>
          <p:cNvSpPr/>
          <p:nvPr/>
        </p:nvSpPr>
        <p:spPr>
          <a:xfrm>
            <a:off x="1763688" y="270892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PIJL-OMLAAG 4"/>
          <p:cNvSpPr/>
          <p:nvPr/>
        </p:nvSpPr>
        <p:spPr>
          <a:xfrm>
            <a:off x="5148064" y="270892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1331640" y="4005064"/>
            <a:ext cx="2294090" cy="707886"/>
          </a:xfrm>
          <a:prstGeom prst="rect">
            <a:avLst/>
          </a:prstGeom>
          <a:noFill/>
        </p:spPr>
        <p:txBody>
          <a:bodyPr wrap="none" rtlCol="0">
            <a:spAutoFit/>
          </a:bodyPr>
          <a:lstStyle/>
          <a:p>
            <a:r>
              <a:rPr lang="nl-NL" sz="2000" b="1" dirty="0"/>
              <a:t>a</a:t>
            </a:r>
            <a:r>
              <a:rPr lang="nl-NL" sz="2000" b="1" dirty="0" smtClean="0"/>
              <a:t>ctualisatie,</a:t>
            </a:r>
          </a:p>
          <a:p>
            <a:r>
              <a:rPr lang="nl-NL" sz="2000" b="1" dirty="0"/>
              <a:t>t</a:t>
            </a:r>
            <a:r>
              <a:rPr lang="nl-NL" sz="2000" b="1" dirty="0" smtClean="0"/>
              <a:t>hematisch werken</a:t>
            </a:r>
            <a:endParaRPr lang="nl-NL" sz="2000" b="1" dirty="0"/>
          </a:p>
        </p:txBody>
      </p:sp>
      <p:sp>
        <p:nvSpPr>
          <p:cNvPr id="7" name="Tekstvak 6"/>
          <p:cNvSpPr txBox="1"/>
          <p:nvPr/>
        </p:nvSpPr>
        <p:spPr>
          <a:xfrm>
            <a:off x="5390380" y="4149080"/>
            <a:ext cx="2632452" cy="707886"/>
          </a:xfrm>
          <a:prstGeom prst="rect">
            <a:avLst/>
          </a:prstGeom>
          <a:noFill/>
        </p:spPr>
        <p:txBody>
          <a:bodyPr wrap="none" rtlCol="0">
            <a:spAutoFit/>
          </a:bodyPr>
          <a:lstStyle/>
          <a:p>
            <a:r>
              <a:rPr lang="nl-NL" b="1" dirty="0"/>
              <a:t>(</a:t>
            </a:r>
            <a:r>
              <a:rPr lang="nl-NL" sz="2000" b="1" dirty="0" smtClean="0"/>
              <a:t>te)korte oefening </a:t>
            </a:r>
          </a:p>
          <a:p>
            <a:r>
              <a:rPr lang="nl-NL" sz="2000" b="1" dirty="0" smtClean="0"/>
              <a:t>( in associatief denken)</a:t>
            </a:r>
            <a:endParaRPr lang="nl-NL" sz="2000" b="1" dirty="0"/>
          </a:p>
        </p:txBody>
      </p:sp>
      <p:sp>
        <p:nvSpPr>
          <p:cNvPr id="8" name="Tekstvak 7"/>
          <p:cNvSpPr txBox="1"/>
          <p:nvPr/>
        </p:nvSpPr>
        <p:spPr>
          <a:xfrm>
            <a:off x="827584" y="5445224"/>
            <a:ext cx="7944739" cy="1384995"/>
          </a:xfrm>
          <a:prstGeom prst="rect">
            <a:avLst/>
          </a:prstGeom>
          <a:noFill/>
        </p:spPr>
        <p:txBody>
          <a:bodyPr wrap="none" rtlCol="0">
            <a:spAutoFit/>
          </a:bodyPr>
          <a:lstStyle/>
          <a:p>
            <a:r>
              <a:rPr lang="nl-NL" sz="2800" b="1" dirty="0" smtClean="0"/>
              <a:t>Gesprek: teaching </a:t>
            </a:r>
            <a:r>
              <a:rPr lang="nl-NL" sz="2800" b="1" dirty="0" err="1" smtClean="0"/>
              <a:t>to</a:t>
            </a:r>
            <a:r>
              <a:rPr lang="nl-NL" sz="2800" b="1" dirty="0" smtClean="0"/>
              <a:t> the test, SE-CE, (behoefte aan) </a:t>
            </a:r>
          </a:p>
          <a:p>
            <a:r>
              <a:rPr lang="nl-NL" sz="2800" b="1" dirty="0" smtClean="0"/>
              <a:t>thematisch lesmateriaal, actualisatie…….</a:t>
            </a:r>
            <a:r>
              <a:rPr lang="nl-NL" sz="2800" b="1" dirty="0" err="1" smtClean="0"/>
              <a:t>w.v.t.t.k</a:t>
            </a:r>
            <a:r>
              <a:rPr lang="nl-NL" sz="2800" b="1" dirty="0" smtClean="0"/>
              <a:t>.  </a:t>
            </a:r>
          </a:p>
          <a:p>
            <a:r>
              <a:rPr lang="nl-NL" sz="2800" b="1" dirty="0" smtClean="0"/>
              <a:t>We horen graag uw mening!</a:t>
            </a:r>
            <a:endParaRPr lang="nl-NL" sz="2800" b="1" dirty="0"/>
          </a:p>
        </p:txBody>
      </p:sp>
    </p:spTree>
    <p:extLst>
      <p:ext uri="{BB962C8B-B14F-4D97-AF65-F5344CB8AC3E}">
        <p14:creationId xmlns:p14="http://schemas.microsoft.com/office/powerpoint/2010/main" val="327977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Inleiding</a:t>
            </a:r>
            <a:endParaRPr lang="nl-NL" b="1" dirty="0"/>
          </a:p>
        </p:txBody>
      </p:sp>
      <p:sp>
        <p:nvSpPr>
          <p:cNvPr id="3" name="Tijdelijke aanduiding voor inhoud 2"/>
          <p:cNvSpPr>
            <a:spLocks noGrp="1"/>
          </p:cNvSpPr>
          <p:nvPr>
            <p:ph idx="1"/>
          </p:nvPr>
        </p:nvSpPr>
        <p:spPr/>
        <p:txBody>
          <a:bodyPr/>
          <a:lstStyle/>
          <a:p>
            <a:r>
              <a:rPr lang="nl-NL" dirty="0" smtClean="0"/>
              <a:t>Onderwijs als ontwikkelingswerk</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385458"/>
            <a:ext cx="3456384" cy="3620988"/>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2385458"/>
            <a:ext cx="4104456" cy="3851854"/>
          </a:xfrm>
          <a:prstGeom prst="rect">
            <a:avLst/>
          </a:prstGeom>
        </p:spPr>
      </p:pic>
      <p:sp>
        <p:nvSpPr>
          <p:cNvPr id="6" name="Tekstvak 5"/>
          <p:cNvSpPr txBox="1"/>
          <p:nvPr/>
        </p:nvSpPr>
        <p:spPr>
          <a:xfrm>
            <a:off x="1181692" y="6085777"/>
            <a:ext cx="3310778" cy="646331"/>
          </a:xfrm>
          <a:prstGeom prst="rect">
            <a:avLst/>
          </a:prstGeom>
          <a:noFill/>
        </p:spPr>
        <p:txBody>
          <a:bodyPr wrap="none" rtlCol="0">
            <a:spAutoFit/>
          </a:bodyPr>
          <a:lstStyle/>
          <a:p>
            <a:r>
              <a:rPr lang="nl-NL" sz="3600" dirty="0" smtClean="0"/>
              <a:t>Roger </a:t>
            </a:r>
            <a:r>
              <a:rPr lang="nl-NL" sz="3600" dirty="0" err="1" smtClean="0"/>
              <a:t>Standaert</a:t>
            </a:r>
            <a:r>
              <a:rPr lang="nl-NL" sz="3600" dirty="0" smtClean="0"/>
              <a:t> </a:t>
            </a:r>
            <a:endParaRPr lang="nl-NL" sz="3600" dirty="0"/>
          </a:p>
        </p:txBody>
      </p:sp>
    </p:spTree>
    <p:extLst>
      <p:ext uri="{BB962C8B-B14F-4D97-AF65-F5344CB8AC3E}">
        <p14:creationId xmlns:p14="http://schemas.microsoft.com/office/powerpoint/2010/main" val="972809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normAutofit/>
          </a:bodyPr>
          <a:lstStyle/>
          <a:p>
            <a:r>
              <a:rPr lang="nl-NL" b="1" dirty="0" smtClean="0"/>
              <a:t>“ toetsen worden de basis voor onderwijs in plaats van de doelstellingen. Wat niet hoeft dat ga je ook niet doen ” </a:t>
            </a:r>
          </a:p>
          <a:p>
            <a:r>
              <a:rPr lang="nl-NL" b="1" dirty="0"/>
              <a:t>“ standaardisering en </a:t>
            </a:r>
            <a:r>
              <a:rPr lang="nl-NL" b="1" dirty="0" err="1"/>
              <a:t>uniformisering</a:t>
            </a:r>
            <a:r>
              <a:rPr lang="nl-NL" b="1" dirty="0"/>
              <a:t> via meetbare output ”</a:t>
            </a:r>
          </a:p>
          <a:p>
            <a:r>
              <a:rPr lang="nl-NL" b="1" dirty="0" smtClean="0"/>
              <a:t>“ teaching </a:t>
            </a:r>
            <a:r>
              <a:rPr lang="nl-NL" b="1" dirty="0" err="1" smtClean="0"/>
              <a:t>to</a:t>
            </a:r>
            <a:r>
              <a:rPr lang="nl-NL" b="1" dirty="0" smtClean="0"/>
              <a:t> the test ”</a:t>
            </a:r>
          </a:p>
          <a:p>
            <a:r>
              <a:rPr lang="nl-NL" b="1" dirty="0"/>
              <a:t>“ karaokegedrag ” </a:t>
            </a:r>
          </a:p>
          <a:p>
            <a:r>
              <a:rPr lang="nl-NL" b="1" dirty="0" smtClean="0"/>
              <a:t>“ verschraling ”</a:t>
            </a:r>
          </a:p>
          <a:p>
            <a:endParaRPr lang="nl-NL" b="1" dirty="0" smtClean="0"/>
          </a:p>
        </p:txBody>
      </p:sp>
    </p:spTree>
    <p:extLst>
      <p:ext uri="{BB962C8B-B14F-4D97-AF65-F5344CB8AC3E}">
        <p14:creationId xmlns:p14="http://schemas.microsoft.com/office/powerpoint/2010/main" val="248314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b="1" dirty="0" smtClean="0"/>
              <a:t>Gert </a:t>
            </a:r>
            <a:r>
              <a:rPr lang="nl-NL" b="1" dirty="0" err="1" smtClean="0"/>
              <a:t>Biesta</a:t>
            </a:r>
            <a:endParaRPr lang="nl-NL" b="1" dirty="0"/>
          </a:p>
        </p:txBody>
      </p:sp>
      <p:sp>
        <p:nvSpPr>
          <p:cNvPr id="5" name="Tijdelijke aanduiding voor inhoud 4"/>
          <p:cNvSpPr>
            <a:spLocks noGrp="1"/>
          </p:cNvSpPr>
          <p:nvPr>
            <p:ph sz="half" idx="1"/>
          </p:nvPr>
        </p:nvSpPr>
        <p:spPr/>
        <p:txBody>
          <a:bodyPr>
            <a:normAutofit fontScale="92500" lnSpcReduction="20000"/>
          </a:bodyPr>
          <a:lstStyle/>
          <a:p>
            <a:endParaRPr lang="nl-NL" dirty="0"/>
          </a:p>
        </p:txBody>
      </p:sp>
      <p:sp>
        <p:nvSpPr>
          <p:cNvPr id="6" name="Tijdelijke aanduiding voor inhoud 5"/>
          <p:cNvSpPr>
            <a:spLocks noGrp="1"/>
          </p:cNvSpPr>
          <p:nvPr>
            <p:ph sz="half" idx="2"/>
          </p:nvPr>
        </p:nvSpPr>
        <p:spPr/>
        <p:txBody>
          <a:bodyPr>
            <a:normAutofit fontScale="92500" lnSpcReduction="20000"/>
          </a:bodyPr>
          <a:lstStyle/>
          <a:p>
            <a:r>
              <a:rPr lang="nl-NL" sz="3600" b="1" i="1" dirty="0" smtClean="0"/>
              <a:t>normatieve validiteit wordt </a:t>
            </a:r>
            <a:r>
              <a:rPr lang="nl-NL" sz="3600" b="1" dirty="0" smtClean="0"/>
              <a:t>vervangen door </a:t>
            </a:r>
            <a:r>
              <a:rPr lang="nl-NL" sz="3600" b="1" i="1" dirty="0" smtClean="0"/>
              <a:t>technische validiteit:</a:t>
            </a:r>
          </a:p>
          <a:p>
            <a:endParaRPr lang="nl-NL" sz="2400" b="1" i="1" dirty="0"/>
          </a:p>
          <a:p>
            <a:r>
              <a:rPr lang="nl-NL" sz="3500" b="1" i="1" dirty="0"/>
              <a:t>w</a:t>
            </a:r>
            <a:r>
              <a:rPr lang="nl-NL" sz="3500" b="1" i="1" dirty="0" smtClean="0"/>
              <a:t>aarderen we wat we meten of meten we wat we waarderen?</a:t>
            </a:r>
            <a:endParaRPr lang="nl-NL" sz="35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410445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17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nl-NL"/>
          </a:p>
        </p:txBody>
      </p:sp>
      <p:sp>
        <p:nvSpPr>
          <p:cNvPr id="6" name="Tijdelijke aanduiding voor inhoud 5"/>
          <p:cNvSpPr>
            <a:spLocks noGrp="1"/>
          </p:cNvSpPr>
          <p:nvPr>
            <p:ph idx="1"/>
          </p:nvPr>
        </p:nvSpPr>
        <p:spPr/>
        <p:txBody>
          <a:bodyPr/>
          <a:lstStyle/>
          <a:p>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88640"/>
            <a:ext cx="4104456"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180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1880</TotalTime>
  <Words>1377</Words>
  <Application>Microsoft Office PowerPoint</Application>
  <PresentationFormat>Diavoorstelling (4:3)</PresentationFormat>
  <Paragraphs>214</Paragraphs>
  <Slides>38</Slides>
  <Notes>2</Notes>
  <HiddenSlides>0</HiddenSlides>
  <MMClips>0</MMClips>
  <ScaleCrop>false</ScaleCrop>
  <HeadingPairs>
    <vt:vector size="4" baseType="variant">
      <vt:variant>
        <vt:lpstr>Thema</vt:lpstr>
      </vt:variant>
      <vt:variant>
        <vt:i4>1</vt:i4>
      </vt:variant>
      <vt:variant>
        <vt:lpstr>Diatitels</vt:lpstr>
      </vt:variant>
      <vt:variant>
        <vt:i4>38</vt:i4>
      </vt:variant>
    </vt:vector>
  </HeadingPairs>
  <TitlesOfParts>
    <vt:vector size="39" baseType="lpstr">
      <vt:lpstr>Kantoorthema</vt:lpstr>
      <vt:lpstr>PowerPoint-presentatie</vt:lpstr>
      <vt:lpstr>PowerPoint-presentatie</vt:lpstr>
      <vt:lpstr>PowerPoint-presentatie</vt:lpstr>
      <vt:lpstr>PowerPoint-presentatie</vt:lpstr>
      <vt:lpstr>Bedoeling van onze workshop:</vt:lpstr>
      <vt:lpstr>Inleiding</vt:lpstr>
      <vt:lpstr>PowerPoint-presentatie</vt:lpstr>
      <vt:lpstr>Gert Biesta</vt:lpstr>
      <vt:lpstr>PowerPoint-presentatie</vt:lpstr>
      <vt:lpstr>PowerPoint-presentatie</vt:lpstr>
      <vt:lpstr>NRC/H 8 juli jl. </vt:lpstr>
      <vt:lpstr>PowerPoint-presentatie</vt:lpstr>
      <vt:lpstr>NRC/H 31 augustus jl.</vt:lpstr>
      <vt:lpstr>PowerPoint-presentatie</vt:lpstr>
      <vt:lpstr>Teaching to the test</vt:lpstr>
      <vt:lpstr>PowerPoint-presentatie</vt:lpstr>
      <vt:lpstr>Veldraadpleging   2006:</vt:lpstr>
      <vt:lpstr>VCN-bulletin najaar 2008</vt:lpstr>
      <vt:lpstr>De Blauwe Broer</vt:lpstr>
      <vt:lpstr>Handreiking Schoolexamen (SLO)</vt:lpstr>
      <vt:lpstr>PowerPoint-presentatie</vt:lpstr>
      <vt:lpstr>realisatie van vormingsdoelen:  actualisatie en thematisch werken als sleutelbegrippen</vt:lpstr>
      <vt:lpstr>PowerPoint-presentatie</vt:lpstr>
      <vt:lpstr>PowerPoint-presentatie</vt:lpstr>
      <vt:lpstr>Doel van actualisatie</vt:lpstr>
      <vt:lpstr>afstemming van leerstofkeuze en – benadering  op de bedoeling van ons vak</vt:lpstr>
      <vt:lpstr>Voorbeeld</vt:lpstr>
      <vt:lpstr>PowerPoint-presentatie</vt:lpstr>
      <vt:lpstr>Thematisch werken………</vt:lpstr>
      <vt:lpstr>Thematisch werken</vt:lpstr>
      <vt:lpstr>PowerPoint-presentatie</vt:lpstr>
      <vt:lpstr>Opdracht </vt:lpstr>
      <vt:lpstr>PowerPoint-presentatie</vt:lpstr>
      <vt:lpstr>Adviezen</vt:lpstr>
      <vt:lpstr>Stappenplan 1</vt:lpstr>
      <vt:lpstr>Stappenplan 2</vt:lpstr>
      <vt:lpstr>Misverstanden en valkuilen</vt:lpstr>
      <vt:lpstr>Discussiepunten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Wijk</dc:creator>
  <cp:lastModifiedBy>Martje de Vries</cp:lastModifiedBy>
  <cp:revision>118</cp:revision>
  <dcterms:created xsi:type="dcterms:W3CDTF">2015-05-29T08:33:41Z</dcterms:created>
  <dcterms:modified xsi:type="dcterms:W3CDTF">2015-09-22T10:18:56Z</dcterms:modified>
</cp:coreProperties>
</file>