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handoutMasterIdLst>
    <p:handoutMasterId r:id="rId30"/>
  </p:handoutMasterIdLst>
  <p:sldIdLst>
    <p:sldId id="259" r:id="rId2"/>
    <p:sldId id="258" r:id="rId3"/>
    <p:sldId id="260" r:id="rId4"/>
    <p:sldId id="262" r:id="rId5"/>
    <p:sldId id="271" r:id="rId6"/>
    <p:sldId id="289" r:id="rId7"/>
    <p:sldId id="272" r:id="rId8"/>
    <p:sldId id="273" r:id="rId9"/>
    <p:sldId id="277" r:id="rId10"/>
    <p:sldId id="275" r:id="rId11"/>
    <p:sldId id="265" r:id="rId12"/>
    <p:sldId id="276" r:id="rId13"/>
    <p:sldId id="266" r:id="rId14"/>
    <p:sldId id="268" r:id="rId15"/>
    <p:sldId id="278" r:id="rId16"/>
    <p:sldId id="281" r:id="rId17"/>
    <p:sldId id="280" r:id="rId18"/>
    <p:sldId id="282" r:id="rId19"/>
    <p:sldId id="283" r:id="rId20"/>
    <p:sldId id="284" r:id="rId21"/>
    <p:sldId id="267" r:id="rId22"/>
    <p:sldId id="269" r:id="rId23"/>
    <p:sldId id="270" r:id="rId24"/>
    <p:sldId id="285" r:id="rId25"/>
    <p:sldId id="286" r:id="rId26"/>
    <p:sldId id="287" r:id="rId27"/>
    <p:sldId id="288" r:id="rId28"/>
  </p:sldIdLst>
  <p:sldSz cx="9144000" cy="6858000" type="screen4x3"/>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p:cViewPr>
        <p:scale>
          <a:sx n="114" d="100"/>
          <a:sy n="114" d="100"/>
        </p:scale>
        <p:origin x="-144" y="8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3319"/>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1"/>
            <a:ext cx="2971800" cy="493319"/>
          </a:xfrm>
          <a:prstGeom prst="rect">
            <a:avLst/>
          </a:prstGeom>
        </p:spPr>
        <p:txBody>
          <a:bodyPr vert="horz" lIns="91440" tIns="45720" rIns="91440" bIns="45720" rtlCol="0"/>
          <a:lstStyle>
            <a:lvl1pPr algn="r">
              <a:defRPr sz="1200"/>
            </a:lvl1pPr>
          </a:lstStyle>
          <a:p>
            <a:fld id="{65C9A8AF-21A5-484E-AC5B-3563121E2752}" type="datetimeFigureOut">
              <a:rPr lang="nl-NL" smtClean="0"/>
              <a:pPr/>
              <a:t>22-9-2015</a:t>
            </a:fld>
            <a:endParaRPr lang="nl-NL"/>
          </a:p>
        </p:txBody>
      </p:sp>
      <p:sp>
        <p:nvSpPr>
          <p:cNvPr id="4" name="Footer Placeholder 3"/>
          <p:cNvSpPr>
            <a:spLocks noGrp="1"/>
          </p:cNvSpPr>
          <p:nvPr>
            <p:ph type="ftr" sz="quarter" idx="2"/>
          </p:nvPr>
        </p:nvSpPr>
        <p:spPr>
          <a:xfrm>
            <a:off x="0" y="9379357"/>
            <a:ext cx="2971800" cy="493318"/>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9379357"/>
            <a:ext cx="2971800" cy="493318"/>
          </a:xfrm>
          <a:prstGeom prst="rect">
            <a:avLst/>
          </a:prstGeom>
        </p:spPr>
        <p:txBody>
          <a:bodyPr vert="horz" lIns="91440" tIns="45720" rIns="91440" bIns="45720" rtlCol="0" anchor="b"/>
          <a:lstStyle>
            <a:lvl1pPr algn="r">
              <a:defRPr sz="1200"/>
            </a:lvl1pPr>
          </a:lstStyle>
          <a:p>
            <a:fld id="{95C88CE4-EA1C-446C-A715-FB66E2F01BB2}" type="slidenum">
              <a:rPr lang="nl-NL" smtClean="0"/>
              <a:pPr/>
              <a:t>‹nr.›</a:t>
            </a:fld>
            <a:endParaRPr lang="nl-NL"/>
          </a:p>
        </p:txBody>
      </p:sp>
    </p:spTree>
    <p:extLst>
      <p:ext uri="{BB962C8B-B14F-4D97-AF65-F5344CB8AC3E}">
        <p14:creationId xmlns:p14="http://schemas.microsoft.com/office/powerpoint/2010/main" val="4253966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2"/>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93712"/>
          </a:xfrm>
          <a:prstGeom prst="rect">
            <a:avLst/>
          </a:prstGeom>
        </p:spPr>
        <p:txBody>
          <a:bodyPr vert="horz" lIns="91440" tIns="45720" rIns="91440" bIns="45720" rtlCol="0"/>
          <a:lstStyle>
            <a:lvl1pPr algn="r">
              <a:defRPr sz="1200"/>
            </a:lvl1pPr>
          </a:lstStyle>
          <a:p>
            <a:fld id="{90C2B4D6-7E11-4145-BD82-1DB1AD1FAB62}" type="datetimeFigureOut">
              <a:rPr lang="nl-NL" smtClean="0"/>
              <a:pPr/>
              <a:t>22-9-2015</a:t>
            </a:fld>
            <a:endParaRPr lang="nl-NL"/>
          </a:p>
        </p:txBody>
      </p:sp>
      <p:sp>
        <p:nvSpPr>
          <p:cNvPr id="4" name="Slide Image Placeholder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690270"/>
            <a:ext cx="5486400" cy="4443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378824"/>
            <a:ext cx="2971800" cy="493712"/>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9378824"/>
            <a:ext cx="2971800" cy="493712"/>
          </a:xfrm>
          <a:prstGeom prst="rect">
            <a:avLst/>
          </a:prstGeom>
        </p:spPr>
        <p:txBody>
          <a:bodyPr vert="horz" lIns="91440" tIns="45720" rIns="91440" bIns="45720" rtlCol="0" anchor="b"/>
          <a:lstStyle>
            <a:lvl1pPr algn="r">
              <a:defRPr sz="1200"/>
            </a:lvl1pPr>
          </a:lstStyle>
          <a:p>
            <a:fld id="{4E896692-2EAD-4152-987A-39C985670A63}" type="slidenum">
              <a:rPr lang="nl-NL" smtClean="0"/>
              <a:pPr/>
              <a:t>‹nr.›</a:t>
            </a:fld>
            <a:endParaRPr lang="nl-NL"/>
          </a:p>
        </p:txBody>
      </p:sp>
    </p:spTree>
    <p:extLst>
      <p:ext uri="{BB962C8B-B14F-4D97-AF65-F5344CB8AC3E}">
        <p14:creationId xmlns:p14="http://schemas.microsoft.com/office/powerpoint/2010/main" val="338550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4E896692-2EAD-4152-987A-39C985670A63}" type="slidenum">
              <a:rPr lang="nl-NL" smtClean="0"/>
              <a:pPr/>
              <a:t>20</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5FE16270-BDA5-467A-993C-7F63D0DC40F4}" type="datetimeFigureOut">
              <a:rPr lang="nl-NL" smtClean="0"/>
              <a:pPr/>
              <a:t>22-9-2015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B7CF53C-F8BE-438F-8C17-A9BBF7117CAC}"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5FE16270-BDA5-467A-993C-7F63D0DC40F4}" type="datetimeFigureOut">
              <a:rPr lang="nl-NL" smtClean="0"/>
              <a:pPr/>
              <a:t>22-9-2015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B7CF53C-F8BE-438F-8C17-A9BBF7117CAC}"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5FE16270-BDA5-467A-993C-7F63D0DC40F4}" type="datetimeFigureOut">
              <a:rPr lang="nl-NL" smtClean="0"/>
              <a:pPr/>
              <a:t>22-9-2015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B7CF53C-F8BE-438F-8C17-A9BBF7117CAC}"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5FE16270-BDA5-467A-993C-7F63D0DC40F4}" type="datetimeFigureOut">
              <a:rPr lang="nl-NL" smtClean="0"/>
              <a:pPr/>
              <a:t>22-9-2015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B7CF53C-F8BE-438F-8C17-A9BBF7117CAC}"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E16270-BDA5-467A-993C-7F63D0DC40F4}" type="datetimeFigureOut">
              <a:rPr lang="nl-NL" smtClean="0"/>
              <a:pPr/>
              <a:t>22-9-2015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B7CF53C-F8BE-438F-8C17-A9BBF7117CAC}"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5FE16270-BDA5-467A-993C-7F63D0DC40F4}" type="datetimeFigureOut">
              <a:rPr lang="nl-NL" smtClean="0"/>
              <a:pPr/>
              <a:t>22-9-2015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B7CF53C-F8BE-438F-8C17-A9BBF7117CAC}"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5FE16270-BDA5-467A-993C-7F63D0DC40F4}" type="datetimeFigureOut">
              <a:rPr lang="nl-NL" smtClean="0"/>
              <a:pPr/>
              <a:t>22-9-2015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B7CF53C-F8BE-438F-8C17-A9BBF7117CAC}"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5FE16270-BDA5-467A-993C-7F63D0DC40F4}" type="datetimeFigureOut">
              <a:rPr lang="nl-NL" smtClean="0"/>
              <a:pPr/>
              <a:t>22-9-2015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B7CF53C-F8BE-438F-8C17-A9BBF7117CAC}"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16270-BDA5-467A-993C-7F63D0DC40F4}" type="datetimeFigureOut">
              <a:rPr lang="nl-NL" smtClean="0"/>
              <a:pPr/>
              <a:t>22-9-2015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B7CF53C-F8BE-438F-8C17-A9BBF7117CAC}"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16270-BDA5-467A-993C-7F63D0DC40F4}" type="datetimeFigureOut">
              <a:rPr lang="nl-NL" smtClean="0"/>
              <a:pPr/>
              <a:t>22-9-2015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B7CF53C-F8BE-438F-8C17-A9BBF7117CAC}"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16270-BDA5-467A-993C-7F63D0DC40F4}" type="datetimeFigureOut">
              <a:rPr lang="nl-NL" smtClean="0"/>
              <a:pPr/>
              <a:t>22-9-2015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B7CF53C-F8BE-438F-8C17-A9BBF7117CAC}"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16270-BDA5-467A-993C-7F63D0DC40F4}" type="datetimeFigureOut">
              <a:rPr lang="nl-NL" smtClean="0"/>
              <a:pPr/>
              <a:t>22-9-2015</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CF53C-F8BE-438F-8C17-A9BBF7117CAC}"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nl/url?sa=i&amp;rct=j&amp;q=&amp;esrc=s&amp;source=images&amp;cd=&amp;cad=rja&amp;uact=8&amp;ved=0CAcQjRxqFQoTCIfP_7nr2McCFQEwLAod6-gKNA&amp;url=http://www.jongin.nl/showsite.asp?map_id=665063&amp;psig=AFQjCNGs_pw9_9o9P4tPCJZYtNV6qRkA9w&amp;ust=1441300092596440"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ndro%20Botticelli%20-%20Geboorte%20van"/>
          <p:cNvPicPr>
            <a:picLocks noChangeAspect="1" noChangeArrowheads="1"/>
          </p:cNvPicPr>
          <p:nvPr/>
        </p:nvPicPr>
        <p:blipFill>
          <a:blip r:embed="rId2" cstate="print"/>
          <a:srcRect/>
          <a:stretch>
            <a:fillRect/>
          </a:stretch>
        </p:blipFill>
        <p:spPr bwMode="auto">
          <a:xfrm>
            <a:off x="395536" y="1628800"/>
            <a:ext cx="3240360" cy="4644517"/>
          </a:xfrm>
          <a:prstGeom prst="rect">
            <a:avLst/>
          </a:prstGeom>
          <a:noFill/>
        </p:spPr>
      </p:pic>
      <p:sp>
        <p:nvSpPr>
          <p:cNvPr id="9" name="Title 8"/>
          <p:cNvSpPr>
            <a:spLocks noGrp="1"/>
          </p:cNvSpPr>
          <p:nvPr>
            <p:ph type="title" idx="4294967295"/>
          </p:nvPr>
        </p:nvSpPr>
        <p:spPr>
          <a:xfrm>
            <a:off x="0" y="274638"/>
            <a:ext cx="8229600" cy="1143000"/>
          </a:xfrm>
        </p:spPr>
        <p:txBody>
          <a:bodyPr>
            <a:normAutofit fontScale="90000"/>
          </a:bodyPr>
          <a:lstStyle/>
          <a:p>
            <a:r>
              <a:rPr lang="nl-NL" sz="5400" b="1" dirty="0">
                <a:solidFill>
                  <a:srgbClr val="FF0000"/>
                </a:solidFill>
                <a:effectLst>
                  <a:outerShdw blurRad="38100" dist="38100" dir="2700000" algn="tl">
                    <a:srgbClr val="000000">
                      <a:alpha val="43137"/>
                    </a:srgbClr>
                  </a:outerShdw>
                </a:effectLst>
              </a:rPr>
              <a:t> </a:t>
            </a:r>
            <a:r>
              <a:rPr lang="nl-NL" sz="5300" b="1" dirty="0" smtClean="0">
                <a:solidFill>
                  <a:schemeClr val="accent5">
                    <a:lumMod val="75000"/>
                  </a:schemeClr>
                </a:solidFill>
                <a:effectLst>
                  <a:outerShdw blurRad="38100" dist="38100" dir="2700000" algn="tl">
                    <a:srgbClr val="000000">
                      <a:alpha val="43137"/>
                    </a:srgbClr>
                  </a:outerShdw>
                </a:effectLst>
              </a:rPr>
              <a:t>Lessenserie over schoonheid. </a:t>
            </a:r>
            <a:r>
              <a:rPr lang="nl-NL" b="1" dirty="0" smtClean="0">
                <a:solidFill>
                  <a:schemeClr val="accent1">
                    <a:lumMod val="75000"/>
                  </a:schemeClr>
                </a:solidFill>
                <a:effectLst>
                  <a:outerShdw blurRad="38100" dist="38100" dir="2700000" algn="tl">
                    <a:srgbClr val="000000">
                      <a:alpha val="43137"/>
                    </a:srgbClr>
                  </a:outerShdw>
                </a:effectLst>
              </a:rPr>
              <a:t>Thematisch werken in </a:t>
            </a:r>
            <a:r>
              <a:rPr lang="nl-NL" b="1" smtClean="0">
                <a:solidFill>
                  <a:schemeClr val="accent1">
                    <a:lumMod val="75000"/>
                  </a:schemeClr>
                </a:solidFill>
                <a:effectLst>
                  <a:outerShdw blurRad="38100" dist="38100" dir="2700000" algn="tl">
                    <a:srgbClr val="000000">
                      <a:alpha val="43137"/>
                    </a:srgbClr>
                  </a:outerShdw>
                </a:effectLst>
              </a:rPr>
              <a:t>de praktijk</a:t>
            </a:r>
            <a:endParaRPr lang="nl-NL" b="1" dirty="0">
              <a:solidFill>
                <a:schemeClr val="accent1">
                  <a:lumMod val="75000"/>
                </a:schemeClr>
              </a:solidFill>
              <a:effectLst>
                <a:outerShdw blurRad="38100" dist="38100" dir="2700000" algn="tl">
                  <a:srgbClr val="000000">
                    <a:alpha val="43137"/>
                  </a:srgbClr>
                </a:outerShdw>
              </a:effectLst>
            </a:endParaRPr>
          </a:p>
        </p:txBody>
      </p:sp>
      <p:pic>
        <p:nvPicPr>
          <p:cNvPr id="12" name="Content Placeholder 11" descr="Kiki Willems.jpg"/>
          <p:cNvPicPr>
            <a:picLocks noGrp="1" noChangeAspect="1"/>
          </p:cNvPicPr>
          <p:nvPr>
            <p:ph sz="half" idx="4294967295"/>
          </p:nvPr>
        </p:nvPicPr>
        <p:blipFill>
          <a:blip r:embed="rId3" cstate="print"/>
          <a:stretch>
            <a:fillRect/>
          </a:stretch>
        </p:blipFill>
        <p:spPr>
          <a:xfrm>
            <a:off x="5076056" y="1628800"/>
            <a:ext cx="3059832" cy="4644794"/>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a:t>
            </a:r>
            <a:r>
              <a:rPr lang="nl-NL" dirty="0" smtClean="0">
                <a:solidFill>
                  <a:schemeClr val="tx2">
                    <a:lumMod val="75000"/>
                  </a:schemeClr>
                </a:solidFill>
              </a:rPr>
              <a:t>tudium Generale UU</a:t>
            </a:r>
            <a:br>
              <a:rPr lang="nl-NL" dirty="0" smtClean="0">
                <a:solidFill>
                  <a:schemeClr val="tx2">
                    <a:lumMod val="75000"/>
                  </a:schemeClr>
                </a:solidFill>
              </a:rPr>
            </a:br>
            <a:endParaRPr lang="nl-NL" dirty="0">
              <a:solidFill>
                <a:schemeClr val="tx2">
                  <a:lumMod val="75000"/>
                </a:schemeClr>
              </a:solidFill>
            </a:endParaRPr>
          </a:p>
        </p:txBody>
      </p:sp>
      <p:pic>
        <p:nvPicPr>
          <p:cNvPr id="5" name="Content Placeholder 4" descr="wareschoonheid.jpg"/>
          <p:cNvPicPr>
            <a:picLocks noGrp="1" noChangeAspect="1"/>
          </p:cNvPicPr>
          <p:nvPr>
            <p:ph idx="1"/>
          </p:nvPr>
        </p:nvPicPr>
        <p:blipFill>
          <a:blip r:embed="rId2" cstate="print"/>
          <a:stretch>
            <a:fillRect/>
          </a:stretch>
        </p:blipFill>
        <p:spPr>
          <a:xfrm>
            <a:off x="3793971" y="2204865"/>
            <a:ext cx="4993837" cy="3312368"/>
          </a:xfrm>
        </p:spPr>
      </p:pic>
      <p:sp>
        <p:nvSpPr>
          <p:cNvPr id="4" name="Text Placeholder 3"/>
          <p:cNvSpPr>
            <a:spLocks noGrp="1"/>
          </p:cNvSpPr>
          <p:nvPr>
            <p:ph type="body" sz="half" idx="2"/>
          </p:nvPr>
        </p:nvSpPr>
        <p:spPr>
          <a:xfrm>
            <a:off x="467544" y="1412776"/>
            <a:ext cx="3008313" cy="4691063"/>
          </a:xfrm>
        </p:spPr>
        <p:txBody>
          <a:bodyPr>
            <a:normAutofit fontScale="92500" lnSpcReduction="20000"/>
          </a:bodyPr>
          <a:lstStyle/>
          <a:p>
            <a:r>
              <a:rPr lang="nl-NL" sz="1700" dirty="0" smtClean="0">
                <a:solidFill>
                  <a:schemeClr val="tx2">
                    <a:lumMod val="50000"/>
                  </a:schemeClr>
                </a:solidFill>
              </a:rPr>
              <a:t>Schoonheid, wat is dat precies? Niet iedereen vindt dezelfde mensen, gezichten en gebouwen mooi. Dit verschilt sterk tussen culturen, maar ook tussen individuen. Desalniettemin is schoonheid erg belangrijk in ons leven en in de samenleving, het bepaalt mede hoe we ons voelen. Het bepaalt ons geluk en ons gestel. Ook zorgt het voor betere prestaties, maar kan ook psychische problemen veroorzaken als je geobsedeerd raakt door uiterlijk. Maar als </a:t>
            </a:r>
            <a:r>
              <a:rPr lang="nl-NL" sz="1700" b="1" dirty="0" smtClean="0">
                <a:solidFill>
                  <a:schemeClr val="tx2">
                    <a:lumMod val="50000"/>
                  </a:schemeClr>
                </a:solidFill>
              </a:rPr>
              <a:t>schoonheid subjectief </a:t>
            </a:r>
            <a:r>
              <a:rPr lang="nl-NL" sz="1700" dirty="0" smtClean="0">
                <a:solidFill>
                  <a:schemeClr val="tx2">
                    <a:lumMod val="50000"/>
                  </a:schemeClr>
                </a:solidFill>
              </a:rPr>
              <a:t>is, hoe maken we dan bijvoorbeeld huizen en kunstwerken die door velen mooi gevonden worden? Is daar een formule voor</a:t>
            </a:r>
            <a:r>
              <a:rPr lang="nl-NL" sz="1700" b="1" dirty="0" smtClean="0">
                <a:solidFill>
                  <a:schemeClr val="tx2">
                    <a:lumMod val="50000"/>
                  </a:schemeClr>
                </a:solidFill>
              </a:rPr>
              <a:t>? En hoe zit het met dieren, hebben die een notie van schoonheid?</a:t>
            </a:r>
          </a:p>
          <a:p>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4800" b="1" dirty="0" smtClean="0">
                <a:solidFill>
                  <a:schemeClr val="accent5">
                    <a:lumMod val="75000"/>
                  </a:schemeClr>
                </a:solidFill>
                <a:effectLst>
                  <a:outerShdw blurRad="38100" dist="38100" dir="2700000" algn="tl">
                    <a:srgbClr val="000000">
                      <a:alpha val="43137"/>
                    </a:srgbClr>
                  </a:outerShdw>
                </a:effectLst>
              </a:rPr>
              <a:t>2. Welke eindtermen? </a:t>
            </a:r>
            <a:br>
              <a:rPr lang="nl-NL" sz="4800" b="1" dirty="0" smtClean="0">
                <a:solidFill>
                  <a:schemeClr val="accent5">
                    <a:lumMod val="75000"/>
                  </a:schemeClr>
                </a:solidFill>
                <a:effectLst>
                  <a:outerShdw blurRad="38100" dist="38100" dir="2700000" algn="tl">
                    <a:srgbClr val="000000">
                      <a:alpha val="43137"/>
                    </a:srgbClr>
                  </a:outerShdw>
                </a:effectLst>
              </a:rPr>
            </a:br>
            <a:endParaRPr lang="nl-NL" sz="4800" b="1" dirty="0">
              <a:solidFill>
                <a:schemeClr val="accent5">
                  <a:lumMod val="75000"/>
                </a:schemeClr>
              </a:solidFill>
            </a:endParaRPr>
          </a:p>
        </p:txBody>
      </p:sp>
      <p:sp>
        <p:nvSpPr>
          <p:cNvPr id="3" name="Content Placeholder 2"/>
          <p:cNvSpPr>
            <a:spLocks noGrp="1"/>
          </p:cNvSpPr>
          <p:nvPr>
            <p:ph idx="1"/>
          </p:nvPr>
        </p:nvSpPr>
        <p:spPr>
          <a:xfrm>
            <a:off x="457200" y="1340768"/>
            <a:ext cx="8229600" cy="4785395"/>
          </a:xfrm>
        </p:spPr>
        <p:txBody>
          <a:bodyPr>
            <a:normAutofit fontScale="32500" lnSpcReduction="20000"/>
          </a:bodyPr>
          <a:lstStyle/>
          <a:p>
            <a:endParaRPr lang="nl-NL" b="1" dirty="0" smtClean="0">
              <a:solidFill>
                <a:schemeClr val="tx2">
                  <a:lumMod val="75000"/>
                </a:schemeClr>
              </a:solidFill>
            </a:endParaRPr>
          </a:p>
          <a:p>
            <a:pPr>
              <a:buNone/>
            </a:pPr>
            <a:r>
              <a:rPr lang="nl-NL" b="1" dirty="0" smtClean="0">
                <a:solidFill>
                  <a:schemeClr val="accent5">
                    <a:lumMod val="75000"/>
                  </a:schemeClr>
                </a:solidFill>
              </a:rPr>
              <a:t>	</a:t>
            </a:r>
            <a:r>
              <a:rPr lang="nl-NL" sz="7400" b="1" dirty="0" smtClean="0">
                <a:solidFill>
                  <a:schemeClr val="tx2">
                    <a:lumMod val="75000"/>
                  </a:schemeClr>
                </a:solidFill>
                <a:effectLst>
                  <a:outerShdw blurRad="38100" dist="38100" dir="2700000" algn="tl">
                    <a:srgbClr val="000000">
                      <a:alpha val="43137"/>
                    </a:srgbClr>
                  </a:outerShdw>
                </a:effectLst>
              </a:rPr>
              <a:t>Ingezet op:</a:t>
            </a:r>
          </a:p>
          <a:p>
            <a:pPr>
              <a:buNone/>
            </a:pPr>
            <a:endParaRPr lang="nl-NL" sz="6000" b="1" dirty="0" smtClean="0">
              <a:solidFill>
                <a:schemeClr val="tx2">
                  <a:lumMod val="75000"/>
                </a:schemeClr>
              </a:solidFill>
            </a:endParaRPr>
          </a:p>
          <a:p>
            <a:r>
              <a:rPr lang="nl-NL" sz="7400" b="1" dirty="0" smtClean="0">
                <a:solidFill>
                  <a:schemeClr val="tx2">
                    <a:lumMod val="75000"/>
                  </a:schemeClr>
                </a:solidFill>
              </a:rPr>
              <a:t>Domein B: reflectie op relaties tussen de antieke cultuur en de latere Europese cultuur</a:t>
            </a:r>
          </a:p>
          <a:p>
            <a:pPr>
              <a:buNone/>
            </a:pPr>
            <a:r>
              <a:rPr lang="nl-NL" sz="7400" i="1" dirty="0" smtClean="0"/>
              <a:t>	</a:t>
            </a:r>
            <a:r>
              <a:rPr lang="nl-NL" sz="7400" i="1" dirty="0" smtClean="0">
                <a:solidFill>
                  <a:schemeClr val="tx2">
                    <a:lumMod val="75000"/>
                  </a:schemeClr>
                </a:solidFill>
              </a:rPr>
              <a:t>De eigentijdse cultuur plaatsen in het perspectief van de klassieke traditie waarin Europa staat.</a:t>
            </a:r>
          </a:p>
          <a:p>
            <a:pPr>
              <a:buNone/>
            </a:pPr>
            <a:endParaRPr lang="nl-NL" sz="7400" b="1" dirty="0" smtClean="0">
              <a:solidFill>
                <a:schemeClr val="tx2">
                  <a:lumMod val="75000"/>
                </a:schemeClr>
              </a:solidFill>
            </a:endParaRPr>
          </a:p>
          <a:p>
            <a:r>
              <a:rPr lang="nl-NL" sz="7400" b="1" dirty="0" smtClean="0">
                <a:solidFill>
                  <a:schemeClr val="tx2">
                    <a:lumMod val="75000"/>
                  </a:schemeClr>
                </a:solidFill>
              </a:rPr>
              <a:t>Domein C: zelfstandige oordeelsvorming</a:t>
            </a:r>
          </a:p>
          <a:p>
            <a:pPr>
              <a:buNone/>
            </a:pPr>
            <a:r>
              <a:rPr lang="nl-NL" sz="7400" b="1" dirty="0" smtClean="0"/>
              <a:t>  	</a:t>
            </a:r>
            <a:r>
              <a:rPr lang="nl-NL" sz="7400" i="1" dirty="0" smtClean="0">
                <a:solidFill>
                  <a:schemeClr val="tx2">
                    <a:lumMod val="75000"/>
                  </a:schemeClr>
                </a:solidFill>
              </a:rPr>
              <a:t>Cultuuruitingen uit de latere Europese cultuur vergelijken met antieke cultuuruitingen en daarover een beargumenteerd oordeel geven.</a:t>
            </a:r>
            <a:endParaRPr lang="nl-NL" sz="7400" b="1" dirty="0" smtClean="0"/>
          </a:p>
          <a:p>
            <a:endParaRPr lang="nl-NL" b="1" dirty="0" smtClean="0"/>
          </a:p>
          <a:p>
            <a:endParaRPr lang="nl-NL" dirty="0" smtClean="0"/>
          </a:p>
          <a:p>
            <a:pPr>
              <a:buNone/>
            </a:pPr>
            <a:r>
              <a:rPr lang="nl-NL" i="1" dirty="0" smtClean="0"/>
              <a:t>	</a:t>
            </a:r>
          </a:p>
          <a:p>
            <a:endParaRPr lang="nl-N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smtClean="0">
                <a:solidFill>
                  <a:schemeClr val="accent5">
                    <a:lumMod val="75000"/>
                  </a:schemeClr>
                </a:solidFill>
                <a:effectLst>
                  <a:outerShdw blurRad="38100" dist="38100" dir="2700000" algn="tl">
                    <a:srgbClr val="000000">
                      <a:alpha val="43137"/>
                    </a:srgbClr>
                  </a:outerShdw>
                </a:effectLst>
              </a:rPr>
              <a:t>3. Wat wilde ik bereiken</a:t>
            </a:r>
            <a:r>
              <a:rPr lang="nl-NL" b="1" dirty="0" smtClean="0">
                <a:solidFill>
                  <a:schemeClr val="accent5">
                    <a:lumMod val="75000"/>
                  </a:schemeClr>
                </a:solidFill>
              </a:rPr>
              <a:t>?</a:t>
            </a:r>
            <a:br>
              <a:rPr lang="nl-NL" b="1" dirty="0" smtClean="0">
                <a:solidFill>
                  <a:schemeClr val="accent5">
                    <a:lumMod val="75000"/>
                  </a:schemeClr>
                </a:solidFill>
              </a:rPr>
            </a:br>
            <a:endParaRPr lang="nl-NL" b="1"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2656" y="1340768"/>
            <a:ext cx="9011344" cy="5517232"/>
          </a:xfrm>
        </p:spPr>
        <p:txBody>
          <a:bodyPr>
            <a:normAutofit fontScale="40000" lnSpcReduction="20000"/>
          </a:bodyPr>
          <a:lstStyle/>
          <a:p>
            <a:pPr>
              <a:buNone/>
            </a:pPr>
            <a:r>
              <a:rPr lang="nl-NL" b="1" dirty="0" smtClean="0">
                <a:solidFill>
                  <a:schemeClr val="tx2">
                    <a:lumMod val="75000"/>
                  </a:schemeClr>
                </a:solidFill>
                <a:effectLst>
                  <a:outerShdw blurRad="38100" dist="38100" dir="2700000" algn="tl">
                    <a:srgbClr val="000000">
                      <a:alpha val="43137"/>
                    </a:srgbClr>
                  </a:outerShdw>
                </a:effectLst>
              </a:rPr>
              <a:t>	</a:t>
            </a:r>
            <a:r>
              <a:rPr lang="nl-NL" sz="4400" b="1" dirty="0" smtClean="0">
                <a:solidFill>
                  <a:schemeClr val="tx2">
                    <a:lumMod val="75000"/>
                  </a:schemeClr>
                </a:solidFill>
                <a:effectLst>
                  <a:outerShdw blurRad="38100" dist="38100" dir="2700000" algn="tl">
                    <a:srgbClr val="000000">
                      <a:alpha val="43137"/>
                    </a:srgbClr>
                  </a:outerShdw>
                </a:effectLst>
              </a:rPr>
              <a:t>Vormingsdoelen</a:t>
            </a:r>
            <a:r>
              <a:rPr lang="nl-NL" sz="4400" b="1" dirty="0" smtClean="0">
                <a:solidFill>
                  <a:schemeClr val="tx2">
                    <a:lumMod val="75000"/>
                  </a:schemeClr>
                </a:solidFill>
              </a:rPr>
              <a:t> </a:t>
            </a:r>
            <a:r>
              <a:rPr lang="nl-NL" sz="4400" b="1" dirty="0" smtClean="0">
                <a:solidFill>
                  <a:schemeClr val="tx2">
                    <a:lumMod val="75000"/>
                  </a:schemeClr>
                </a:solidFill>
                <a:effectLst>
                  <a:outerShdw blurRad="38100" dist="38100" dir="2700000" algn="tl">
                    <a:srgbClr val="000000">
                      <a:alpha val="43137"/>
                    </a:srgbClr>
                  </a:outerShdw>
                </a:effectLst>
              </a:rPr>
              <a:t>VWO:</a:t>
            </a:r>
          </a:p>
          <a:p>
            <a:r>
              <a:rPr lang="nl-NL" sz="4400" b="1" dirty="0" smtClean="0">
                <a:solidFill>
                  <a:schemeClr val="tx2">
                    <a:lumMod val="75000"/>
                  </a:schemeClr>
                </a:solidFill>
              </a:rPr>
              <a:t>bijdragen aan identiteit en zelfontplooiing van leerlingen</a:t>
            </a:r>
          </a:p>
          <a:p>
            <a:r>
              <a:rPr lang="nl-NL" sz="4400" b="1" dirty="0" smtClean="0">
                <a:solidFill>
                  <a:schemeClr val="tx2">
                    <a:lumMod val="75000"/>
                  </a:schemeClr>
                </a:solidFill>
              </a:rPr>
              <a:t>het historisch besef en oordeelsvermogen van leerlingen vergroten</a:t>
            </a:r>
          </a:p>
          <a:p>
            <a:pPr>
              <a:buNone/>
            </a:pPr>
            <a:endParaRPr lang="nl-NL" sz="4400" b="1" dirty="0" smtClean="0">
              <a:solidFill>
                <a:schemeClr val="tx2">
                  <a:lumMod val="75000"/>
                </a:schemeClr>
              </a:solidFill>
            </a:endParaRPr>
          </a:p>
          <a:p>
            <a:pPr>
              <a:buNone/>
            </a:pPr>
            <a:r>
              <a:rPr lang="nl-NL" sz="4400" b="1" dirty="0" smtClean="0">
                <a:solidFill>
                  <a:schemeClr val="tx2">
                    <a:lumMod val="75000"/>
                  </a:schemeClr>
                </a:solidFill>
              </a:rPr>
              <a:t>	</a:t>
            </a:r>
            <a:r>
              <a:rPr lang="nl-NL" sz="4400" b="1" dirty="0" smtClean="0">
                <a:solidFill>
                  <a:schemeClr val="tx2">
                    <a:lumMod val="75000"/>
                  </a:schemeClr>
                </a:solidFill>
                <a:effectLst>
                  <a:outerShdw blurRad="38100" dist="38100" dir="2700000" algn="tl">
                    <a:srgbClr val="000000">
                      <a:alpha val="43137"/>
                    </a:srgbClr>
                  </a:outerShdw>
                </a:effectLst>
              </a:rPr>
              <a:t>Verder</a:t>
            </a:r>
            <a:r>
              <a:rPr lang="nl-NL" sz="4400" b="1" dirty="0" smtClean="0">
                <a:solidFill>
                  <a:schemeClr val="tx2">
                    <a:lumMod val="75000"/>
                  </a:schemeClr>
                </a:solidFill>
              </a:rPr>
              <a:t>:</a:t>
            </a:r>
          </a:p>
          <a:p>
            <a:r>
              <a:rPr lang="nl-NL" sz="4400" b="1" dirty="0" smtClean="0">
                <a:solidFill>
                  <a:schemeClr val="tx2">
                    <a:lumMod val="75000"/>
                  </a:schemeClr>
                </a:solidFill>
              </a:rPr>
              <a:t>lesstof in de persoonlijke belangstellingssfeer van leerlingen brengen (motivatie!)</a:t>
            </a:r>
          </a:p>
          <a:p>
            <a:r>
              <a:rPr lang="nl-NL" sz="4400" b="1" dirty="0" smtClean="0">
                <a:solidFill>
                  <a:schemeClr val="tx2">
                    <a:lumMod val="75000"/>
                  </a:schemeClr>
                </a:solidFill>
              </a:rPr>
              <a:t>integratie taal en cultuur met een thema (dus geen tekst) als uitgangspunt</a:t>
            </a:r>
          </a:p>
          <a:p>
            <a:r>
              <a:rPr lang="nl-NL" sz="4400" b="1" dirty="0" smtClean="0">
                <a:solidFill>
                  <a:schemeClr val="tx2">
                    <a:lumMod val="75000"/>
                  </a:schemeClr>
                </a:solidFill>
              </a:rPr>
              <a:t>de vakgrenzen doorbreken (gastlessen collega´s Biologie en Beeldende Vorming) </a:t>
            </a:r>
          </a:p>
          <a:p>
            <a:r>
              <a:rPr lang="nl-NL" sz="4400" b="1" dirty="0" smtClean="0">
                <a:solidFill>
                  <a:schemeClr val="tx2">
                    <a:lumMod val="75000"/>
                  </a:schemeClr>
                </a:solidFill>
              </a:rPr>
              <a:t>de diepte ingaan </a:t>
            </a:r>
          </a:p>
          <a:p>
            <a:endParaRPr lang="nl-NL" sz="4400" b="1" dirty="0" smtClean="0">
              <a:solidFill>
                <a:schemeClr val="tx2">
                  <a:lumMod val="75000"/>
                </a:schemeClr>
              </a:solidFill>
            </a:endParaRPr>
          </a:p>
          <a:p>
            <a:pPr>
              <a:buNone/>
            </a:pPr>
            <a:r>
              <a:rPr lang="nl-NL" sz="4400" b="1" dirty="0" smtClean="0">
                <a:solidFill>
                  <a:schemeClr val="tx2">
                    <a:lumMod val="75000"/>
                  </a:schemeClr>
                </a:solidFill>
                <a:effectLst>
                  <a:outerShdw blurRad="38100" dist="38100" dir="2700000" algn="tl">
                    <a:srgbClr val="000000">
                      <a:alpha val="43137"/>
                    </a:srgbClr>
                  </a:outerShdw>
                </a:effectLst>
              </a:rPr>
              <a:t>	Als extra</a:t>
            </a:r>
            <a:r>
              <a:rPr lang="nl-NL" sz="4400" b="1" dirty="0" smtClean="0">
                <a:solidFill>
                  <a:schemeClr val="tx2">
                    <a:lumMod val="75000"/>
                  </a:schemeClr>
                </a:solidFill>
              </a:rPr>
              <a:t>: </a:t>
            </a:r>
          </a:p>
          <a:p>
            <a:r>
              <a:rPr lang="nl-NL" sz="4400" b="1" dirty="0" smtClean="0">
                <a:solidFill>
                  <a:schemeClr val="tx2">
                    <a:lumMod val="75000"/>
                  </a:schemeClr>
                </a:solidFill>
              </a:rPr>
              <a:t>de examenauteurs (Ovidius, Plato) een plek geven: het verhaal van Venus en Adonis en de discussie over de essentie van schoonheid in Plato´s </a:t>
            </a:r>
            <a:r>
              <a:rPr lang="nl-NL" sz="4400" b="1" i="1" dirty="0" smtClean="0">
                <a:solidFill>
                  <a:schemeClr val="tx2">
                    <a:lumMod val="75000"/>
                  </a:schemeClr>
                </a:solidFill>
              </a:rPr>
              <a:t>Symposion.</a:t>
            </a:r>
            <a:endParaRPr lang="nl-NL" sz="4400" b="1" dirty="0" smtClean="0">
              <a:solidFill>
                <a:schemeClr val="tx2">
                  <a:lumMod val="75000"/>
                </a:schemeClr>
              </a:solidFill>
            </a:endParaRPr>
          </a:p>
          <a:p>
            <a:endParaRPr lang="nl-NL" sz="4400" b="1" dirty="0" smtClean="0">
              <a:solidFill>
                <a:schemeClr val="tx2">
                  <a:lumMod val="75000"/>
                </a:schemeClr>
              </a:solidFill>
            </a:endParaRPr>
          </a:p>
          <a:p>
            <a:endParaRPr lang="nl-NL" sz="4400" b="1" dirty="0" smtClean="0">
              <a:solidFill>
                <a:schemeClr val="tx2">
                  <a:lumMod val="75000"/>
                </a:schemeClr>
              </a:solidFill>
            </a:endParaRPr>
          </a:p>
          <a:p>
            <a:pPr>
              <a:buNone/>
            </a:pPr>
            <a:r>
              <a:rPr lang="nl-NL" sz="4400" b="1" dirty="0" smtClean="0">
                <a:solidFill>
                  <a:schemeClr val="tx2">
                    <a:lumMod val="75000"/>
                  </a:schemeClr>
                </a:solidFill>
              </a:rPr>
              <a:t>	</a:t>
            </a:r>
          </a:p>
          <a:p>
            <a:endParaRPr lang="nl-NL"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800" b="1" dirty="0" smtClean="0">
                <a:solidFill>
                  <a:schemeClr val="accent5">
                    <a:lumMod val="75000"/>
                  </a:schemeClr>
                </a:solidFill>
                <a:effectLst>
                  <a:outerShdw blurRad="38100" dist="38100" dir="2700000" algn="tl">
                    <a:srgbClr val="000000">
                      <a:alpha val="43137"/>
                    </a:srgbClr>
                  </a:outerShdw>
                </a:effectLst>
              </a:rPr>
              <a:t>4. De opzet van de lessenserie </a:t>
            </a:r>
            <a:endParaRPr lang="nl-NL" sz="4800"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nl-NL" b="1" dirty="0" smtClean="0">
                <a:solidFill>
                  <a:schemeClr val="tx2">
                    <a:lumMod val="75000"/>
                  </a:schemeClr>
                </a:solidFill>
              </a:rPr>
              <a:t>vertrekken vanuit de actualiteit en de leefwereld van de leerlingen</a:t>
            </a:r>
          </a:p>
          <a:p>
            <a:r>
              <a:rPr lang="nl-NL" b="1" dirty="0" smtClean="0">
                <a:solidFill>
                  <a:schemeClr val="tx2">
                    <a:lumMod val="75000"/>
                  </a:schemeClr>
                </a:solidFill>
              </a:rPr>
              <a:t>in groepjes een werkdefinitie formuleren: ´Wat is schoonheid volgens jullie?´</a:t>
            </a:r>
          </a:p>
          <a:p>
            <a:r>
              <a:rPr lang="nl-NL" b="1" dirty="0" smtClean="0">
                <a:solidFill>
                  <a:schemeClr val="tx2">
                    <a:lumMod val="75000"/>
                  </a:schemeClr>
                </a:solidFill>
              </a:rPr>
              <a:t>elke leerling zoekt afbeelding waarop ´ultieme´ schoonheid wordt verbeeld.</a:t>
            </a:r>
          </a:p>
          <a:p>
            <a:r>
              <a:rPr lang="nl-NL" b="1" dirty="0" smtClean="0">
                <a:solidFill>
                  <a:schemeClr val="tx2">
                    <a:lumMod val="75000"/>
                  </a:schemeClr>
                </a:solidFill>
              </a:rPr>
              <a:t>verdere inhoudelijke invulling van de lessenserie door de docent op basis van de inbreng van leerlingen.</a:t>
            </a:r>
            <a:endParaRPr lang="nl-NL"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chemeClr val="tx2">
                    <a:lumMod val="75000"/>
                  </a:schemeClr>
                </a:solidFill>
              </a:rPr>
              <a:t>Inbreng leerlingen (1)</a:t>
            </a:r>
            <a:endParaRPr lang="nl-NL" b="1" dirty="0">
              <a:solidFill>
                <a:schemeClr val="tx2">
                  <a:lumMod val="75000"/>
                </a:schemeClr>
              </a:solidFill>
            </a:endParaRPr>
          </a:p>
        </p:txBody>
      </p:sp>
      <p:pic>
        <p:nvPicPr>
          <p:cNvPr id="8193" name="Picture 1" descr="C:\Users\Evelyne\Documents\schoonheid 1.jpg"/>
          <p:cNvPicPr>
            <a:picLocks noChangeAspect="1" noChangeArrowheads="1"/>
          </p:cNvPicPr>
          <p:nvPr/>
        </p:nvPicPr>
        <p:blipFill>
          <a:blip r:embed="rId2" cstate="print"/>
          <a:srcRect/>
          <a:stretch>
            <a:fillRect/>
          </a:stretch>
        </p:blipFill>
        <p:spPr bwMode="auto">
          <a:xfrm>
            <a:off x="1115616" y="1412776"/>
            <a:ext cx="6842968" cy="511645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b="1" dirty="0" smtClean="0">
                <a:solidFill>
                  <a:schemeClr val="tx2">
                    <a:lumMod val="75000"/>
                  </a:schemeClr>
                </a:solidFill>
              </a:rPr>
              <a:t>Inbreng leerlingen (2)</a:t>
            </a:r>
            <a:endParaRPr lang="nl-NL" dirty="0"/>
          </a:p>
        </p:txBody>
      </p:sp>
      <p:pic>
        <p:nvPicPr>
          <p:cNvPr id="32770" name="Picture 2" descr="C:\Users\Evelyne\Documents\schoonheid 2.jpg"/>
          <p:cNvPicPr>
            <a:picLocks noChangeAspect="1" noChangeArrowheads="1"/>
          </p:cNvPicPr>
          <p:nvPr/>
        </p:nvPicPr>
        <p:blipFill>
          <a:blip r:embed="rId2" cstate="print"/>
          <a:srcRect/>
          <a:stretch>
            <a:fillRect/>
          </a:stretch>
        </p:blipFill>
        <p:spPr bwMode="auto">
          <a:xfrm>
            <a:off x="1043608" y="1988840"/>
            <a:ext cx="7497644" cy="393169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95536" y="1412776"/>
            <a:ext cx="8460432" cy="48785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49263" algn="l"/>
              </a:tabLst>
            </a:pPr>
            <a:endParaRPr kumimoji="0" lang="nl-NL" altLang="zh-CN" sz="2400" b="0" i="0" u="none" strike="noStrike" cap="none" normalizeH="0" baseline="0" dirty="0" smtClean="0">
              <a:ln>
                <a:noFill/>
              </a:ln>
              <a:solidFill>
                <a:schemeClr val="tx2">
                  <a:lumMod val="75000"/>
                </a:schemeClr>
              </a:solidFill>
              <a:effectLst/>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tabLst>
                <a:tab pos="449263" algn="l"/>
              </a:tabLst>
            </a:pPr>
            <a:r>
              <a:rPr kumimoji="0" lang="nl-NL" altLang="zh-CN" sz="24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400" b="1" i="0" u="none" strike="noStrike" cap="none" normalizeH="0" baseline="0" dirty="0" smtClean="0">
                <a:ln>
                  <a:noFill/>
                </a:ln>
                <a:solidFill>
                  <a:schemeClr val="tx2">
                    <a:lumMod val="75000"/>
                  </a:schemeClr>
                </a:solidFill>
                <a:effectLst/>
                <a:ea typeface="Calibri" pitchFamily="34" charset="0"/>
                <a:cs typeface="Calibri" pitchFamily="34" charset="0"/>
              </a:rPr>
              <a:t>N.a.v.</a:t>
            </a:r>
            <a:r>
              <a:rPr kumimoji="0" lang="nl-NL" altLang="zh-CN" sz="2400" b="1" i="0" u="none" strike="noStrike" cap="none" normalizeH="0" dirty="0" smtClean="0">
                <a:ln>
                  <a:noFill/>
                </a:ln>
                <a:solidFill>
                  <a:schemeClr val="tx2">
                    <a:lumMod val="75000"/>
                  </a:schemeClr>
                </a:solidFill>
                <a:effectLst/>
                <a:ea typeface="Calibri" pitchFamily="34" charset="0"/>
                <a:cs typeface="Calibri" pitchFamily="34" charset="0"/>
              </a:rPr>
              <a:t> inbreng 2 </a:t>
            </a:r>
            <a:r>
              <a:rPr kumimoji="0" lang="nl-NL" altLang="zh-CN" sz="2400" b="1" i="0" u="none" strike="noStrike" cap="none" normalizeH="0" baseline="0" dirty="0" smtClean="0">
                <a:ln>
                  <a:noFill/>
                </a:ln>
                <a:solidFill>
                  <a:schemeClr val="tx2">
                    <a:lumMod val="75000"/>
                  </a:schemeClr>
                </a:solidFill>
                <a:effectLst/>
                <a:ea typeface="Calibri" pitchFamily="34" charset="0"/>
                <a:cs typeface="Calibri" pitchFamily="34" charset="0"/>
              </a:rPr>
              <a:t>kan een koppeling worden gemaakt met een 	antieke tekst: </a:t>
            </a:r>
            <a:r>
              <a:rPr kumimoji="0" lang="nl-NL" altLang="zh-CN" sz="2400" b="1" i="0" u="none" strike="noStrike" cap="none" normalizeH="0" baseline="0" dirty="0" smtClean="0">
                <a:ln>
                  <a:noFill/>
                </a:ln>
                <a:solidFill>
                  <a:schemeClr val="tx2">
                    <a:lumMod val="75000"/>
                  </a:schemeClr>
                </a:solidFill>
                <a:effectLst/>
                <a:ea typeface="SimSun" pitchFamily="2" charset="-122"/>
                <a:cs typeface="Calibri" pitchFamily="34" charset="0"/>
              </a:rPr>
              <a:t>Theognis,</a:t>
            </a:r>
            <a:r>
              <a:rPr kumimoji="0" lang="nl-NL" altLang="zh-CN" sz="2400" b="1"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400" b="1" i="1" u="none" strike="noStrike" cap="none" normalizeH="0" baseline="0" dirty="0" smtClean="0">
                <a:ln>
                  <a:noFill/>
                </a:ln>
                <a:solidFill>
                  <a:schemeClr val="tx2">
                    <a:lumMod val="75000"/>
                  </a:schemeClr>
                </a:solidFill>
                <a:effectLst/>
                <a:ea typeface="SimSun" pitchFamily="2" charset="-122"/>
                <a:cs typeface="Calibri" pitchFamily="34" charset="0"/>
              </a:rPr>
              <a:t>Elegieën</a:t>
            </a:r>
            <a:r>
              <a:rPr kumimoji="0" lang="nl-NL" altLang="zh-CN" sz="2400" b="1" i="1"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400" b="1" i="0" u="none" strike="noStrike" cap="none" normalizeH="0" baseline="0" dirty="0" smtClean="0">
                <a:ln>
                  <a:noFill/>
                </a:ln>
                <a:solidFill>
                  <a:schemeClr val="tx2">
                    <a:lumMod val="75000"/>
                  </a:schemeClr>
                </a:solidFill>
                <a:effectLst/>
                <a:ea typeface="SimSun" pitchFamily="2" charset="-122"/>
                <a:cs typeface="Calibri" pitchFamily="34" charset="0"/>
              </a:rPr>
              <a:t>1,</a:t>
            </a:r>
            <a:r>
              <a:rPr kumimoji="0" lang="nl-NL" altLang="zh-CN" sz="2400" b="1"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400" b="1" i="0" u="none" strike="noStrike" cap="none" normalizeH="0" baseline="0" dirty="0" smtClean="0">
                <a:ln>
                  <a:noFill/>
                </a:ln>
                <a:solidFill>
                  <a:schemeClr val="tx2">
                    <a:lumMod val="75000"/>
                  </a:schemeClr>
                </a:solidFill>
                <a:effectLst/>
                <a:ea typeface="SimSun" pitchFamily="2" charset="-122"/>
                <a:cs typeface="Calibri" pitchFamily="34" charset="0"/>
              </a:rPr>
              <a:t>15-18:</a:t>
            </a: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endParaRPr kumimoji="0" lang="nl-NL" altLang="zh-CN" sz="2000" b="0" i="0" u="none" strike="noStrike" cap="none" normalizeH="0" baseline="0" dirty="0" smtClean="0">
              <a:ln>
                <a:noFill/>
              </a:ln>
              <a:solidFill>
                <a:schemeClr val="tx2">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nl-NL" altLang="zh-CN" sz="2000" b="0" i="0" u="none" strike="noStrike" cap="none" normalizeH="0" baseline="0" dirty="0" smtClean="0">
                <a:ln>
                  <a:noFill/>
                </a:ln>
                <a:solidFill>
                  <a:schemeClr val="tx2">
                    <a:lumMod val="75000"/>
                  </a:schemeClr>
                </a:solidFill>
                <a:effectLst/>
                <a:ea typeface="SimSun" pitchFamily="2" charset="-122"/>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Μοῦσαι</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καὶ</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Χάριτες,</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κοῦραι</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Διός,</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αἵ</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ποτε</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Κάδμου</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
            </a:r>
            <a:b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b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	ἐς</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γάμον</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ἐλθοῦσαι</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καλὸν</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ἀείσατ᾽</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ἔπος</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
            </a:r>
            <a:b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b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	"ὅττι</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καλὸν</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φίλον</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ἐστί,</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τὸ</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δ᾽</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οὐ</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καλὸν</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οὐ</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φίλον</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ἐστί"·</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
            </a:r>
            <a:b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b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	τοῦτ᾽</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ἔπος</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ἀθανάτων</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ἦλθε</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διὰ</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r>
              <a:rPr kumimoji="0" lang="nl-NL" altLang="zh-CN" sz="2400" b="0" i="0" u="none" strike="noStrike" cap="none" normalizeH="0" baseline="0" dirty="0" smtClean="0">
                <a:ln>
                  <a:noFill/>
                </a:ln>
                <a:solidFill>
                  <a:schemeClr val="tx2">
                    <a:lumMod val="75000"/>
                  </a:schemeClr>
                </a:solidFill>
                <a:effectLst/>
                <a:ea typeface="SimSun" pitchFamily="2" charset="-122"/>
                <a:cs typeface="Times New Roman" pitchFamily="18" charset="0"/>
              </a:rPr>
              <a:t>στομάτων.</a:t>
            </a:r>
            <a:r>
              <a:rPr kumimoji="0" lang="nl-NL" altLang="zh-CN" sz="2400" b="0" i="0" u="none" strike="noStrike" cap="none" normalizeH="0" baseline="0" dirty="0" smtClean="0">
                <a:ln>
                  <a:noFill/>
                </a:ln>
                <a:solidFill>
                  <a:schemeClr val="tx2">
                    <a:lumMod val="75000"/>
                  </a:schemeClr>
                </a:solidFill>
                <a:effectLst/>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endParaRPr kumimoji="0" lang="nl-NL" altLang="zh-CN" sz="2000" b="0" i="0" u="none" strike="noStrike" cap="none" normalizeH="0" baseline="0" dirty="0" smtClean="0">
              <a:ln>
                <a:noFill/>
              </a:ln>
              <a:solidFill>
                <a:schemeClr val="tx2">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	Muzen</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en</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Chartiten,</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dochters</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van</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Zeus,</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jullie</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die,</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nadat</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jullie</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eens</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naar</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Kadmos'</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huwelijk</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waren</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gekomen,</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een</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mooi</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lied</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zongen/een</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mooie</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uitspraak</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deden:</a:t>
            </a:r>
            <a:endParaRPr kumimoji="0" lang="nl-NL" altLang="zh-CN" sz="2000" b="0" i="0" u="none" strike="noStrike" cap="none" normalizeH="0" baseline="0" dirty="0" smtClean="0">
              <a:ln>
                <a:noFill/>
              </a:ln>
              <a:solidFill>
                <a:schemeClr val="tx2">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	'wat</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mooi</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is,</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is</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geliefd,</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maar</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wat</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niet</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mooi</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is,</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is</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niet</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geliefd'.</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endParaRPr kumimoji="0" lang="nl-NL" altLang="zh-CN" sz="2000" b="0" i="0" u="none" strike="noStrike" cap="none" normalizeH="0" baseline="0" dirty="0" smtClean="0">
              <a:ln>
                <a:noFill/>
              </a:ln>
              <a:solidFill>
                <a:schemeClr val="tx2">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	dat</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lied/die</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uitspraak</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kwam</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door</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jullie</a:t>
            </a:r>
            <a:r>
              <a:rPr kumimoji="0" lang="nl-NL" altLang="zh-CN" sz="2000" b="0" i="0" u="none" strike="noStrike" cap="none" normalizeH="0" baseline="0" dirty="0" smtClean="0">
                <a:ln>
                  <a:noFill/>
                </a:ln>
                <a:solidFill>
                  <a:schemeClr val="tx2">
                    <a:lumMod val="75000"/>
                  </a:schemeClr>
                </a:solidFill>
                <a:effectLst/>
                <a:ea typeface="Calibri" pitchFamily="34" charset="0"/>
                <a:cs typeface="Calibri" pitchFamily="34" charset="0"/>
              </a:rPr>
              <a:t> onsterfelijke </a:t>
            </a:r>
            <a:r>
              <a:rPr kumimoji="0" lang="nl-NL" altLang="zh-CN" sz="2000" b="0" i="0" u="none" strike="noStrike" cap="none" normalizeH="0" baseline="0" dirty="0" smtClean="0">
                <a:ln>
                  <a:noFill/>
                </a:ln>
                <a:solidFill>
                  <a:schemeClr val="tx2">
                    <a:lumMod val="75000"/>
                  </a:schemeClr>
                </a:solidFill>
                <a:effectLst/>
                <a:ea typeface="SimSun" pitchFamily="2" charset="-122"/>
                <a:cs typeface="Calibri" pitchFamily="34" charset="0"/>
              </a:rPr>
              <a:t>monden.</a:t>
            </a:r>
            <a:endParaRPr kumimoji="0" lang="nl-NL" altLang="zh-CN" sz="2000" b="0" i="0" u="none" strike="noStrike" cap="none" normalizeH="0" baseline="0" dirty="0" smtClean="0">
              <a:ln>
                <a:noFill/>
              </a:ln>
              <a:solidFill>
                <a:schemeClr val="tx2">
                  <a:lumMod val="75000"/>
                </a:schemeClr>
              </a:solidFill>
              <a:effectLst/>
              <a:cs typeface="Arial" pitchFamily="34" charset="0"/>
            </a:endParaRPr>
          </a:p>
        </p:txBody>
      </p:sp>
      <p:sp>
        <p:nvSpPr>
          <p:cNvPr id="4" name="Title 3"/>
          <p:cNvSpPr>
            <a:spLocks noGrp="1"/>
          </p:cNvSpPr>
          <p:nvPr>
            <p:ph type="title"/>
          </p:nvPr>
        </p:nvSpPr>
        <p:spPr/>
        <p:txBody>
          <a:bodyPr/>
          <a:lstStyle/>
          <a:p>
            <a:r>
              <a:rPr lang="nl-NL" b="1" dirty="0" smtClean="0">
                <a:solidFill>
                  <a:schemeClr val="tx2">
                    <a:lumMod val="75000"/>
                  </a:schemeClr>
                </a:solidFill>
                <a:effectLst>
                  <a:outerShdw blurRad="38100" dist="38100" dir="2700000" algn="tl">
                    <a:srgbClr val="000000">
                      <a:alpha val="43137"/>
                    </a:srgbClr>
                  </a:outerShdw>
                </a:effectLst>
              </a:rPr>
              <a:t>Integratie tekst en cultuur</a:t>
            </a:r>
            <a:endParaRPr lang="nl-NL"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b="1" dirty="0" smtClean="0">
                <a:solidFill>
                  <a:schemeClr val="tx2">
                    <a:lumMod val="75000"/>
                  </a:schemeClr>
                </a:solidFill>
              </a:rPr>
              <a:t>Inbreng leerlingen (3)</a:t>
            </a:r>
            <a:endParaRPr lang="nl-NL" dirty="0"/>
          </a:p>
        </p:txBody>
      </p:sp>
      <p:pic>
        <p:nvPicPr>
          <p:cNvPr id="6" name="Content Placeholder 5" descr="Kiki Willems 2.jpg"/>
          <p:cNvPicPr>
            <a:picLocks noGrp="1" noChangeAspect="1"/>
          </p:cNvPicPr>
          <p:nvPr>
            <p:ph sz="half" idx="1"/>
          </p:nvPr>
        </p:nvPicPr>
        <p:blipFill>
          <a:blip r:embed="rId2" cstate="print"/>
          <a:stretch>
            <a:fillRect/>
          </a:stretch>
        </p:blipFill>
        <p:spPr>
          <a:xfrm>
            <a:off x="1043608" y="1412776"/>
            <a:ext cx="3096344" cy="4644516"/>
          </a:xfrm>
        </p:spPr>
      </p:pic>
      <p:pic>
        <p:nvPicPr>
          <p:cNvPr id="5" name="Picture 2" descr="Sandro%20Botticelli%20-%20Geboorte%20van"/>
          <p:cNvPicPr>
            <a:picLocks noGrp="1" noChangeAspect="1" noChangeArrowheads="1"/>
          </p:cNvPicPr>
          <p:nvPr>
            <p:ph sz="half" idx="2"/>
          </p:nvPr>
        </p:nvPicPr>
        <p:blipFill>
          <a:blip r:embed="rId3" cstate="print"/>
          <a:stretch>
            <a:fillRect/>
          </a:stretch>
        </p:blipFill>
        <p:spPr bwMode="auto">
          <a:xfrm>
            <a:off x="5263612" y="1412776"/>
            <a:ext cx="3258125" cy="466997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nl-NL" b="1" dirty="0" smtClean="0">
                <a:solidFill>
                  <a:schemeClr val="tx2">
                    <a:lumMod val="75000"/>
                  </a:schemeClr>
                </a:solidFill>
                <a:effectLst>
                  <a:outerShdw blurRad="38100" dist="38100" dir="2700000" algn="tl">
                    <a:srgbClr val="000000">
                      <a:alpha val="43137"/>
                    </a:srgbClr>
                  </a:outerShdw>
                </a:effectLst>
              </a:rPr>
              <a:t>Documentaire </a:t>
            </a:r>
            <a:r>
              <a:rPr lang="nl-NL" b="1" i="1" dirty="0" smtClean="0">
                <a:solidFill>
                  <a:schemeClr val="tx2">
                    <a:lumMod val="75000"/>
                  </a:schemeClr>
                </a:solidFill>
                <a:effectLst>
                  <a:outerShdw blurRad="38100" dist="38100" dir="2700000" algn="tl">
                    <a:srgbClr val="000000">
                      <a:alpha val="43137"/>
                    </a:srgbClr>
                  </a:outerShdw>
                </a:effectLst>
              </a:rPr>
              <a:t>Beperkt houdbaar </a:t>
            </a:r>
            <a:r>
              <a:rPr lang="nl-NL" b="1" dirty="0" smtClean="0">
                <a:solidFill>
                  <a:schemeClr val="tx2">
                    <a:lumMod val="75000"/>
                  </a:schemeClr>
                </a:solidFill>
                <a:effectLst>
                  <a:outerShdw blurRad="38100" dist="38100" dir="2700000" algn="tl">
                    <a:srgbClr val="000000">
                      <a:alpha val="43137"/>
                    </a:srgbClr>
                  </a:outerShdw>
                </a:effectLst>
              </a:rPr>
              <a:t>van Sunny Bergman</a:t>
            </a:r>
            <a:endParaRPr lang="nl-NL" b="1" dirty="0">
              <a:solidFill>
                <a:schemeClr val="tx2">
                  <a:lumMod val="75000"/>
                </a:schemeClr>
              </a:solidFill>
              <a:effectLst>
                <a:outerShdw blurRad="38100" dist="38100" dir="2700000" algn="tl">
                  <a:srgbClr val="000000">
                    <a:alpha val="43137"/>
                  </a:srgbClr>
                </a:outerShdw>
              </a:effectLst>
            </a:endParaRPr>
          </a:p>
        </p:txBody>
      </p:sp>
      <p:pic>
        <p:nvPicPr>
          <p:cNvPr id="36866" name="Picture 2" descr="http://www.jongin.nl/upload/image/beperkt-houdbaar-1.jpg">
            <a:hlinkClick r:id="rId2"/>
          </p:cNvPr>
          <p:cNvPicPr>
            <a:picLocks noChangeAspect="1" noChangeArrowheads="1"/>
          </p:cNvPicPr>
          <p:nvPr/>
        </p:nvPicPr>
        <p:blipFill>
          <a:blip r:embed="rId3" cstate="print"/>
          <a:srcRect/>
          <a:stretch>
            <a:fillRect/>
          </a:stretch>
        </p:blipFill>
        <p:spPr bwMode="auto">
          <a:xfrm>
            <a:off x="430187" y="1551507"/>
            <a:ext cx="7886229" cy="439777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chemeClr val="tx2">
                    <a:lumMod val="75000"/>
                  </a:schemeClr>
                </a:solidFill>
                <a:effectLst>
                  <a:outerShdw blurRad="38100" dist="38100" dir="2700000" algn="tl">
                    <a:srgbClr val="000000">
                      <a:alpha val="43137"/>
                    </a:srgbClr>
                  </a:outerShdw>
                </a:effectLst>
              </a:rPr>
              <a:t>Vakgrenzen overschrijden</a:t>
            </a:r>
            <a:endParaRPr lang="nl-NL" b="1" dirty="0">
              <a:solidFill>
                <a:schemeClr val="tx2">
                  <a:lumMod val="75000"/>
                </a:schemeClr>
              </a:solidFill>
              <a:effectLst>
                <a:outerShdw blurRad="38100" dist="38100" dir="2700000" algn="tl">
                  <a:srgbClr val="000000">
                    <a:alpha val="43137"/>
                  </a:srgbClr>
                </a:outerShdw>
              </a:effectLst>
            </a:endParaRPr>
          </a:p>
        </p:txBody>
      </p:sp>
      <p:sp>
        <p:nvSpPr>
          <p:cNvPr id="7" name="Text Placeholder 6"/>
          <p:cNvSpPr>
            <a:spLocks noGrp="1"/>
          </p:cNvSpPr>
          <p:nvPr>
            <p:ph type="body" idx="1"/>
          </p:nvPr>
        </p:nvSpPr>
        <p:spPr/>
        <p:txBody>
          <a:bodyPr/>
          <a:lstStyle/>
          <a:p>
            <a:r>
              <a:rPr lang="nl-NL" dirty="0" smtClean="0">
                <a:solidFill>
                  <a:schemeClr val="tx2">
                    <a:lumMod val="75000"/>
                  </a:schemeClr>
                </a:solidFill>
              </a:rPr>
              <a:t>Gastles docent biologie</a:t>
            </a:r>
            <a:endParaRPr lang="nl-NL" dirty="0">
              <a:solidFill>
                <a:schemeClr val="tx2">
                  <a:lumMod val="75000"/>
                </a:schemeClr>
              </a:solidFill>
            </a:endParaRPr>
          </a:p>
        </p:txBody>
      </p:sp>
      <p:sp>
        <p:nvSpPr>
          <p:cNvPr id="8" name="Text Placeholder 7"/>
          <p:cNvSpPr>
            <a:spLocks noGrp="1"/>
          </p:cNvSpPr>
          <p:nvPr>
            <p:ph type="body" sz="quarter" idx="3"/>
          </p:nvPr>
        </p:nvSpPr>
        <p:spPr/>
        <p:txBody>
          <a:bodyPr>
            <a:normAutofit fontScale="92500" lnSpcReduction="20000"/>
          </a:bodyPr>
          <a:lstStyle/>
          <a:p>
            <a:r>
              <a:rPr lang="nl-NL" dirty="0" smtClean="0">
                <a:solidFill>
                  <a:schemeClr val="tx2">
                    <a:lumMod val="75000"/>
                  </a:schemeClr>
                </a:solidFill>
              </a:rPr>
              <a:t>Gastles docent beeldende vorming</a:t>
            </a:r>
            <a:endParaRPr lang="nl-NL" dirty="0"/>
          </a:p>
        </p:txBody>
      </p:sp>
      <p:pic>
        <p:nvPicPr>
          <p:cNvPr id="6" name="Content Placeholder 5"/>
          <p:cNvPicPr>
            <a:picLocks noGrp="1" noChangeAspect="1"/>
          </p:cNvPicPr>
          <p:nvPr>
            <p:ph sz="quarter" idx="4"/>
          </p:nvPr>
        </p:nvPicPr>
        <p:blipFill>
          <a:blip r:embed="rId2" cstate="print">
            <a:alphaModFix/>
            <a:lum/>
          </a:blip>
          <a:stretch>
            <a:fillRect/>
          </a:stretch>
        </p:blipFill>
        <p:spPr>
          <a:xfrm>
            <a:off x="4929047" y="3364440"/>
            <a:ext cx="4035441" cy="1786179"/>
          </a:xfrm>
          <a:prstGeom prst="rect">
            <a:avLst/>
          </a:prstGeom>
          <a:noFill/>
          <a:ln>
            <a:noFill/>
          </a:ln>
        </p:spPr>
      </p:pic>
      <p:pic>
        <p:nvPicPr>
          <p:cNvPr id="14" name="Content Placeholder 13" descr="baauw 3.jpg"/>
          <p:cNvPicPr>
            <a:picLocks noGrp="1" noChangeAspect="1"/>
          </p:cNvPicPr>
          <p:nvPr>
            <p:ph sz="half" idx="2"/>
          </p:nvPr>
        </p:nvPicPr>
        <p:blipFill>
          <a:blip r:embed="rId3" cstate="print"/>
          <a:stretch>
            <a:fillRect/>
          </a:stretch>
        </p:blipFill>
        <p:spPr>
          <a:xfrm>
            <a:off x="421624" y="2780928"/>
            <a:ext cx="3998942" cy="266429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nl-NL" sz="4800" b="1" dirty="0" smtClean="0">
                <a:solidFill>
                  <a:schemeClr val="accent5">
                    <a:lumMod val="75000"/>
                  </a:schemeClr>
                </a:solidFill>
                <a:effectLst>
                  <a:outerShdw blurRad="38100" dist="38100" dir="2700000" algn="tl">
                    <a:srgbClr val="000000">
                      <a:alpha val="43137"/>
                    </a:srgbClr>
                  </a:outerShdw>
                </a:effectLst>
              </a:rPr>
              <a:t>Een paar gegevens</a:t>
            </a:r>
            <a:endParaRPr lang="nl-NL" sz="4800" b="1" dirty="0">
              <a:solidFill>
                <a:schemeClr val="accent5">
                  <a:lumMod val="75000"/>
                </a:schemeClr>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95536" y="1772816"/>
            <a:ext cx="8229600" cy="4525963"/>
          </a:xfrm>
        </p:spPr>
        <p:txBody>
          <a:bodyPr>
            <a:normAutofit fontScale="92500" lnSpcReduction="20000"/>
          </a:bodyPr>
          <a:lstStyle/>
          <a:p>
            <a:r>
              <a:rPr lang="nl-NL" b="1" dirty="0" smtClean="0">
                <a:solidFill>
                  <a:schemeClr val="tx2">
                    <a:lumMod val="75000"/>
                  </a:schemeClr>
                </a:solidFill>
              </a:rPr>
              <a:t>schooljaar 2013-2014</a:t>
            </a:r>
          </a:p>
          <a:p>
            <a:r>
              <a:rPr lang="nl-NL" b="1" dirty="0" smtClean="0">
                <a:solidFill>
                  <a:schemeClr val="tx2">
                    <a:lumMod val="75000"/>
                  </a:schemeClr>
                </a:solidFill>
              </a:rPr>
              <a:t>twee perioden van elk 8 lessen</a:t>
            </a:r>
          </a:p>
          <a:p>
            <a:r>
              <a:rPr lang="nl-NL" b="1" dirty="0" smtClean="0">
                <a:solidFill>
                  <a:schemeClr val="tx2">
                    <a:lumMod val="75000"/>
                  </a:schemeClr>
                </a:solidFill>
              </a:rPr>
              <a:t>combinatieklas van ca. 30 leerlingen: gym 5 Latijn, gym 5 Grieks, gym 6 Latijn, gym 6 Grieks</a:t>
            </a:r>
          </a:p>
          <a:p>
            <a:r>
              <a:rPr lang="nl-NL" b="1" dirty="0" smtClean="0">
                <a:solidFill>
                  <a:schemeClr val="tx2">
                    <a:lumMod val="75000"/>
                  </a:schemeClr>
                </a:solidFill>
              </a:rPr>
              <a:t>de lessenserie was een verdere uitwerking van een lesopzet voor de handreiking van de SLO uit 2012.</a:t>
            </a:r>
          </a:p>
          <a:p>
            <a:pPr>
              <a:buNone/>
            </a:pPr>
            <a:endParaRPr lang="nl-NL" b="1" dirty="0" smtClean="0">
              <a:solidFill>
                <a:schemeClr val="tx2">
                  <a:lumMod val="75000"/>
                </a:schemeClr>
              </a:solidFill>
            </a:endParaRPr>
          </a:p>
          <a:p>
            <a:r>
              <a:rPr lang="nl-NL" b="1" dirty="0" smtClean="0">
                <a:solidFill>
                  <a:schemeClr val="tx2">
                    <a:lumMod val="75000"/>
                  </a:schemeClr>
                </a:solidFill>
                <a:effectLst>
                  <a:outerShdw blurRad="38100" dist="38100" dir="2700000" algn="tl">
                    <a:srgbClr val="000000">
                      <a:alpha val="43137"/>
                    </a:srgbClr>
                  </a:outerShdw>
                </a:effectLst>
              </a:rPr>
              <a:t>Basis voor deze presentatie: werkdocument op de Hand-out.</a:t>
            </a:r>
          </a:p>
          <a:p>
            <a:endParaRPr lang="nl-NL" b="1" dirty="0" smtClean="0">
              <a:solidFill>
                <a:schemeClr val="tx2">
                  <a:lumMod val="75000"/>
                </a:schemeClr>
              </a:solidFill>
            </a:endParaRPr>
          </a:p>
          <a:p>
            <a:endParaRPr lang="nl-NL" sz="3600" b="1" dirty="0" smtClean="0">
              <a:solidFill>
                <a:schemeClr val="tx2">
                  <a:lumMod val="75000"/>
                </a:schemeClr>
              </a:solidFill>
            </a:endParaRPr>
          </a:p>
          <a:p>
            <a:endParaRPr lang="nl-NL" sz="3600" b="1"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smtClean="0">
                <a:solidFill>
                  <a:schemeClr val="tx2">
                    <a:lumMod val="75000"/>
                  </a:schemeClr>
                </a:solidFill>
                <a:effectLst>
                  <a:outerShdw blurRad="38100" dist="38100" dir="2700000" algn="tl">
                    <a:srgbClr val="000000">
                      <a:alpha val="43137"/>
                    </a:srgbClr>
                  </a:outerShdw>
                </a:effectLst>
              </a:rPr>
              <a:t>De diepte in (halverwege de lessenserie)</a:t>
            </a:r>
            <a:endParaRPr lang="nl-NL" b="1" dirty="0">
              <a:solidFill>
                <a:schemeClr val="tx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916832"/>
            <a:ext cx="8229600" cy="4525963"/>
          </a:xfrm>
        </p:spPr>
        <p:txBody>
          <a:bodyPr/>
          <a:lstStyle/>
          <a:p>
            <a:pPr>
              <a:buNone/>
            </a:pPr>
            <a:r>
              <a:rPr lang="nl-NL" sz="2800" dirty="0" smtClean="0"/>
              <a:t>	</a:t>
            </a:r>
          </a:p>
          <a:p>
            <a:pPr>
              <a:buNone/>
            </a:pPr>
            <a:r>
              <a:rPr lang="nl-NL" sz="2800" dirty="0" smtClean="0">
                <a:solidFill>
                  <a:schemeClr val="tx2">
                    <a:lumMod val="75000"/>
                  </a:schemeClr>
                </a:solidFill>
              </a:rPr>
              <a:t>	‘We gaan de diepte in en begeven ons op het terrein van de </a:t>
            </a:r>
            <a:r>
              <a:rPr lang="nl-NL" sz="2800" b="1" dirty="0" smtClean="0">
                <a:solidFill>
                  <a:schemeClr val="tx2">
                    <a:lumMod val="75000"/>
                  </a:schemeClr>
                </a:solidFill>
              </a:rPr>
              <a:t>filosofie</a:t>
            </a:r>
            <a:r>
              <a:rPr lang="nl-NL" sz="2800" dirty="0" smtClean="0">
                <a:solidFill>
                  <a:schemeClr val="tx2">
                    <a:lumMod val="75000"/>
                  </a:schemeClr>
                </a:solidFill>
              </a:rPr>
              <a:t>. Er komen vragen aan de orde zoals: is schoonheid iets objectiefs of iets subjectiefs? Hebben uitspraken over schoonheid algemene geldigheid, ofwel: zijn de criteria voor schoonheid altijd dezelfde in alle tijden en op alle plaatsen? We beginnen, na een korte inleiding, met </a:t>
            </a:r>
            <a:r>
              <a:rPr lang="nl-NL" sz="2800" b="1" dirty="0" smtClean="0">
                <a:solidFill>
                  <a:schemeClr val="tx2">
                    <a:lumMod val="75000"/>
                  </a:schemeClr>
                </a:solidFill>
                <a:effectLst>
                  <a:outerShdw blurRad="38100" dist="38100" dir="2700000" algn="tl">
                    <a:srgbClr val="000000">
                      <a:alpha val="43137"/>
                    </a:srgbClr>
                  </a:outerShdw>
                </a:effectLst>
              </a:rPr>
              <a:t>Plato</a:t>
            </a:r>
            <a:r>
              <a:rPr lang="nl-NL" sz="2800" dirty="0" smtClean="0">
                <a:solidFill>
                  <a:schemeClr val="tx2">
                    <a:lumMod val="75000"/>
                  </a:schemeClr>
                </a:solidFill>
              </a:rPr>
              <a:t>.’</a:t>
            </a:r>
          </a:p>
          <a:p>
            <a:endParaRPr lang="nl-N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800" b="1" dirty="0" smtClean="0">
                <a:solidFill>
                  <a:schemeClr val="accent5">
                    <a:lumMod val="75000"/>
                  </a:schemeClr>
                </a:solidFill>
                <a:effectLst>
                  <a:outerShdw blurRad="38100" dist="38100" dir="2700000" algn="tl">
                    <a:srgbClr val="000000">
                      <a:alpha val="43137"/>
                    </a:srgbClr>
                  </a:outerShdw>
                </a:effectLst>
              </a:rPr>
              <a:t>5. Werkvormen </a:t>
            </a:r>
            <a:endParaRPr lang="nl-NL" sz="4800" b="1"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a:buNone/>
            </a:pPr>
            <a:r>
              <a:rPr lang="nl-NL" b="1" dirty="0" smtClean="0">
                <a:solidFill>
                  <a:schemeClr val="tx2">
                    <a:lumMod val="75000"/>
                  </a:schemeClr>
                </a:solidFill>
                <a:effectLst>
                  <a:outerShdw blurRad="38100" dist="38100" dir="2700000" algn="tl">
                    <a:srgbClr val="000000">
                      <a:alpha val="43137"/>
                    </a:srgbClr>
                  </a:outerShdw>
                </a:effectLst>
              </a:rPr>
              <a:t>Zeer divers, o.a:</a:t>
            </a:r>
          </a:p>
          <a:p>
            <a:r>
              <a:rPr lang="nl-NL" b="1" dirty="0" smtClean="0">
                <a:solidFill>
                  <a:schemeClr val="tx2">
                    <a:lumMod val="75000"/>
                  </a:schemeClr>
                </a:solidFill>
              </a:rPr>
              <a:t>docent presenteert d.m.v. powerpoint</a:t>
            </a:r>
          </a:p>
          <a:p>
            <a:r>
              <a:rPr lang="nl-NL" b="1" dirty="0" smtClean="0">
                <a:solidFill>
                  <a:schemeClr val="tx2">
                    <a:lumMod val="75000"/>
                  </a:schemeClr>
                </a:solidFill>
              </a:rPr>
              <a:t>gastlessen collega’s (2 keer 1 lesuur: 50 min.)</a:t>
            </a:r>
          </a:p>
          <a:p>
            <a:r>
              <a:rPr lang="nl-NL" b="1" dirty="0" smtClean="0">
                <a:solidFill>
                  <a:schemeClr val="tx2">
                    <a:lumMod val="75000"/>
                  </a:schemeClr>
                </a:solidFill>
              </a:rPr>
              <a:t>leerlingen aan het werk met concrete opdracht  of vraag (in groepjes van 3 à 4 leerlingen)</a:t>
            </a:r>
          </a:p>
          <a:p>
            <a:r>
              <a:rPr lang="nl-NL" b="1" dirty="0" smtClean="0">
                <a:solidFill>
                  <a:schemeClr val="tx2">
                    <a:lumMod val="75000"/>
                  </a:schemeClr>
                </a:solidFill>
              </a:rPr>
              <a:t>‘experts’ presenteren (vanuit examenpensa)</a:t>
            </a:r>
          </a:p>
          <a:p>
            <a:r>
              <a:rPr lang="nl-NL" b="1" dirty="0" smtClean="0">
                <a:solidFill>
                  <a:schemeClr val="tx2">
                    <a:lumMod val="75000"/>
                  </a:schemeClr>
                </a:solidFill>
              </a:rPr>
              <a:t>presentatie huiswerkopdracht door een paar leerlingen die door het ‘lot’ worden aangewezen</a:t>
            </a:r>
          </a:p>
          <a:p>
            <a:r>
              <a:rPr lang="nl-NL" b="1" dirty="0" smtClean="0">
                <a:solidFill>
                  <a:schemeClr val="tx2">
                    <a:lumMod val="75000"/>
                  </a:schemeClr>
                </a:solidFill>
              </a:rPr>
              <a:t>docent houdt elke week een  ‘logboek’ bij en zet het materiaal op SOMtoday.</a:t>
            </a:r>
            <a:endParaRPr lang="nl-NL"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chemeClr val="accent5">
                    <a:lumMod val="75000"/>
                  </a:schemeClr>
                </a:solidFill>
                <a:effectLst>
                  <a:outerShdw blurRad="38100" dist="38100" dir="2700000" algn="tl">
                    <a:srgbClr val="000000">
                      <a:alpha val="43137"/>
                    </a:srgbClr>
                  </a:outerShdw>
                </a:effectLst>
              </a:rPr>
              <a:t>6. Toetsvorm</a:t>
            </a:r>
            <a:endParaRPr lang="nl-NL"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nl-NL" b="1" dirty="0" smtClean="0">
                <a:solidFill>
                  <a:schemeClr val="tx2">
                    <a:lumMod val="75000"/>
                  </a:schemeClr>
                </a:solidFill>
              </a:rPr>
              <a:t>Bij een leerlingaantal van 30 is het laten houden van presentaties door alle leerlingen niet echt een optie.</a:t>
            </a:r>
          </a:p>
          <a:p>
            <a:r>
              <a:rPr lang="nl-NL" b="1" dirty="0" smtClean="0">
                <a:solidFill>
                  <a:schemeClr val="tx2">
                    <a:lumMod val="75000"/>
                  </a:schemeClr>
                </a:solidFill>
              </a:rPr>
              <a:t>Daarom een </a:t>
            </a:r>
            <a:r>
              <a:rPr lang="nl-NL" b="1" dirty="0" smtClean="0">
                <a:solidFill>
                  <a:schemeClr val="tx2">
                    <a:lumMod val="75000"/>
                  </a:schemeClr>
                </a:solidFill>
                <a:effectLst>
                  <a:outerShdw blurRad="38100" dist="38100" dir="2700000" algn="tl">
                    <a:srgbClr val="000000">
                      <a:alpha val="43137"/>
                    </a:srgbClr>
                  </a:outerShdw>
                </a:effectLst>
              </a:rPr>
              <a:t>slotopdracht</a:t>
            </a:r>
            <a:r>
              <a:rPr lang="nl-NL" b="1" dirty="0" smtClean="0">
                <a:solidFill>
                  <a:schemeClr val="tx2">
                    <a:lumMod val="75000"/>
                  </a:schemeClr>
                </a:solidFill>
              </a:rPr>
              <a:t> in de vorm van een </a:t>
            </a:r>
            <a:r>
              <a:rPr lang="nl-NL" b="1" dirty="0" smtClean="0">
                <a:solidFill>
                  <a:schemeClr val="tx2">
                    <a:lumMod val="75000"/>
                  </a:schemeClr>
                </a:solidFill>
                <a:effectLst>
                  <a:outerShdw blurRad="38100" dist="38100" dir="2700000" algn="tl">
                    <a:srgbClr val="000000">
                      <a:alpha val="43137"/>
                    </a:srgbClr>
                  </a:outerShdw>
                </a:effectLst>
              </a:rPr>
              <a:t>essay</a:t>
            </a:r>
            <a:r>
              <a:rPr lang="nl-NL" b="1" dirty="0" smtClean="0">
                <a:solidFill>
                  <a:schemeClr val="tx2">
                    <a:lumMod val="75000"/>
                  </a:schemeClr>
                </a:solidFill>
              </a:rPr>
              <a:t>. Dit past goed bij het zoekende karakter van de lessenserie.</a:t>
            </a:r>
          </a:p>
          <a:p>
            <a:r>
              <a:rPr lang="nl-NL" b="1" dirty="0" smtClean="0">
                <a:solidFill>
                  <a:schemeClr val="tx2">
                    <a:lumMod val="75000"/>
                  </a:schemeClr>
                </a:solidFill>
              </a:rPr>
              <a:t>In de laatste les van de serie uitgebreid aandacht besteed aan het schrijven van een essay. Leerlingen vinden dat lastig.</a:t>
            </a:r>
          </a:p>
          <a:p>
            <a:endParaRPr lang="nl-N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chemeClr val="accent5">
                    <a:lumMod val="75000"/>
                  </a:schemeClr>
                </a:solidFill>
                <a:effectLst>
                  <a:outerShdw blurRad="38100" dist="38100" dir="2700000" algn="tl">
                    <a:srgbClr val="000000">
                      <a:alpha val="43137"/>
                    </a:srgbClr>
                  </a:outerShdw>
                </a:effectLst>
              </a:rPr>
              <a:t>7. Slotopmerking</a:t>
            </a:r>
            <a:endParaRPr lang="nl-NL" b="1"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None/>
            </a:pPr>
            <a:r>
              <a:rPr lang="nl-NL" b="1" i="1" dirty="0" smtClean="0">
                <a:solidFill>
                  <a:schemeClr val="tx2">
                    <a:lumMod val="75000"/>
                  </a:schemeClr>
                </a:solidFill>
              </a:rPr>
              <a:t>	</a:t>
            </a:r>
          </a:p>
          <a:p>
            <a:pPr>
              <a:buNone/>
            </a:pPr>
            <a:r>
              <a:rPr lang="nl-NL" sz="4000" b="1" i="1" dirty="0" smtClean="0">
                <a:solidFill>
                  <a:schemeClr val="tx2">
                    <a:lumMod val="75000"/>
                  </a:schemeClr>
                </a:solidFill>
              </a:rPr>
              <a:t>	Aude docere. </a:t>
            </a:r>
          </a:p>
          <a:p>
            <a:pPr>
              <a:buNone/>
            </a:pPr>
            <a:endParaRPr lang="nl-NL" b="1" i="1" dirty="0" smtClean="0">
              <a:solidFill>
                <a:schemeClr val="tx2">
                  <a:lumMod val="75000"/>
                </a:schemeClr>
              </a:solidFill>
            </a:endParaRPr>
          </a:p>
          <a:p>
            <a:pPr>
              <a:buNone/>
            </a:pPr>
            <a:r>
              <a:rPr lang="nl-NL" b="1" i="1" dirty="0" smtClean="0">
                <a:solidFill>
                  <a:schemeClr val="tx2">
                    <a:lumMod val="75000"/>
                  </a:schemeClr>
                </a:solidFill>
              </a:rPr>
              <a:t>	</a:t>
            </a:r>
            <a:r>
              <a:rPr lang="nl-NL" b="1" dirty="0" smtClean="0">
                <a:solidFill>
                  <a:schemeClr val="tx2">
                    <a:lumMod val="75000"/>
                  </a:schemeClr>
                </a:solidFill>
              </a:rPr>
              <a:t>Vrij naar Horatius: </a:t>
            </a:r>
            <a:r>
              <a:rPr lang="nl-NL" b="1" i="1" dirty="0" smtClean="0">
                <a:solidFill>
                  <a:schemeClr val="tx2">
                    <a:lumMod val="75000"/>
                  </a:schemeClr>
                </a:solidFill>
              </a:rPr>
              <a:t>Aude sapere</a:t>
            </a:r>
          </a:p>
          <a:p>
            <a:pPr>
              <a:buNone/>
            </a:pPr>
            <a:r>
              <a:rPr lang="nl-NL" b="1" i="1" dirty="0" smtClean="0">
                <a:solidFill>
                  <a:schemeClr val="tx2">
                    <a:lumMod val="75000"/>
                  </a:schemeClr>
                </a:solidFill>
              </a:rPr>
              <a:t>	</a:t>
            </a:r>
            <a:r>
              <a:rPr lang="nl-NL" b="1" dirty="0" smtClean="0">
                <a:solidFill>
                  <a:schemeClr val="tx2">
                    <a:lumMod val="75000"/>
                  </a:schemeClr>
                </a:solidFill>
              </a:rPr>
              <a:t>(</a:t>
            </a:r>
            <a:r>
              <a:rPr lang="nl-NL" b="1" i="1" dirty="0" smtClean="0">
                <a:solidFill>
                  <a:schemeClr val="tx2">
                    <a:lumMod val="75000"/>
                  </a:schemeClr>
                </a:solidFill>
              </a:rPr>
              <a:t>Epist. </a:t>
            </a:r>
            <a:r>
              <a:rPr lang="nl-NL" b="1" dirty="0" smtClean="0">
                <a:solidFill>
                  <a:schemeClr val="tx2">
                    <a:lumMod val="75000"/>
                  </a:schemeClr>
                </a:solidFill>
              </a:rPr>
              <a:t>I. 2, 40/41)</a:t>
            </a:r>
            <a:endParaRPr lang="nl-NL" b="1" i="1"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smtClean="0">
                <a:solidFill>
                  <a:schemeClr val="tx2">
                    <a:lumMod val="75000"/>
                  </a:schemeClr>
                </a:solidFill>
              </a:rPr>
              <a:t>Uitspraak bekend in de context van:</a:t>
            </a:r>
            <a:endParaRPr lang="nl-NL" b="1" dirty="0">
              <a:solidFill>
                <a:schemeClr val="tx2">
                  <a:lumMod val="75000"/>
                </a:schemeClr>
              </a:solidFill>
            </a:endParaRPr>
          </a:p>
        </p:txBody>
      </p:sp>
      <p:pic>
        <p:nvPicPr>
          <p:cNvPr id="6" name="Content Placeholder 5" descr="aude sapere Kant 2.jpg"/>
          <p:cNvPicPr>
            <a:picLocks noGrp="1" noChangeAspect="1"/>
          </p:cNvPicPr>
          <p:nvPr>
            <p:ph sz="half" idx="1"/>
          </p:nvPr>
        </p:nvPicPr>
        <p:blipFill>
          <a:blip r:embed="rId2" cstate="print"/>
          <a:stretch>
            <a:fillRect/>
          </a:stretch>
        </p:blipFill>
        <p:spPr>
          <a:xfrm>
            <a:off x="251520" y="1700808"/>
            <a:ext cx="4470648" cy="2908424"/>
          </a:xfrm>
        </p:spPr>
      </p:pic>
      <p:pic>
        <p:nvPicPr>
          <p:cNvPr id="7" name="Content Placeholder 6" descr="aude sapere.jpg"/>
          <p:cNvPicPr>
            <a:picLocks noGrp="1" noChangeAspect="1"/>
          </p:cNvPicPr>
          <p:nvPr>
            <p:ph sz="half" idx="2"/>
          </p:nvPr>
        </p:nvPicPr>
        <p:blipFill>
          <a:blip r:embed="rId3" cstate="print"/>
          <a:stretch>
            <a:fillRect/>
          </a:stretch>
        </p:blipFill>
        <p:spPr>
          <a:xfrm>
            <a:off x="4860033" y="3356992"/>
            <a:ext cx="4032679" cy="3024509"/>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chemeClr val="tx2">
                    <a:lumMod val="75000"/>
                  </a:schemeClr>
                </a:solidFill>
                <a:effectLst>
                  <a:outerShdw blurRad="38100" dist="38100" dir="2700000" algn="tl">
                    <a:srgbClr val="000000">
                      <a:alpha val="43137"/>
                    </a:srgbClr>
                  </a:outerShdw>
                </a:effectLst>
              </a:rPr>
              <a:t>en …</a:t>
            </a:r>
            <a:endParaRPr lang="nl-NL" b="1" dirty="0">
              <a:solidFill>
                <a:schemeClr val="tx2">
                  <a:lumMod val="75000"/>
                </a:schemeClr>
              </a:solidFill>
              <a:effectLst>
                <a:outerShdw blurRad="38100" dist="38100" dir="2700000" algn="tl">
                  <a:srgbClr val="000000">
                    <a:alpha val="43137"/>
                  </a:srgbClr>
                </a:outerShdw>
              </a:effectLst>
            </a:endParaRPr>
          </a:p>
        </p:txBody>
      </p:sp>
      <p:pic>
        <p:nvPicPr>
          <p:cNvPr id="1026" name="Picture 2" descr="C:\Users\Evelyne\Pictures\aude sapere 4.jpg"/>
          <p:cNvPicPr>
            <a:picLocks noChangeAspect="1" noChangeArrowheads="1"/>
          </p:cNvPicPr>
          <p:nvPr/>
        </p:nvPicPr>
        <p:blipFill>
          <a:blip r:embed="rId2" cstate="print"/>
          <a:srcRect/>
          <a:stretch>
            <a:fillRect/>
          </a:stretch>
        </p:blipFill>
        <p:spPr bwMode="auto">
          <a:xfrm>
            <a:off x="1547663" y="1368742"/>
            <a:ext cx="6587437" cy="494057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b="1" dirty="0" smtClean="0">
                <a:solidFill>
                  <a:schemeClr val="tx2">
                    <a:lumMod val="75000"/>
                  </a:schemeClr>
                </a:solidFill>
                <a:effectLst>
                  <a:outerShdw blurRad="38100" dist="38100" dir="2700000" algn="tl">
                    <a:srgbClr val="000000">
                      <a:alpha val="43137"/>
                    </a:srgbClr>
                  </a:outerShdw>
                </a:effectLst>
              </a:rPr>
              <a:t>Aan de slag:</a:t>
            </a:r>
            <a:endParaRPr lang="nl-NL" b="1" dirty="0">
              <a:solidFill>
                <a:schemeClr val="tx2">
                  <a:lumMod val="75000"/>
                </a:schemeClr>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pPr>
              <a:buNone/>
            </a:pPr>
            <a:r>
              <a:rPr lang="nl-NL" b="1" dirty="0" smtClean="0">
                <a:solidFill>
                  <a:schemeClr val="tx2">
                    <a:lumMod val="75000"/>
                  </a:schemeClr>
                </a:solidFill>
              </a:rPr>
              <a:t>	Horatius </a:t>
            </a:r>
            <a:r>
              <a:rPr lang="nl-NL" b="1" i="1" dirty="0" smtClean="0">
                <a:solidFill>
                  <a:schemeClr val="tx2">
                    <a:lumMod val="75000"/>
                  </a:schemeClr>
                </a:solidFill>
              </a:rPr>
              <a:t>Epist. </a:t>
            </a:r>
            <a:r>
              <a:rPr lang="nl-NL" b="1" dirty="0" smtClean="0">
                <a:solidFill>
                  <a:schemeClr val="tx2">
                    <a:lumMod val="75000"/>
                  </a:schemeClr>
                </a:solidFill>
              </a:rPr>
              <a:t>I. 2 40/41: </a:t>
            </a:r>
          </a:p>
          <a:p>
            <a:pPr>
              <a:buNone/>
            </a:pPr>
            <a:r>
              <a:rPr lang="nl-NL" b="1" dirty="0" smtClean="0">
                <a:solidFill>
                  <a:schemeClr val="tx2">
                    <a:lumMod val="75000"/>
                  </a:schemeClr>
                </a:solidFill>
              </a:rPr>
              <a:t>	Dimidium facti, qui coepit, habet; </a:t>
            </a:r>
            <a:r>
              <a:rPr lang="nl-NL" b="1" dirty="0" smtClean="0">
                <a:solidFill>
                  <a:schemeClr val="tx2">
                    <a:lumMod val="75000"/>
                  </a:schemeClr>
                </a:solidFill>
                <a:effectLst>
                  <a:outerShdw blurRad="38100" dist="38100" dir="2700000" algn="tl">
                    <a:srgbClr val="000000">
                      <a:alpha val="43137"/>
                    </a:srgbClr>
                  </a:outerShdw>
                </a:effectLst>
              </a:rPr>
              <a:t>sapere aude</a:t>
            </a:r>
            <a:r>
              <a:rPr lang="nl-NL" b="1" dirty="0" smtClean="0">
                <a:solidFill>
                  <a:schemeClr val="tx2">
                    <a:lumMod val="75000"/>
                  </a:schemeClr>
                </a:solidFill>
              </a:rPr>
              <a:t>, </a:t>
            </a:r>
            <a:r>
              <a:rPr lang="nl-NL" b="1" dirty="0" smtClean="0">
                <a:solidFill>
                  <a:srgbClr val="FF0000"/>
                </a:solidFill>
              </a:rPr>
              <a:t>incipe.</a:t>
            </a:r>
          </a:p>
          <a:p>
            <a:pPr>
              <a:buNone/>
            </a:pPr>
            <a:endParaRPr lang="nl-NL" b="1" dirty="0" smtClean="0">
              <a:solidFill>
                <a:schemeClr val="tx2">
                  <a:lumMod val="75000"/>
                </a:schemeClr>
              </a:solidFill>
            </a:endParaRPr>
          </a:p>
          <a:p>
            <a:r>
              <a:rPr lang="nl-NL" b="1" dirty="0" smtClean="0">
                <a:solidFill>
                  <a:schemeClr val="tx2">
                    <a:lumMod val="75000"/>
                  </a:schemeClr>
                </a:solidFill>
              </a:rPr>
              <a:t>Beginnen en zien waar je uitkomt: thematisch werken is een associatief proces.</a:t>
            </a:r>
          </a:p>
          <a:p>
            <a:r>
              <a:rPr lang="nl-NL" b="1" dirty="0" smtClean="0">
                <a:solidFill>
                  <a:schemeClr val="tx2">
                    <a:lumMod val="75000"/>
                  </a:schemeClr>
                </a:solidFill>
              </a:rPr>
              <a:t>Durf collega’s te laten delen in je zoektocht! </a:t>
            </a:r>
            <a:endParaRPr lang="nl-NL" b="1" i="1" dirty="0" smtClean="0">
              <a:solidFill>
                <a:schemeClr val="tx2">
                  <a:lumMod val="75000"/>
                </a:schemeClr>
              </a:solidFill>
            </a:endParaRPr>
          </a:p>
          <a:p>
            <a:endParaRPr lang="nl-N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chemeClr val="tx2">
                    <a:lumMod val="75000"/>
                  </a:schemeClr>
                </a:solidFill>
                <a:effectLst>
                  <a:outerShdw blurRad="38100" dist="38100" dir="2700000" algn="tl">
                    <a:srgbClr val="000000">
                      <a:alpha val="43137"/>
                    </a:srgbClr>
                  </a:outerShdw>
                </a:effectLst>
              </a:rPr>
              <a:t>Voorzitter VCN in jaarrede 2015:</a:t>
            </a:r>
            <a:endParaRPr lang="nl-NL" b="1" dirty="0">
              <a:solidFill>
                <a:schemeClr val="tx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pPr>
              <a:buNone/>
            </a:pPr>
            <a:r>
              <a:rPr lang="nl-NL" dirty="0" smtClean="0"/>
              <a:t>	</a:t>
            </a:r>
            <a:r>
              <a:rPr lang="nl-NL" b="1" dirty="0" smtClean="0">
                <a:solidFill>
                  <a:schemeClr val="tx2">
                    <a:lumMod val="75000"/>
                  </a:schemeClr>
                </a:solidFill>
              </a:rPr>
              <a:t>Docenten klassieke talen zijn zeer terughoudend in het delen van materiaal omdat ze bang zijn om een fout te maken en door collegae op de vingers getikt te worden:</a:t>
            </a:r>
          </a:p>
          <a:p>
            <a:pPr>
              <a:buNone/>
            </a:pPr>
            <a:endParaRPr lang="nl-NL" dirty="0" smtClean="0">
              <a:solidFill>
                <a:schemeClr val="tx2">
                  <a:lumMod val="75000"/>
                </a:schemeClr>
              </a:solidFill>
            </a:endParaRPr>
          </a:p>
          <a:p>
            <a:pPr>
              <a:buNone/>
            </a:pPr>
            <a:r>
              <a:rPr lang="nl-NL" dirty="0" smtClean="0"/>
              <a:t>	</a:t>
            </a:r>
            <a:r>
              <a:rPr lang="nl-NL" b="1" dirty="0" smtClean="0">
                <a:solidFill>
                  <a:schemeClr val="accent5">
                    <a:lumMod val="75000"/>
                  </a:schemeClr>
                </a:solidFill>
              </a:rPr>
              <a:t>‘</a:t>
            </a:r>
            <a:r>
              <a:rPr lang="nl-NL" b="1" i="1" dirty="0" smtClean="0">
                <a:solidFill>
                  <a:schemeClr val="accent5">
                    <a:lumMod val="75000"/>
                  </a:schemeClr>
                </a:solidFill>
              </a:rPr>
              <a:t>Laten we alstublieft respectvol met elkaar omgaan, zodat we ons les- en toetsmateriaal, en nog belangrijker: onze ideeën durven delen – want daar worden we allemaal beter van.’</a:t>
            </a:r>
            <a:endParaRPr lang="nl-NL"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b="1" dirty="0" smtClean="0">
                <a:solidFill>
                  <a:schemeClr val="accent5">
                    <a:lumMod val="75000"/>
                  </a:schemeClr>
                </a:solidFill>
                <a:effectLst>
                  <a:outerShdw blurRad="38100" dist="38100" dir="2700000" algn="tl">
                    <a:srgbClr val="000000">
                      <a:alpha val="43137"/>
                    </a:srgbClr>
                  </a:outerShdw>
                </a:effectLst>
              </a:rPr>
              <a:t>In deze presentatie:</a:t>
            </a:r>
            <a:endParaRPr lang="nl-NL" b="1"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3568" y="1916832"/>
            <a:ext cx="8229600" cy="4525963"/>
          </a:xfrm>
        </p:spPr>
        <p:txBody>
          <a:bodyPr>
            <a:normAutofit fontScale="92500" lnSpcReduction="10000"/>
          </a:bodyPr>
          <a:lstStyle/>
          <a:p>
            <a:pPr marL="514350" indent="-514350">
              <a:buFont typeface="+mj-lt"/>
              <a:buAutoNum type="arabicPeriod"/>
            </a:pPr>
            <a:r>
              <a:rPr lang="nl-NL" b="1" dirty="0" smtClean="0">
                <a:solidFill>
                  <a:schemeClr val="tx2">
                    <a:lumMod val="75000"/>
                  </a:schemeClr>
                </a:solidFill>
              </a:rPr>
              <a:t>Hoe kies ik een thema?</a:t>
            </a:r>
          </a:p>
          <a:p>
            <a:pPr marL="514350" indent="-514350">
              <a:buFont typeface="+mj-lt"/>
              <a:buAutoNum type="arabicPeriod"/>
            </a:pPr>
            <a:r>
              <a:rPr lang="nl-NL" b="1" dirty="0" smtClean="0">
                <a:solidFill>
                  <a:schemeClr val="tx2">
                    <a:lumMod val="75000"/>
                  </a:schemeClr>
                </a:solidFill>
              </a:rPr>
              <a:t>Op welke eindtermen zet ik in?</a:t>
            </a:r>
          </a:p>
          <a:p>
            <a:pPr marL="514350" indent="-514350">
              <a:buFont typeface="+mj-lt"/>
              <a:buAutoNum type="arabicPeriod"/>
            </a:pPr>
            <a:r>
              <a:rPr lang="nl-NL" b="1" dirty="0" smtClean="0">
                <a:solidFill>
                  <a:schemeClr val="tx2">
                    <a:lumMod val="75000"/>
                  </a:schemeClr>
                </a:solidFill>
              </a:rPr>
              <a:t>Welke vormingsdoelstellingen wil ik realiseren?  Wat wil ik nog meer bereiken?</a:t>
            </a:r>
          </a:p>
          <a:p>
            <a:pPr marL="514350" indent="-514350">
              <a:buFont typeface="+mj-lt"/>
              <a:buAutoNum type="arabicPeriod"/>
            </a:pPr>
            <a:r>
              <a:rPr lang="nl-NL" b="1" dirty="0" smtClean="0">
                <a:solidFill>
                  <a:schemeClr val="tx2">
                    <a:lumMod val="75000"/>
                  </a:schemeClr>
                </a:solidFill>
              </a:rPr>
              <a:t>Hoe zet ik de lessenserie op: speciale aandacht voor het vertrekpunt.</a:t>
            </a:r>
          </a:p>
          <a:p>
            <a:pPr marL="514350" indent="-514350">
              <a:buFont typeface="+mj-lt"/>
              <a:buAutoNum type="arabicPeriod"/>
            </a:pPr>
            <a:r>
              <a:rPr lang="nl-NL" b="1" dirty="0" smtClean="0">
                <a:solidFill>
                  <a:schemeClr val="tx2">
                    <a:lumMod val="75000"/>
                  </a:schemeClr>
                </a:solidFill>
              </a:rPr>
              <a:t>Welke werkvormen wil ik gebruiken?</a:t>
            </a:r>
          </a:p>
          <a:p>
            <a:pPr marL="514350" indent="-514350">
              <a:buFont typeface="+mj-lt"/>
              <a:buAutoNum type="arabicPeriod"/>
            </a:pPr>
            <a:r>
              <a:rPr lang="nl-NL" b="1" dirty="0" smtClean="0">
                <a:solidFill>
                  <a:schemeClr val="tx2">
                    <a:lumMod val="75000"/>
                  </a:schemeClr>
                </a:solidFill>
              </a:rPr>
              <a:t>Welke toetsvorm is geschikt als afsluiting?</a:t>
            </a:r>
          </a:p>
          <a:p>
            <a:pPr marL="514350" indent="-514350">
              <a:buFont typeface="+mj-lt"/>
              <a:buAutoNum type="arabicPeriod"/>
            </a:pPr>
            <a:r>
              <a:rPr lang="nl-NL" b="1" dirty="0" smtClean="0">
                <a:solidFill>
                  <a:schemeClr val="tx2">
                    <a:lumMod val="75000"/>
                  </a:schemeClr>
                </a:solidFill>
              </a:rPr>
              <a:t>Tot slot: </a:t>
            </a:r>
            <a:r>
              <a:rPr lang="nl-NL" b="1" i="1" dirty="0" smtClean="0">
                <a:solidFill>
                  <a:schemeClr val="tx2">
                    <a:lumMod val="75000"/>
                  </a:schemeClr>
                </a:solidFill>
              </a:rPr>
              <a:t>aude docere</a:t>
            </a:r>
            <a:r>
              <a:rPr lang="nl-NL" b="1" dirty="0" smtClean="0">
                <a:solidFill>
                  <a:schemeClr val="tx2">
                    <a:lumMod val="75000"/>
                  </a:schemeClr>
                </a:solidFill>
              </a:rPr>
              <a:t>! (vrij naar Horatius)</a:t>
            </a:r>
            <a:endParaRPr lang="nl-NL" sz="3600" b="1" dirty="0" smtClean="0">
              <a:solidFill>
                <a:schemeClr val="tx2">
                  <a:lumMod val="75000"/>
                </a:schemeClr>
              </a:solidFill>
            </a:endParaRPr>
          </a:p>
          <a:p>
            <a:endParaRPr lang="nl-NL"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404664"/>
            <a:ext cx="8229600" cy="1143000"/>
          </a:xfrm>
        </p:spPr>
        <p:txBody>
          <a:bodyPr>
            <a:noAutofit/>
          </a:bodyPr>
          <a:lstStyle/>
          <a:p>
            <a:r>
              <a:rPr lang="nl-NL" sz="4800" b="1" dirty="0" smtClean="0">
                <a:solidFill>
                  <a:schemeClr val="accent5">
                    <a:lumMod val="75000"/>
                  </a:schemeClr>
                </a:solidFill>
                <a:effectLst>
                  <a:outerShdw blurRad="38100" dist="38100" dir="2700000" algn="tl">
                    <a:srgbClr val="000000">
                      <a:alpha val="43137"/>
                    </a:srgbClr>
                  </a:outerShdw>
                </a:effectLst>
              </a:rPr>
              <a:t>1. De keuze van een thema</a:t>
            </a:r>
            <a:br>
              <a:rPr lang="nl-NL" sz="4800" b="1" dirty="0" smtClean="0">
                <a:solidFill>
                  <a:schemeClr val="accent5">
                    <a:lumMod val="75000"/>
                  </a:schemeClr>
                </a:solidFill>
                <a:effectLst>
                  <a:outerShdw blurRad="38100" dist="38100" dir="2700000" algn="tl">
                    <a:srgbClr val="000000">
                      <a:alpha val="43137"/>
                    </a:srgbClr>
                  </a:outerShdw>
                </a:effectLst>
              </a:rPr>
            </a:br>
            <a:endParaRPr lang="nl-NL" sz="4800" dirty="0">
              <a:solidFill>
                <a:schemeClr val="accent5">
                  <a:lumMod val="75000"/>
                </a:schemeClr>
              </a:solidFill>
              <a:effectLst>
                <a:outerShdw blurRad="38100" dist="38100" dir="2700000" algn="tl">
                  <a:srgbClr val="000000">
                    <a:alpha val="43137"/>
                  </a:srgbClr>
                </a:outerShdw>
              </a:effectLst>
            </a:endParaRPr>
          </a:p>
        </p:txBody>
      </p:sp>
      <p:sp>
        <p:nvSpPr>
          <p:cNvPr id="5" name="Subtitle 4"/>
          <p:cNvSpPr>
            <a:spLocks noGrp="1"/>
          </p:cNvSpPr>
          <p:nvPr>
            <p:ph idx="1"/>
          </p:nvPr>
        </p:nvSpPr>
        <p:spPr/>
        <p:txBody>
          <a:bodyPr>
            <a:normAutofit fontScale="92500" lnSpcReduction="10000"/>
          </a:bodyPr>
          <a:lstStyle/>
          <a:p>
            <a:pPr algn="l">
              <a:buFont typeface="Arial" pitchFamily="34" charset="0"/>
              <a:buChar char="•"/>
            </a:pPr>
            <a:r>
              <a:rPr lang="nl-NL" b="1" dirty="0" smtClean="0">
                <a:solidFill>
                  <a:schemeClr val="tx2">
                    <a:lumMod val="75000"/>
                  </a:schemeClr>
                </a:solidFill>
                <a:effectLst>
                  <a:outerShdw blurRad="38100" dist="38100" dir="2700000" algn="tl">
                    <a:srgbClr val="000000">
                      <a:alpha val="43137"/>
                    </a:srgbClr>
                  </a:outerShdw>
                </a:effectLst>
              </a:rPr>
              <a:t>algemeen </a:t>
            </a:r>
            <a:r>
              <a:rPr lang="nl-NL" b="1" dirty="0" smtClean="0">
                <a:solidFill>
                  <a:schemeClr val="tx2">
                    <a:lumMod val="75000"/>
                  </a:schemeClr>
                </a:solidFill>
              </a:rPr>
              <a:t>(met twee voorbeelden): </a:t>
            </a:r>
          </a:p>
          <a:p>
            <a:pPr algn="l">
              <a:buNone/>
            </a:pPr>
            <a:r>
              <a:rPr lang="nl-NL" b="1" dirty="0" smtClean="0">
                <a:solidFill>
                  <a:schemeClr val="tx2">
                    <a:lumMod val="75000"/>
                  </a:schemeClr>
                </a:solidFill>
                <a:effectLst>
                  <a:outerShdw blurRad="38100" dist="38100" dir="2700000" algn="tl">
                    <a:srgbClr val="000000">
                      <a:alpha val="43137"/>
                    </a:srgbClr>
                  </a:outerShdw>
                </a:effectLst>
              </a:rPr>
              <a:t>	</a:t>
            </a:r>
            <a:r>
              <a:rPr lang="nl-NL" b="1" dirty="0" smtClean="0">
                <a:solidFill>
                  <a:schemeClr val="tx2">
                    <a:lumMod val="75000"/>
                  </a:schemeClr>
                </a:solidFill>
              </a:rPr>
              <a:t>sensitiviteit ontwikkelen voor eigentijdse onderwerpen/thema’s die geplaatst kunnen worden in de Europese klassieke traditie </a:t>
            </a:r>
          </a:p>
          <a:p>
            <a:pPr algn="l">
              <a:buNone/>
            </a:pPr>
            <a:r>
              <a:rPr lang="nl-NL" b="1" dirty="0" smtClean="0">
                <a:solidFill>
                  <a:schemeClr val="tx2">
                    <a:lumMod val="75000"/>
                  </a:schemeClr>
                </a:solidFill>
              </a:rPr>
              <a:t>   (o.a. kranten, tijdschriften, tentoonstellingen, discussie- en actualiteitenprogramma’s).</a:t>
            </a:r>
          </a:p>
          <a:p>
            <a:pPr algn="l">
              <a:buNone/>
            </a:pPr>
            <a:endParaRPr lang="nl-NL" b="1" dirty="0" smtClean="0">
              <a:solidFill>
                <a:schemeClr val="tx2">
                  <a:lumMod val="75000"/>
                </a:schemeClr>
              </a:solidFill>
            </a:endParaRPr>
          </a:p>
          <a:p>
            <a:pPr algn="l">
              <a:buFont typeface="Arial" pitchFamily="34" charset="0"/>
              <a:buChar char="•"/>
            </a:pPr>
            <a:r>
              <a:rPr lang="nl-NL" b="1" dirty="0" smtClean="0">
                <a:solidFill>
                  <a:schemeClr val="tx2">
                    <a:lumMod val="75000"/>
                  </a:schemeClr>
                </a:solidFill>
                <a:effectLst>
                  <a:outerShdw blurRad="38100" dist="38100" dir="2700000" algn="tl">
                    <a:srgbClr val="000000">
                      <a:alpha val="43137"/>
                    </a:srgbClr>
                  </a:outerShdw>
                </a:effectLst>
              </a:rPr>
              <a:t>thema schoonheid: </a:t>
            </a:r>
            <a:r>
              <a:rPr lang="nl-NL" b="1" dirty="0" smtClean="0">
                <a:solidFill>
                  <a:schemeClr val="tx2">
                    <a:lumMod val="75000"/>
                  </a:schemeClr>
                </a:solidFill>
              </a:rPr>
              <a:t>het onderwerp ‘hing in de lucht’.</a:t>
            </a:r>
            <a:endParaRPr lang="nl-NL"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velyne\Documents\toetsen febr. 2014\toetsen grieks\toetsen Grieks 13-14\V6\advertentie leiderschap.jpg"/>
          <p:cNvPicPr>
            <a:picLocks noChangeAspect="1" noChangeArrowheads="1"/>
          </p:cNvPicPr>
          <p:nvPr/>
        </p:nvPicPr>
        <p:blipFill>
          <a:blip r:embed="rId2" cstate="print"/>
          <a:srcRect/>
          <a:stretch>
            <a:fillRect/>
          </a:stretch>
        </p:blipFill>
        <p:spPr bwMode="auto">
          <a:xfrm>
            <a:off x="298813" y="260648"/>
            <a:ext cx="8863149" cy="628139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velyne\Pictures\advertentie leiderschap.jpg"/>
          <p:cNvPicPr>
            <a:picLocks noChangeAspect="1" noChangeArrowheads="1"/>
          </p:cNvPicPr>
          <p:nvPr/>
        </p:nvPicPr>
        <p:blipFill>
          <a:blip r:embed="rId2" cstate="print"/>
          <a:srcRect/>
          <a:stretch>
            <a:fillRect/>
          </a:stretch>
        </p:blipFill>
        <p:spPr bwMode="auto">
          <a:xfrm>
            <a:off x="171538" y="548680"/>
            <a:ext cx="8637956" cy="56886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velyne\Documents\geluksgen gevonden.jpg"/>
          <p:cNvPicPr>
            <a:picLocks noChangeAspect="1" noChangeArrowheads="1"/>
          </p:cNvPicPr>
          <p:nvPr/>
        </p:nvPicPr>
        <p:blipFill>
          <a:blip r:embed="rId2" cstate="print"/>
          <a:srcRect/>
          <a:stretch>
            <a:fillRect/>
          </a:stretch>
        </p:blipFill>
        <p:spPr bwMode="auto">
          <a:xfrm>
            <a:off x="2357438" y="88900"/>
            <a:ext cx="4429125" cy="66786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solidFill>
                  <a:schemeClr val="accent1">
                    <a:lumMod val="75000"/>
                  </a:schemeClr>
                </a:solidFill>
              </a:rPr>
              <a:t/>
            </a:r>
            <a:br>
              <a:rPr lang="nl-NL" sz="3600" dirty="0" smtClean="0">
                <a:solidFill>
                  <a:schemeClr val="accent1">
                    <a:lumMod val="75000"/>
                  </a:schemeClr>
                </a:solidFill>
              </a:rPr>
            </a:br>
            <a:r>
              <a:rPr lang="nl-NL" sz="3600" b="1" dirty="0" smtClean="0">
                <a:solidFill>
                  <a:schemeClr val="tx2">
                    <a:lumMod val="75000"/>
                  </a:schemeClr>
                </a:solidFill>
              </a:rPr>
              <a:t>Diverse publicaties, tentoonstellingen, documentaires </a:t>
            </a:r>
            <a:r>
              <a:rPr lang="nl-NL" sz="3600" b="1" i="1" dirty="0" smtClean="0">
                <a:solidFill>
                  <a:schemeClr val="tx2">
                    <a:lumMod val="75000"/>
                  </a:schemeClr>
                </a:solidFill>
              </a:rPr>
              <a:t>et alia </a:t>
            </a:r>
            <a:r>
              <a:rPr lang="nl-NL" sz="3600" b="1" dirty="0" smtClean="0">
                <a:solidFill>
                  <a:schemeClr val="tx2">
                    <a:lumMod val="75000"/>
                  </a:schemeClr>
                </a:solidFill>
              </a:rPr>
              <a:t>over schoonheid</a:t>
            </a:r>
            <a:r>
              <a:rPr lang="nl-NL" sz="3600" dirty="0" smtClean="0">
                <a:solidFill>
                  <a:schemeClr val="accent1">
                    <a:lumMod val="50000"/>
                  </a:schemeClr>
                </a:solidFill>
              </a:rPr>
              <a:t/>
            </a:r>
            <a:br>
              <a:rPr lang="nl-NL" sz="3600" dirty="0" smtClean="0">
                <a:solidFill>
                  <a:schemeClr val="accent1">
                    <a:lumMod val="50000"/>
                  </a:schemeClr>
                </a:solidFill>
              </a:rPr>
            </a:br>
            <a:endParaRPr lang="nl-NL" sz="3600" dirty="0">
              <a:solidFill>
                <a:schemeClr val="accent1">
                  <a:lumMod val="75000"/>
                </a:schemeClr>
              </a:solidFill>
            </a:endParaRPr>
          </a:p>
        </p:txBody>
      </p:sp>
      <p:pic>
        <p:nvPicPr>
          <p:cNvPr id="5" name="Content Placeholder 4" descr="umberto eco de geschiedenis van de schoonheid.jpg"/>
          <p:cNvPicPr>
            <a:picLocks noGrp="1" noChangeAspect="1"/>
          </p:cNvPicPr>
          <p:nvPr>
            <p:ph sz="half" idx="1"/>
          </p:nvPr>
        </p:nvPicPr>
        <p:blipFill>
          <a:blip r:embed="rId2" cstate="print"/>
          <a:stretch>
            <a:fillRect/>
          </a:stretch>
        </p:blipFill>
        <p:spPr>
          <a:xfrm>
            <a:off x="0" y="1628800"/>
            <a:ext cx="5662168" cy="4968552"/>
          </a:xfrm>
        </p:spPr>
      </p:pic>
      <p:pic>
        <p:nvPicPr>
          <p:cNvPr id="6" name="Content Placeholder 5" descr="Waarom-godinnen-zo-mooi-zijn-Het-Valkhof-Nijmegen.jpg"/>
          <p:cNvPicPr>
            <a:picLocks noGrp="1" noChangeAspect="1"/>
          </p:cNvPicPr>
          <p:nvPr>
            <p:ph sz="half" idx="2"/>
          </p:nvPr>
        </p:nvPicPr>
        <p:blipFill>
          <a:blip r:embed="rId3" cstate="print"/>
          <a:stretch>
            <a:fillRect/>
          </a:stretch>
        </p:blipFill>
        <p:spPr>
          <a:xfrm>
            <a:off x="5508104" y="1628800"/>
            <a:ext cx="3456384" cy="4869371"/>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earetherealdeal.com/wp-content/uploads/2012/04/securedownload.jpeg"/>
          <p:cNvPicPr>
            <a:picLocks noChangeAspect="1" noChangeArrowheads="1"/>
          </p:cNvPicPr>
          <p:nvPr/>
        </p:nvPicPr>
        <p:blipFill>
          <a:blip r:embed="rId2" cstate="print"/>
          <a:srcRect/>
          <a:stretch>
            <a:fillRect/>
          </a:stretch>
        </p:blipFill>
        <p:spPr bwMode="auto">
          <a:xfrm>
            <a:off x="2195736" y="1196752"/>
            <a:ext cx="5526782" cy="5526782"/>
          </a:xfrm>
          <a:prstGeom prst="rect">
            <a:avLst/>
          </a:prstGeom>
          <a:noFill/>
        </p:spPr>
      </p:pic>
      <p:sp>
        <p:nvSpPr>
          <p:cNvPr id="6" name="Title 5"/>
          <p:cNvSpPr>
            <a:spLocks noGrp="1"/>
          </p:cNvSpPr>
          <p:nvPr>
            <p:ph type="title"/>
          </p:nvPr>
        </p:nvSpPr>
        <p:spPr/>
        <p:txBody>
          <a:bodyPr>
            <a:normAutofit fontScale="90000"/>
          </a:bodyPr>
          <a:lstStyle/>
          <a:p>
            <a:r>
              <a:rPr lang="nl-NL" b="1" dirty="0" smtClean="0">
                <a:solidFill>
                  <a:schemeClr val="tx2">
                    <a:lumMod val="75000"/>
                  </a:schemeClr>
                </a:solidFill>
                <a:effectLst>
                  <a:outerShdw blurRad="38100" dist="38100" dir="2700000" algn="tl">
                    <a:srgbClr val="000000">
                      <a:alpha val="43137"/>
                    </a:srgbClr>
                  </a:outerShdw>
                </a:effectLst>
              </a:rPr>
              <a:t>Venusproject Anna Utopia Giordana</a:t>
            </a:r>
            <a:endParaRPr lang="nl-NL"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TotalTime>
  <Words>449</Words>
  <Application>Microsoft Office PowerPoint</Application>
  <PresentationFormat>Diavoorstelling (4:3)</PresentationFormat>
  <Paragraphs>110</Paragraphs>
  <Slides>27</Slides>
  <Notes>1</Notes>
  <HiddenSlides>0</HiddenSlides>
  <MMClips>0</MMClips>
  <ScaleCrop>false</ScaleCrop>
  <HeadingPairs>
    <vt:vector size="4" baseType="variant">
      <vt:variant>
        <vt:lpstr>Thema</vt:lpstr>
      </vt:variant>
      <vt:variant>
        <vt:i4>1</vt:i4>
      </vt:variant>
      <vt:variant>
        <vt:lpstr>Diatitels</vt:lpstr>
      </vt:variant>
      <vt:variant>
        <vt:i4>27</vt:i4>
      </vt:variant>
    </vt:vector>
  </HeadingPairs>
  <TitlesOfParts>
    <vt:vector size="28" baseType="lpstr">
      <vt:lpstr>Office Theme</vt:lpstr>
      <vt:lpstr> Lessenserie over schoonheid. Thematisch werken in de praktijk</vt:lpstr>
      <vt:lpstr>Een paar gegevens</vt:lpstr>
      <vt:lpstr>In deze presentatie:</vt:lpstr>
      <vt:lpstr>1. De keuze van een thema </vt:lpstr>
      <vt:lpstr>PowerPoint-presentatie</vt:lpstr>
      <vt:lpstr>PowerPoint-presentatie</vt:lpstr>
      <vt:lpstr>PowerPoint-presentatie</vt:lpstr>
      <vt:lpstr> Diverse publicaties, tentoonstellingen, documentaires et alia over schoonheid </vt:lpstr>
      <vt:lpstr>Venusproject Anna Utopia Giordana</vt:lpstr>
      <vt:lpstr>Studium Generale UU </vt:lpstr>
      <vt:lpstr>2. Welke eindtermen?  </vt:lpstr>
      <vt:lpstr>3. Wat wilde ik bereiken? </vt:lpstr>
      <vt:lpstr>4. De opzet van de lessenserie </vt:lpstr>
      <vt:lpstr>Inbreng leerlingen (1)</vt:lpstr>
      <vt:lpstr>Inbreng leerlingen (2)</vt:lpstr>
      <vt:lpstr>Integratie tekst en cultuur</vt:lpstr>
      <vt:lpstr>Inbreng leerlingen (3)</vt:lpstr>
      <vt:lpstr>Documentaire Beperkt houdbaar van Sunny Bergman</vt:lpstr>
      <vt:lpstr>Vakgrenzen overschrijden</vt:lpstr>
      <vt:lpstr>De diepte in (halverwege de lessenserie)</vt:lpstr>
      <vt:lpstr>5. Werkvormen </vt:lpstr>
      <vt:lpstr>6. Toetsvorm</vt:lpstr>
      <vt:lpstr>7. Slotopmerking</vt:lpstr>
      <vt:lpstr>Uitspraak bekend in de context van:</vt:lpstr>
      <vt:lpstr>en …</vt:lpstr>
      <vt:lpstr>Aan de slag:</vt:lpstr>
      <vt:lpstr>Voorzitter VCN in jaarrede 2015:</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Lessenserie over het thema schoonheid</dc:title>
  <dc:creator>Evelyne</dc:creator>
  <cp:lastModifiedBy>Martje de Vries</cp:lastModifiedBy>
  <cp:revision>154</cp:revision>
  <dcterms:created xsi:type="dcterms:W3CDTF">2015-08-10T19:02:46Z</dcterms:created>
  <dcterms:modified xsi:type="dcterms:W3CDTF">2015-09-22T10:19:20Z</dcterms:modified>
</cp:coreProperties>
</file>