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8" r:id="rId3"/>
    <p:sldId id="257" r:id="rId4"/>
    <p:sldId id="288" r:id="rId5"/>
    <p:sldId id="268" r:id="rId6"/>
    <p:sldId id="292" r:id="rId7"/>
    <p:sldId id="287" r:id="rId8"/>
    <p:sldId id="260" r:id="rId9"/>
    <p:sldId id="293" r:id="rId10"/>
    <p:sldId id="294" r:id="rId11"/>
    <p:sldId id="261" r:id="rId12"/>
    <p:sldId id="263" r:id="rId13"/>
    <p:sldId id="264" r:id="rId14"/>
    <p:sldId id="265" r:id="rId15"/>
    <p:sldId id="266" r:id="rId16"/>
    <p:sldId id="269" r:id="rId17"/>
    <p:sldId id="270" r:id="rId18"/>
    <p:sldId id="271" r:id="rId19"/>
    <p:sldId id="272" r:id="rId20"/>
    <p:sldId id="273" r:id="rId21"/>
    <p:sldId id="276" r:id="rId22"/>
    <p:sldId id="274" r:id="rId23"/>
    <p:sldId id="275" r:id="rId24"/>
    <p:sldId id="278" r:id="rId25"/>
    <p:sldId id="279" r:id="rId26"/>
    <p:sldId id="281" r:id="rId27"/>
    <p:sldId id="282" r:id="rId28"/>
    <p:sldId id="284" r:id="rId29"/>
    <p:sldId id="298" r:id="rId30"/>
    <p:sldId id="299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94B20-A9EE-5247-8FA8-033FC7EA9D43}" type="datetimeFigureOut">
              <a:rPr lang="en-US" smtClean="0"/>
              <a:t>9/22/2015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DBA07-5504-E143-8B02-5D5471FF99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4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DBA07-5504-E143-8B02-5D5471FF999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9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x-none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97DF-C51C-6E47-B2CC-FAE786B44324}" type="datetimeFigureOut">
              <a:rPr lang="en-US" smtClean="0"/>
              <a:t>9/22/2015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A102DF-DBF4-884A-B9A2-257E8AC6DA2F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97DF-C51C-6E47-B2CC-FAE786B44324}" type="datetimeFigureOut">
              <a:rPr lang="en-US" smtClean="0"/>
              <a:t>9/22/2015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02DF-DBF4-884A-B9A2-257E8AC6DA2F}" type="slidenum">
              <a:rPr lang="en-GB" smtClean="0"/>
              <a:t>‹nr.›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DA102DF-DBF4-884A-B9A2-257E8AC6DA2F}" type="slidenum">
              <a:rPr lang="en-GB" smtClean="0"/>
              <a:t>‹nr.›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97DF-C51C-6E47-B2CC-FAE786B44324}" type="datetimeFigureOut">
              <a:rPr lang="en-US" smtClean="0"/>
              <a:t>9/22/2015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97DF-C51C-6E47-B2CC-FAE786B44324}" type="datetimeFigureOut">
              <a:rPr lang="en-US" smtClean="0"/>
              <a:t>9/22/2015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DA102DF-DBF4-884A-B9A2-257E8AC6DA2F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97DF-C51C-6E47-B2CC-FAE786B44324}" type="datetimeFigureOut">
              <a:rPr lang="en-US" smtClean="0"/>
              <a:t>9/22/2015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A102DF-DBF4-884A-B9A2-257E8AC6DA2F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76397DF-C51C-6E47-B2CC-FAE786B44324}" type="datetimeFigureOut">
              <a:rPr lang="en-US" smtClean="0"/>
              <a:t>9/22/2015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102DF-DBF4-884A-B9A2-257E8AC6DA2F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97DF-C51C-6E47-B2CC-FAE786B44324}" type="datetimeFigureOut">
              <a:rPr lang="en-US" smtClean="0"/>
              <a:t>9/22/2015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DA102DF-DBF4-884A-B9A2-257E8AC6DA2F}" type="slidenum">
              <a:rPr lang="en-GB" smtClean="0"/>
              <a:t>‹nr.›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97DF-C51C-6E47-B2CC-FAE786B44324}" type="datetimeFigureOut">
              <a:rPr lang="en-US" smtClean="0"/>
              <a:t>9/22/2015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DA102DF-DBF4-884A-B9A2-257E8AC6DA2F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97DF-C51C-6E47-B2CC-FAE786B44324}" type="datetimeFigureOut">
              <a:rPr lang="en-US" smtClean="0"/>
              <a:t>9/22/2015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A102DF-DBF4-884A-B9A2-257E8AC6DA2F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A102DF-DBF4-884A-B9A2-257E8AC6DA2F}" type="slidenum">
              <a:rPr lang="en-GB" smtClean="0"/>
              <a:t>‹nr.›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397DF-C51C-6E47-B2CC-FAE786B44324}" type="datetimeFigureOut">
              <a:rPr lang="en-US" smtClean="0"/>
              <a:t>9/22/2015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DA102DF-DBF4-884A-B9A2-257E8AC6DA2F}" type="slidenum">
              <a:rPr lang="en-GB" smtClean="0"/>
              <a:t>‹nr.›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x-none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76397DF-C51C-6E47-B2CC-FAE786B44324}" type="datetimeFigureOut">
              <a:rPr lang="en-US" smtClean="0"/>
              <a:t>9/22/2015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76397DF-C51C-6E47-B2CC-FAE786B44324}" type="datetimeFigureOut">
              <a:rPr lang="en-US" smtClean="0"/>
              <a:t>9/22/2015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A102DF-DBF4-884A-B9A2-257E8AC6DA2F}" type="slidenum">
              <a:rPr lang="en-GB" smtClean="0"/>
              <a:t>‹nr.›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x-none" smtClean="0"/>
              <a:t>Click to edit Master text styles</a:t>
            </a:r>
          </a:p>
          <a:p>
            <a:pPr lvl="1" eaLnBrk="1" latinLnBrk="0" hangingPunct="1"/>
            <a:r>
              <a:rPr kumimoji="0" lang="x-none" smtClean="0"/>
              <a:t>Second level</a:t>
            </a:r>
          </a:p>
          <a:p>
            <a:pPr lvl="2" eaLnBrk="1" latinLnBrk="0" hangingPunct="1"/>
            <a:r>
              <a:rPr kumimoji="0" lang="x-none" smtClean="0"/>
              <a:t>Third level</a:t>
            </a:r>
          </a:p>
          <a:p>
            <a:pPr lvl="3" eaLnBrk="1" latinLnBrk="0" hangingPunct="1"/>
            <a:r>
              <a:rPr kumimoji="0" lang="x-none" smtClean="0"/>
              <a:t>Fourth level</a:t>
            </a:r>
          </a:p>
          <a:p>
            <a:pPr lvl="4" eaLnBrk="1" latinLnBrk="0" hangingPunct="1"/>
            <a:r>
              <a:rPr kumimoji="0" lang="x-none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Ruurd </a:t>
            </a:r>
            <a:r>
              <a:rPr lang="nl-NL" dirty="0" err="1" smtClean="0"/>
              <a:t>nauta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Aeneas als stichter</a:t>
            </a:r>
            <a:br>
              <a:rPr lang="nl-NL" dirty="0" smtClean="0"/>
            </a:br>
            <a:r>
              <a:rPr lang="nl-NL" sz="3600" dirty="0" smtClean="0"/>
              <a:t>(maar niet van Rome)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741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1. … </a:t>
            </a:r>
            <a:r>
              <a:rPr lang="nl-NL" i="1" noProof="1" smtClean="0"/>
              <a:t>dum conderet urbem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65113" algn="l"/>
              </a:tabLst>
            </a:pPr>
            <a:r>
              <a:rPr lang="nl-NL" noProof="1" smtClean="0"/>
              <a:t>Arma uirumque cano, Troiae qui primus ab oris</a:t>
            </a:r>
            <a:br>
              <a:rPr lang="nl-NL" noProof="1" smtClean="0"/>
            </a:br>
            <a:r>
              <a:rPr lang="nl-NL" noProof="1" smtClean="0"/>
              <a:t>Italiam fato profugus Lauiniaque uenit</a:t>
            </a:r>
            <a:r>
              <a:rPr lang="nl-NL" noProof="1"/>
              <a:t/>
            </a:r>
            <a:br>
              <a:rPr lang="nl-NL" noProof="1"/>
            </a:br>
            <a:r>
              <a:rPr lang="nl-NL" noProof="1" smtClean="0"/>
              <a:t>litora, multum ille et terris iactatus et alto</a:t>
            </a:r>
            <a:br>
              <a:rPr lang="nl-NL" noProof="1" smtClean="0"/>
            </a:br>
            <a:r>
              <a:rPr lang="nl-NL" noProof="1" smtClean="0"/>
              <a:t>ui superum, saeuae memorem Iunonis ob iram,</a:t>
            </a:r>
            <a:br>
              <a:rPr lang="nl-NL" noProof="1" smtClean="0"/>
            </a:br>
            <a:r>
              <a:rPr lang="nl-NL" noProof="1" smtClean="0"/>
              <a:t>multa quoque et bello passus, </a:t>
            </a:r>
            <a:r>
              <a:rPr lang="nl-NL" b="1" noProof="1" smtClean="0"/>
              <a:t>dum conderet urbem</a:t>
            </a:r>
            <a:r>
              <a:rPr lang="nl-NL" noProof="1" smtClean="0"/>
              <a:t/>
            </a:r>
            <a:br>
              <a:rPr lang="nl-NL" noProof="1" smtClean="0"/>
            </a:br>
            <a:r>
              <a:rPr lang="nl-NL" noProof="1" smtClean="0"/>
              <a:t>inferretque deos Latio; genus unde Latinum</a:t>
            </a:r>
            <a:r>
              <a:rPr lang="nl-NL" noProof="1"/>
              <a:t/>
            </a:r>
            <a:br>
              <a:rPr lang="nl-NL" noProof="1"/>
            </a:br>
            <a:r>
              <a:rPr lang="nl-NL" noProof="1" smtClean="0"/>
              <a:t>Albanique patres atque altae moenia Romae. </a:t>
            </a:r>
            <a:br>
              <a:rPr lang="nl-NL" noProof="1" smtClean="0"/>
            </a:br>
            <a:endParaRPr lang="nl-NL" noProof="1"/>
          </a:p>
          <a:p>
            <a:pPr marL="0" indent="0">
              <a:buNone/>
            </a:pPr>
            <a:r>
              <a:rPr lang="nl-NL" noProof="1" smtClean="0"/>
              <a:t>	</a:t>
            </a:r>
          </a:p>
          <a:p>
            <a:pPr marL="0" indent="0">
              <a:buNone/>
            </a:pPr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5511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1. … </a:t>
            </a:r>
            <a:r>
              <a:rPr lang="nl-NL" i="1" noProof="1" smtClean="0"/>
              <a:t>dum conderet urbem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noProof="1" smtClean="0"/>
              <a:t>tantae molis erat </a:t>
            </a:r>
            <a:r>
              <a:rPr lang="nl-NL" b="1" noProof="1" smtClean="0"/>
              <a:t>Romanam</a:t>
            </a:r>
            <a:r>
              <a:rPr lang="nl-NL" noProof="1" smtClean="0"/>
              <a:t> </a:t>
            </a:r>
            <a:r>
              <a:rPr lang="nl-NL" b="1" noProof="1" smtClean="0"/>
              <a:t>condere gentem</a:t>
            </a:r>
            <a:r>
              <a:rPr lang="nl-NL" noProof="1" smtClean="0"/>
              <a:t>.</a:t>
            </a:r>
          </a:p>
          <a:p>
            <a:pPr marL="0" indent="0">
              <a:buNone/>
            </a:pPr>
            <a:r>
              <a:rPr lang="nl-NL" noProof="1" smtClean="0"/>
              <a:t>1.33</a:t>
            </a:r>
          </a:p>
          <a:p>
            <a:pPr marL="0" indent="0">
              <a:buNone/>
            </a:pPr>
            <a:endParaRPr lang="nl-NL" noProof="1" smtClean="0"/>
          </a:p>
        </p:txBody>
      </p:sp>
    </p:spTree>
    <p:extLst>
      <p:ext uri="{BB962C8B-B14F-4D97-AF65-F5344CB8AC3E}">
        <p14:creationId xmlns:p14="http://schemas.microsoft.com/office/powerpoint/2010/main" val="37957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/>
              <a:t>2</a:t>
            </a:r>
            <a:r>
              <a:rPr lang="nl-NL" noProof="1" smtClean="0"/>
              <a:t>. Een stichtingsverhaal: Cyrene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noProof="1" smtClean="0"/>
              <a:t> </a:t>
            </a:r>
          </a:p>
        </p:txBody>
      </p:sp>
      <p:pic>
        <p:nvPicPr>
          <p:cNvPr id="5" name="Picture 4" descr="sa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25" y="1595257"/>
            <a:ext cx="4559808" cy="479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7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/>
              <a:t>2</a:t>
            </a:r>
            <a:r>
              <a:rPr lang="nl-NL" noProof="1" smtClean="0"/>
              <a:t>. Een stichtingsverhaal: Cyrene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noProof="1" smtClean="0"/>
              <a:t>Herodotus 4.145–58: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noProof="1" smtClean="0"/>
              <a:t>Theras gaat uit Sparta naar het eiland Kallistè; hernoemt dat tot ‘Thera’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noProof="1" smtClean="0"/>
              <a:t>Afstammelingen van Theras op Thera, o.a. Battus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noProof="1" smtClean="0"/>
              <a:t>Orakel van Apollo in Delphi: Theraeërs moeten kolonie stichten in Libië o.l.v</a:t>
            </a:r>
            <a:r>
              <a:rPr lang="nl-NL" noProof="1"/>
              <a:t>. </a:t>
            </a:r>
            <a:r>
              <a:rPr lang="nl-NL" noProof="1" smtClean="0"/>
              <a:t>Battus; </a:t>
            </a:r>
            <a:r>
              <a:rPr lang="nl-NL" noProof="1"/>
              <a:t>ze </a:t>
            </a:r>
            <a:r>
              <a:rPr lang="nl-NL" noProof="1" smtClean="0"/>
              <a:t>doen dat niet, οὐ … Λιβύην εἰδότες ὅκου γῆς εἴην (151)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noProof="1" smtClean="0"/>
              <a:t>Rampspoed op Thera; nieuw orakel; m.b.v. een Kretenzer sticht </a:t>
            </a:r>
            <a:r>
              <a:rPr lang="nl-NL" noProof="1"/>
              <a:t>Battus kolonie </a:t>
            </a:r>
            <a:r>
              <a:rPr lang="nl-NL" noProof="1" smtClean="0"/>
              <a:t>op eilandje voor de kust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noProof="1" smtClean="0"/>
              <a:t>Daar gaat het weer slecht; nieuw orakel; Battus sticht kolonie in Aziris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noProof="1" smtClean="0"/>
              <a:t>Vandaaruit Cyrene gesticht</a:t>
            </a:r>
          </a:p>
          <a:p>
            <a:pPr marL="0" indent="0">
              <a:buNone/>
            </a:pPr>
            <a:endParaRPr lang="nl-NL" noProof="1" smtClean="0"/>
          </a:p>
        </p:txBody>
      </p:sp>
    </p:spTree>
    <p:extLst>
      <p:ext uri="{BB962C8B-B14F-4D97-AF65-F5344CB8AC3E}">
        <p14:creationId xmlns:p14="http://schemas.microsoft.com/office/powerpoint/2010/main" val="2909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/>
              <a:t>2</a:t>
            </a:r>
            <a:r>
              <a:rPr lang="nl-NL" noProof="1" smtClean="0"/>
              <a:t>. Een stichtingsverhaal: Cyrene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noProof="1" smtClean="0"/>
              <a:t>Pindarus, </a:t>
            </a:r>
            <a:r>
              <a:rPr lang="nl-NL" i="1" noProof="1" smtClean="0"/>
              <a:t>Pythische oden </a:t>
            </a:r>
            <a:r>
              <a:rPr lang="nl-NL" noProof="1" smtClean="0"/>
              <a:t>5 en 9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NL" noProof="1" smtClean="0"/>
              <a:t>Apollo beminde een nimf Cyrene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noProof="1" smtClean="0"/>
              <a:t>Bracht haar naar Libië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noProof="1" smtClean="0"/>
              <a:t>Zij stichtte voor de Theraeërs in Aziris een nieuwe stad: Cyrene</a:t>
            </a:r>
          </a:p>
          <a:p>
            <a:pPr marL="0" indent="0">
              <a:spcBef>
                <a:spcPts val="0"/>
              </a:spcBef>
              <a:buNone/>
            </a:pPr>
            <a:endParaRPr lang="nl-NL" noProof="1"/>
          </a:p>
          <a:p>
            <a:pPr marL="0" indent="0">
              <a:spcBef>
                <a:spcPts val="0"/>
              </a:spcBef>
              <a:buNone/>
            </a:pPr>
            <a:r>
              <a:rPr lang="nl-NL" noProof="1" smtClean="0"/>
              <a:t>Callimachus</a:t>
            </a:r>
            <a:r>
              <a:rPr lang="nl-NL" noProof="1"/>
              <a:t>, </a:t>
            </a:r>
            <a:r>
              <a:rPr lang="nl-NL" i="1" noProof="1"/>
              <a:t>Hymne aan Apollo</a:t>
            </a:r>
            <a:r>
              <a:rPr lang="nl-NL" noProof="1" smtClean="0"/>
              <a:t>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NL" noProof="1" smtClean="0"/>
              <a:t>Apollo leidde als raaf Battus en de zijnen naar Libië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noProof="1" smtClean="0"/>
              <a:t>Zij vestigden zich in Azilis (= Aziris)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noProof="1" smtClean="0"/>
              <a:t>Apollo bracht ze naar de plek van zijn geliefde Cyrene; daar stichtten zij een nieuwe stad</a:t>
            </a:r>
          </a:p>
        </p:txBody>
      </p:sp>
    </p:spTree>
    <p:extLst>
      <p:ext uri="{BB962C8B-B14F-4D97-AF65-F5344CB8AC3E}">
        <p14:creationId xmlns:p14="http://schemas.microsoft.com/office/powerpoint/2010/main" val="18590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3. Stichtingsverhalen in de </a:t>
            </a:r>
            <a:r>
              <a:rPr lang="nl-NL" i="1" noProof="1" smtClean="0"/>
              <a:t>Aeneis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60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noProof="1" smtClean="0"/>
              <a:t>Voorspellingen, orakels, voortekenen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NL" b="1" noProof="1" smtClean="0"/>
              <a:t>Boek 2</a:t>
            </a:r>
          </a:p>
          <a:p>
            <a:pPr>
              <a:spcBef>
                <a:spcPts val="1200"/>
              </a:spcBef>
            </a:pPr>
            <a:r>
              <a:rPr lang="nl-NL" noProof="1" smtClean="0"/>
              <a:t>Hector in droom tot Aeneis:</a:t>
            </a:r>
          </a:p>
          <a:p>
            <a:pPr lvl="1"/>
            <a:r>
              <a:rPr lang="nl-NL" noProof="1"/>
              <a:t>Vluchten, </a:t>
            </a:r>
            <a:r>
              <a:rPr lang="nl-NL" i="1" noProof="1"/>
              <a:t>penates </a:t>
            </a:r>
            <a:r>
              <a:rPr lang="nl-NL" noProof="1"/>
              <a:t>meenemen</a:t>
            </a:r>
            <a:r>
              <a:rPr lang="nl-NL" noProof="1" smtClean="0"/>
              <a:t>:</a:t>
            </a:r>
          </a:p>
          <a:p>
            <a:pPr lvl="1"/>
            <a:r>
              <a:rPr lang="nl-NL" i="1" noProof="1"/>
              <a:t>h</a:t>
            </a:r>
            <a:r>
              <a:rPr lang="nl-NL" i="1" noProof="1" smtClean="0"/>
              <a:t>is </a:t>
            </a:r>
            <a:r>
              <a:rPr lang="nl-NL" i="1" noProof="1"/>
              <a:t>moenia quaere/ magna</a:t>
            </a:r>
            <a:r>
              <a:rPr lang="nl-NL" noProof="1"/>
              <a:t> (</a:t>
            </a:r>
            <a:r>
              <a:rPr lang="nl-NL" noProof="1" smtClean="0"/>
              <a:t>294–</a:t>
            </a:r>
            <a:r>
              <a:rPr lang="nl-NL" noProof="1"/>
              <a:t>5</a:t>
            </a:r>
            <a:r>
              <a:rPr lang="nl-NL" noProof="1" smtClean="0"/>
              <a:t>)</a:t>
            </a:r>
          </a:p>
          <a:p>
            <a:r>
              <a:rPr lang="nl-NL" noProof="1" smtClean="0"/>
              <a:t>Venus tot Aeneas:</a:t>
            </a:r>
          </a:p>
          <a:p>
            <a:pPr lvl="1"/>
            <a:r>
              <a:rPr lang="nl-NL" noProof="1" smtClean="0"/>
              <a:t>Vluchten</a:t>
            </a:r>
          </a:p>
          <a:p>
            <a:r>
              <a:rPr lang="nl-NL" noProof="1" smtClean="0"/>
              <a:t>Vuur-omen (Iulus) en meteoor (Ida)</a:t>
            </a:r>
          </a:p>
          <a:p>
            <a:r>
              <a:rPr lang="nl-NL" noProof="1" smtClean="0"/>
              <a:t>Creusa tot Aeneas:</a:t>
            </a:r>
          </a:p>
          <a:p>
            <a:pPr lvl="1"/>
            <a:r>
              <a:rPr lang="nl-NL" noProof="1" smtClean="0"/>
              <a:t>Naar </a:t>
            </a:r>
            <a:r>
              <a:rPr lang="nl-NL" i="1" noProof="1" smtClean="0"/>
              <a:t>terra Hesperia</a:t>
            </a:r>
            <a:r>
              <a:rPr lang="nl-NL" noProof="1" smtClean="0"/>
              <a:t>, </a:t>
            </a:r>
            <a:r>
              <a:rPr lang="nl-NL" i="1" noProof="1" smtClean="0"/>
              <a:t>Lydius Thybris</a:t>
            </a:r>
          </a:p>
        </p:txBody>
      </p:sp>
    </p:spTree>
    <p:extLst>
      <p:ext uri="{BB962C8B-B14F-4D97-AF65-F5344CB8AC3E}">
        <p14:creationId xmlns:p14="http://schemas.microsoft.com/office/powerpoint/2010/main" val="20296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3. Stichtingsverhalen in de </a:t>
            </a:r>
            <a:r>
              <a:rPr lang="nl-NL" i="1" noProof="1" smtClean="0"/>
              <a:t>Aeneis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60642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4300" b="1" noProof="1" smtClean="0"/>
              <a:t>Boek 3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nl-NL" sz="4300" noProof="1" smtClean="0"/>
              <a:t>Thracië: </a:t>
            </a:r>
            <a:r>
              <a:rPr lang="nl-NL" sz="4300" b="1" noProof="1" smtClean="0"/>
              <a:t>stichting</a:t>
            </a:r>
            <a:r>
              <a:rPr lang="nl-NL" sz="4300" noProof="1" smtClean="0"/>
              <a:t> van Aenus (niet Aine(i)a</a:t>
            </a:r>
            <a:r>
              <a:rPr lang="nl-NL" sz="4300" noProof="1"/>
              <a:t>)</a:t>
            </a:r>
            <a:r>
              <a:rPr lang="nl-NL" sz="4300" noProof="1" smtClean="0"/>
              <a:t>(overgeleverd)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>
                <a:tab pos="1971675" algn="l"/>
              </a:tabLst>
            </a:pPr>
            <a:r>
              <a:rPr lang="nl-NL" sz="4300" noProof="1" smtClean="0"/>
              <a:t>	Feror huc et litore curuo</a:t>
            </a:r>
            <a:br>
              <a:rPr lang="nl-NL" sz="4300" noProof="1" smtClean="0"/>
            </a:br>
            <a:r>
              <a:rPr lang="nl-NL" sz="4300" noProof="1" smtClean="0"/>
              <a:t>moenia prima loco fatis ingressus iniquis</a:t>
            </a:r>
            <a:r>
              <a:rPr lang="nl-NL" sz="4300" noProof="1"/>
              <a:t/>
            </a:r>
            <a:br>
              <a:rPr lang="nl-NL" sz="4300" noProof="1"/>
            </a:br>
            <a:r>
              <a:rPr lang="nl-NL" sz="4300" noProof="1" smtClean="0"/>
              <a:t>Aeneadasque meo nomen de nomine fingo (16–8)</a:t>
            </a:r>
            <a:endParaRPr lang="nl-NL" sz="3500" noProof="1" smtClean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  <a:tabLst>
                <a:tab pos="3232150" algn="l"/>
              </a:tabLst>
            </a:pPr>
            <a:r>
              <a:rPr lang="nl-NL" sz="3500" noProof="1" smtClean="0"/>
              <a:t>	Daar word ik heen gedreven,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3500" noProof="1"/>
              <a:t>o</a:t>
            </a:r>
            <a:r>
              <a:rPr lang="nl-NL" sz="3500" noProof="1" smtClean="0"/>
              <a:t>nder vijandig gesternte land ik op de bochtige kust 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3500" noProof="1"/>
              <a:t>s</a:t>
            </a:r>
            <a:r>
              <a:rPr lang="nl-NL" sz="3500" noProof="1" smtClean="0"/>
              <a:t>ticht er mijn eerste stad, die naar mij vernoemd wordt: Aeneia.</a:t>
            </a:r>
            <a:endParaRPr lang="nl-NL" sz="3500" noProof="1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3500" noProof="1"/>
          </a:p>
          <a:p>
            <a:pPr marL="0" indent="0">
              <a:spcBef>
                <a:spcPts val="1200"/>
              </a:spcBef>
              <a:buNone/>
            </a:pPr>
            <a:r>
              <a:rPr lang="nl-NL" sz="3600" noProof="1"/>
              <a:t>vertaling hier en elders: Piet Schrijvers (2011)</a:t>
            </a:r>
          </a:p>
        </p:txBody>
      </p:sp>
    </p:spTree>
    <p:extLst>
      <p:ext uri="{BB962C8B-B14F-4D97-AF65-F5344CB8AC3E}">
        <p14:creationId xmlns:p14="http://schemas.microsoft.com/office/powerpoint/2010/main" val="6665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3. Stichtingsverhalen in de </a:t>
            </a:r>
            <a:r>
              <a:rPr lang="nl-NL" i="1" noProof="1" smtClean="0"/>
              <a:t>Aeneis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		</a:t>
            </a:r>
          </a:p>
          <a:p>
            <a:pPr marL="0" indent="0">
              <a:buNone/>
            </a:pPr>
            <a:endParaRPr lang="nl-NL" noProof="1" smtClean="0"/>
          </a:p>
        </p:txBody>
      </p:sp>
      <p:pic>
        <p:nvPicPr>
          <p:cNvPr id="4" name="Picture 3" descr="Aeneae_exsil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621821"/>
            <a:ext cx="855345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3. Stichtingsverhalen in de </a:t>
            </a:r>
            <a:r>
              <a:rPr lang="nl-NL" i="1" noProof="1" smtClean="0"/>
              <a:t>Aeneis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noProof="1" smtClean="0"/>
              <a:t>Delos (Ortygia)</a:t>
            </a:r>
            <a:r>
              <a:rPr lang="nl-NL" noProof="1"/>
              <a:t> </a:t>
            </a:r>
            <a:r>
              <a:rPr lang="nl-NL" noProof="1" smtClean="0"/>
              <a:t>(overgeleverd)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noProof="1" smtClean="0"/>
              <a:t>orakel van Apollo, o.a.: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l-NL" noProof="1" smtClean="0"/>
              <a:t>Dardanidae duri, quae uos a stirpe parentum</a:t>
            </a:r>
            <a:r>
              <a:rPr lang="nl-NL" noProof="1"/>
              <a:t/>
            </a:r>
            <a:br>
              <a:rPr lang="nl-NL" noProof="1"/>
            </a:br>
            <a:r>
              <a:rPr lang="nl-NL" noProof="1" smtClean="0"/>
              <a:t>prima tulit tellus, eadem uos ubere laeto</a:t>
            </a:r>
            <a:r>
              <a:rPr lang="nl-NL" noProof="1"/>
              <a:t/>
            </a:r>
            <a:br>
              <a:rPr lang="nl-NL" noProof="1"/>
            </a:br>
            <a:r>
              <a:rPr lang="nl-NL" noProof="1" smtClean="0"/>
              <a:t>accipiet reduces. antiquam exquirite matrem. (94–6)</a:t>
            </a:r>
            <a:r>
              <a:rPr lang="nl-NL" dirty="0" smtClean="0"/>
              <a:t>	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NL" sz="2200" dirty="0" smtClean="0"/>
              <a:t>Taaie Trojanen, het land dat als eerste de stam van uw volk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200" dirty="0"/>
              <a:t>l</a:t>
            </a:r>
            <a:r>
              <a:rPr lang="nl-NL" sz="2200" dirty="0" smtClean="0"/>
              <a:t>iet ontspruiten, zal, als u terugkeert, u vol blijdschap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200" dirty="0"/>
              <a:t>a</a:t>
            </a:r>
            <a:r>
              <a:rPr lang="nl-NL" sz="2200" dirty="0" smtClean="0"/>
              <a:t>an haar vruchtbare boezem ontvangen. Zoek uw aloude moeder!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nl-NL" noProof="1" smtClean="0"/>
          </a:p>
        </p:txBody>
      </p:sp>
    </p:spTree>
    <p:extLst>
      <p:ext uri="{BB962C8B-B14F-4D97-AF65-F5344CB8AC3E}">
        <p14:creationId xmlns:p14="http://schemas.microsoft.com/office/powerpoint/2010/main" val="29605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3. Stichtingsverhalen in de </a:t>
            </a:r>
            <a:r>
              <a:rPr lang="nl-NL" i="1" noProof="1" smtClean="0"/>
              <a:t>Aeneis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noProof="1" smtClean="0"/>
              <a:t>O</a:t>
            </a:r>
            <a:r>
              <a:rPr lang="x-none" noProof="1" smtClean="0"/>
              <a:t>rakel door Anchises geïnterpreteerd als verwijzend naar Kreta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x-none" b="1" noProof="1" smtClean="0"/>
              <a:t>Stichting</a:t>
            </a:r>
            <a:r>
              <a:rPr lang="x-none" noProof="1" smtClean="0"/>
              <a:t> op Kreta van </a:t>
            </a:r>
            <a:r>
              <a:rPr lang="nl-NL" noProof="1" smtClean="0"/>
              <a:t>Pergamum (of Pergama) (niet overgeleverd)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NL" noProof="1" smtClean="0"/>
              <a:t>ergo auidus muros optatae molior urbis</a:t>
            </a:r>
            <a:r>
              <a:rPr lang="nl-NL" noProof="1"/>
              <a:t/>
            </a:r>
            <a:br>
              <a:rPr lang="nl-NL" noProof="1"/>
            </a:br>
            <a:r>
              <a:rPr lang="nl-NL" noProof="1" smtClean="0"/>
              <a:t>Pergameamque uoco, et laetam cognomine gentem</a:t>
            </a:r>
            <a:r>
              <a:rPr lang="nl-NL" noProof="1"/>
              <a:t/>
            </a:r>
            <a:br>
              <a:rPr lang="nl-NL" noProof="1"/>
            </a:br>
            <a:r>
              <a:rPr lang="nl-NL" noProof="1" smtClean="0"/>
              <a:t>hortor amare focos arcemque attollere tectis. (132–4)	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NL" sz="2100" noProof="1" smtClean="0"/>
              <a:t>Gretig bouw ik de muren van de vurig verlangde stad 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100" noProof="1"/>
              <a:t>n</a:t>
            </a:r>
            <a:r>
              <a:rPr lang="nl-NL" sz="2100" noProof="1" smtClean="0"/>
              <a:t>oem haar Pergamum; mijn mannen moedig ik aan met die plaats 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100" noProof="1"/>
              <a:t>n</a:t>
            </a:r>
            <a:r>
              <a:rPr lang="nl-NL" sz="2100" noProof="1" smtClean="0"/>
              <a:t>aam tevreden te zijn en de burcht met gebouwen te kronen.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buNone/>
            </a:pPr>
            <a:endParaRPr lang="nl-NL" noProof="1" smtClean="0"/>
          </a:p>
        </p:txBody>
      </p:sp>
    </p:spTree>
    <p:extLst>
      <p:ext uri="{BB962C8B-B14F-4D97-AF65-F5344CB8AC3E}">
        <p14:creationId xmlns:p14="http://schemas.microsoft.com/office/powerpoint/2010/main" val="40255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1. … </a:t>
            </a:r>
            <a:r>
              <a:rPr lang="nl-NL" i="1" noProof="1" smtClean="0"/>
              <a:t>dum conderet urbem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65113" algn="l"/>
              </a:tabLst>
            </a:pPr>
            <a:r>
              <a:rPr lang="nl-NL" noProof="1" smtClean="0"/>
              <a:t>Arma uirumque cano, Troiae qui primus ab oris</a:t>
            </a:r>
            <a:br>
              <a:rPr lang="nl-NL" noProof="1" smtClean="0"/>
            </a:br>
            <a:r>
              <a:rPr lang="nl-NL" noProof="1" smtClean="0"/>
              <a:t>Italiam fato profugus Lauiniaque uenit</a:t>
            </a:r>
            <a:r>
              <a:rPr lang="nl-NL" noProof="1"/>
              <a:t/>
            </a:r>
            <a:br>
              <a:rPr lang="nl-NL" noProof="1"/>
            </a:br>
            <a:r>
              <a:rPr lang="nl-NL" noProof="1" smtClean="0"/>
              <a:t>litora, multum ille et terris iactatus et alto</a:t>
            </a:r>
            <a:br>
              <a:rPr lang="nl-NL" noProof="1" smtClean="0"/>
            </a:br>
            <a:r>
              <a:rPr lang="nl-NL" noProof="1" smtClean="0"/>
              <a:t>ui superum, saeuae memorem Iunonis ob iram,</a:t>
            </a:r>
            <a:br>
              <a:rPr lang="nl-NL" noProof="1" smtClean="0"/>
            </a:br>
            <a:r>
              <a:rPr lang="nl-NL" noProof="1" smtClean="0"/>
              <a:t>multa quoque et bello passus, </a:t>
            </a:r>
            <a:r>
              <a:rPr lang="nl-NL" b="1" noProof="1" smtClean="0"/>
              <a:t>dum conderet urbem</a:t>
            </a:r>
            <a:r>
              <a:rPr lang="nl-NL" noProof="1" smtClean="0"/>
              <a:t/>
            </a:r>
            <a:br>
              <a:rPr lang="nl-NL" noProof="1" smtClean="0"/>
            </a:br>
            <a:r>
              <a:rPr lang="nl-NL" noProof="1" smtClean="0"/>
              <a:t>inferretque deos Latio; genus unde Latinum</a:t>
            </a:r>
            <a:r>
              <a:rPr lang="nl-NL" noProof="1"/>
              <a:t/>
            </a:r>
            <a:br>
              <a:rPr lang="nl-NL" noProof="1"/>
            </a:br>
            <a:r>
              <a:rPr lang="nl-NL" noProof="1" smtClean="0"/>
              <a:t>Albanique patres atque altae moenia Romae. </a:t>
            </a:r>
            <a:br>
              <a:rPr lang="nl-NL" noProof="1" smtClean="0"/>
            </a:br>
            <a:endParaRPr lang="nl-NL" noProof="1"/>
          </a:p>
          <a:p>
            <a:pPr marL="0" indent="0">
              <a:buNone/>
            </a:pPr>
            <a:r>
              <a:rPr lang="nl-NL" noProof="1" smtClean="0"/>
              <a:t>	</a:t>
            </a:r>
          </a:p>
          <a:p>
            <a:pPr marL="0" indent="0">
              <a:buNone/>
            </a:pPr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2951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3. Stichtingsverhalen in de </a:t>
            </a:r>
            <a:r>
              <a:rPr lang="nl-NL" i="1" noProof="1" smtClean="0"/>
              <a:t>Aeneis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x-none" sz="6200" noProof="1" smtClean="0"/>
              <a:t>Pest op Kreta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x-none" sz="6200" noProof="1" smtClean="0"/>
              <a:t>Verschijning van de Penaten </a:t>
            </a:r>
            <a:r>
              <a:rPr lang="nl-NL" sz="6200" noProof="1" smtClean="0"/>
              <a:t>aan Aeneas; profetie namens Apollo, o.a.: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nl-NL" sz="6200" noProof="1" smtClean="0"/>
              <a:t>est locus, Hesperiam Grai cognomine dicunt,</a:t>
            </a:r>
            <a:r>
              <a:rPr lang="nl-NL" sz="6200" noProof="1"/>
              <a:t/>
            </a:r>
            <a:br>
              <a:rPr lang="nl-NL" sz="6200" noProof="1"/>
            </a:br>
            <a:r>
              <a:rPr lang="nl-NL" sz="6200" noProof="1" smtClean="0"/>
              <a:t>terra antiqua, potens armis atque ubere glaebae;</a:t>
            </a:r>
            <a:r>
              <a:rPr lang="nl-NL" sz="6200" noProof="1"/>
              <a:t/>
            </a:r>
            <a:br>
              <a:rPr lang="nl-NL" sz="6200" noProof="1"/>
            </a:br>
            <a:r>
              <a:rPr lang="nl-NL" sz="6200" noProof="1" smtClean="0"/>
              <a:t>Oenotri coluere uiri; nunc fama minores</a:t>
            </a:r>
            <a:r>
              <a:rPr lang="nl-NL" sz="6200" noProof="1"/>
              <a:t/>
            </a:r>
            <a:br>
              <a:rPr lang="nl-NL" sz="6200" noProof="1"/>
            </a:br>
            <a:r>
              <a:rPr lang="nl-NL" sz="6200" noProof="1" smtClean="0"/>
              <a:t>Italiam dixisse ducis de nomine gentem.</a:t>
            </a:r>
            <a:r>
              <a:rPr lang="nl-NL" sz="6200" noProof="1"/>
              <a:t/>
            </a:r>
            <a:br>
              <a:rPr lang="nl-NL" sz="6200" noProof="1"/>
            </a:br>
            <a:r>
              <a:rPr lang="nl-NL" sz="6200" noProof="1" smtClean="0"/>
              <a:t>hae nobis propriae sedes, hinc Dardanus ortus</a:t>
            </a:r>
            <a:r>
              <a:rPr lang="nl-NL" sz="6200" noProof="1"/>
              <a:t/>
            </a:r>
            <a:br>
              <a:rPr lang="nl-NL" sz="6200" noProof="1"/>
            </a:br>
            <a:r>
              <a:rPr lang="nl-NL" sz="6200" noProof="1" smtClean="0"/>
              <a:t>Iasiusque pater, genus a quo principe nostrum. (163–8)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nl-NL" sz="5500" noProof="1" smtClean="0"/>
              <a:t>Ergens bevindt zich een land, bij de Grieken bekend als Hesperia,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5500" noProof="1"/>
              <a:t>e</a:t>
            </a:r>
            <a:r>
              <a:rPr lang="nl-NL" sz="5500" noProof="1" smtClean="0"/>
              <a:t>en oeroud gebied en machtig door wapens en vruchtbare bouwgrond,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5500" noProof="1"/>
              <a:t>v</a:t>
            </a:r>
            <a:r>
              <a:rPr lang="nl-NL" sz="5500" noProof="1" smtClean="0"/>
              <a:t>roeger bewoond door Oenotriërs; hun afstammelingen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5500" noProof="1"/>
              <a:t>z</a:t>
            </a:r>
            <a:r>
              <a:rPr lang="nl-NL" sz="5500" noProof="1" smtClean="0"/>
              <a:t>ouden het nu naar de naam van hun koning ‘Italië’ noemen.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5500" noProof="1" smtClean="0"/>
              <a:t>Dat is ons eigen land, onze stamvaders zijn er geboren,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5500" noProof="1" smtClean="0"/>
              <a:t>Dardanus, Jasius, tot wie onze afstammig teruggaat.</a:t>
            </a:r>
          </a:p>
        </p:txBody>
      </p:sp>
    </p:spTree>
    <p:extLst>
      <p:ext uri="{BB962C8B-B14F-4D97-AF65-F5344CB8AC3E}">
        <p14:creationId xmlns:p14="http://schemas.microsoft.com/office/powerpoint/2010/main" val="18502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3. Stichtingsverhalen in de </a:t>
            </a:r>
            <a:r>
              <a:rPr lang="nl-NL" i="1" noProof="1" smtClean="0"/>
              <a:t>Aeneis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x-none" sz="2900" noProof="1" smtClean="0"/>
              <a:t>Onduidelijk of verhaal over Italische herkomst van Dardanus al bestond; vgl. 7.205–9 (Latinus spreekt):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nl-NL" sz="2900" noProof="1" smtClean="0"/>
              <a:t>atque equidem memini (fama est obscurior annis)</a:t>
            </a:r>
            <a:r>
              <a:rPr lang="nl-NL" sz="2900" noProof="1"/>
              <a:t/>
            </a:r>
            <a:br>
              <a:rPr lang="nl-NL" sz="2900" noProof="1"/>
            </a:br>
            <a:r>
              <a:rPr lang="nl-NL" sz="2900" noProof="1" smtClean="0"/>
              <a:t>Auruncos ita ferre senes, his ortus ut agris	</a:t>
            </a:r>
            <a:r>
              <a:rPr lang="nl-NL" sz="2900" noProof="1"/>
              <a:t/>
            </a:r>
            <a:br>
              <a:rPr lang="nl-NL" sz="2900" noProof="1"/>
            </a:br>
            <a:r>
              <a:rPr lang="nl-NL" sz="2900" noProof="1" smtClean="0"/>
              <a:t>Dardanus Idaeas Phrygiae penetrarit ad urbes</a:t>
            </a:r>
            <a:r>
              <a:rPr lang="nl-NL" sz="2900" noProof="1"/>
              <a:t/>
            </a:r>
            <a:br>
              <a:rPr lang="nl-NL" sz="2900" noProof="1"/>
            </a:br>
            <a:r>
              <a:rPr lang="nl-NL" sz="2900" noProof="1" smtClean="0"/>
              <a:t>Threiciamque Samum, quae nunc Samothracia fertur.</a:t>
            </a:r>
            <a:r>
              <a:rPr lang="nl-NL" sz="2900" noProof="1"/>
              <a:t/>
            </a:r>
            <a:br>
              <a:rPr lang="nl-NL" sz="2900" noProof="1"/>
            </a:br>
            <a:r>
              <a:rPr lang="nl-NL" sz="2900" noProof="1" smtClean="0"/>
              <a:t>hinc illum Corythi Tyrrhena ab sede profectum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nl-NL" sz="2400" noProof="1" smtClean="0"/>
              <a:t>Ik herinner mij nog (al is het verhaal met de jaren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2400" noProof="1"/>
              <a:t>i</a:t>
            </a:r>
            <a:r>
              <a:rPr lang="nl-NL" sz="2400" noProof="1" smtClean="0"/>
              <a:t>etwat vervaagd) dat oude Auruncen vroeger vertelden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2400" noProof="1"/>
              <a:t>d</a:t>
            </a:r>
            <a:r>
              <a:rPr lang="nl-NL" sz="2400" noProof="1" smtClean="0"/>
              <a:t>at vanuit onze streken Dardanus wegtrok naar Troje 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2400" noProof="1"/>
              <a:t>n</a:t>
            </a:r>
            <a:r>
              <a:rPr lang="nl-NL" sz="2400" noProof="1" smtClean="0"/>
              <a:t>aar het Thracische Samos dat nu Samothrace genoemd wordt;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2400" noProof="1"/>
              <a:t>h</a:t>
            </a:r>
            <a:r>
              <a:rPr lang="nl-NL" sz="2400" noProof="1" smtClean="0"/>
              <a:t>ij is vertrokken uit Corythus, hier op de kust van Etrurië.</a:t>
            </a:r>
          </a:p>
          <a:p>
            <a:pPr marL="0" indent="0">
              <a:spcBef>
                <a:spcPts val="0"/>
              </a:spcBef>
              <a:buNone/>
            </a:pPr>
            <a:endParaRPr lang="nl-NL" sz="2400" noProof="1" smtClean="0"/>
          </a:p>
          <a:p>
            <a:pPr marL="0" indent="0">
              <a:buNone/>
            </a:pPr>
            <a:endParaRPr lang="nl-NL" noProof="1" smtClean="0"/>
          </a:p>
          <a:p>
            <a:pPr marL="0" indent="0">
              <a:buNone/>
            </a:pPr>
            <a:endParaRPr lang="nl-NL" noProof="1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nl-NL" noProof="1" smtClean="0"/>
          </a:p>
        </p:txBody>
      </p:sp>
    </p:spTree>
    <p:extLst>
      <p:ext uri="{BB962C8B-B14F-4D97-AF65-F5344CB8AC3E}">
        <p14:creationId xmlns:p14="http://schemas.microsoft.com/office/powerpoint/2010/main" val="36517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3. Stichtingsverhalen in de </a:t>
            </a:r>
            <a:r>
              <a:rPr lang="nl-NL" i="1" noProof="1" smtClean="0"/>
              <a:t>Aeneis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x-none" sz="2900" noProof="1" smtClean="0"/>
              <a:t>Strophades: Harpijen (niet overgeleverd)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900" noProof="1" smtClean="0"/>
              <a:t>P</a:t>
            </a:r>
            <a:r>
              <a:rPr lang="x-none" sz="2900" noProof="1" smtClean="0"/>
              <a:t>rofetie van Celaeno: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NL" sz="2900" noProof="1" smtClean="0"/>
              <a:t>sed non ante datam cingetis moenibus urbem</a:t>
            </a:r>
            <a:r>
              <a:rPr lang="nl-NL" sz="2900" noProof="1"/>
              <a:t/>
            </a:r>
            <a:br>
              <a:rPr lang="nl-NL" sz="2900" noProof="1"/>
            </a:br>
            <a:r>
              <a:rPr lang="nl-NL" sz="2900" noProof="1" smtClean="0"/>
              <a:t>quam uos dira fames nostraeque iniuria caedis</a:t>
            </a:r>
            <a:r>
              <a:rPr lang="nl-NL" sz="2900" noProof="1"/>
              <a:t/>
            </a:r>
            <a:br>
              <a:rPr lang="nl-NL" sz="2900" noProof="1"/>
            </a:br>
            <a:r>
              <a:rPr lang="nl-NL" sz="2900" noProof="1" smtClean="0"/>
              <a:t>ambesas subigat malis absumere mensas (255–7)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NL" sz="2200" noProof="1" smtClean="0"/>
              <a:t>Maar niet eerder zul je je stad met muren omringen,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200" noProof="1"/>
              <a:t>v</a:t>
            </a:r>
            <a:r>
              <a:rPr lang="nl-NL" sz="2200" noProof="1" smtClean="0"/>
              <a:t>oordat een razende honger als wraak voor onze ontering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200" noProof="1"/>
              <a:t>j</a:t>
            </a:r>
            <a:r>
              <a:rPr lang="nl-NL" sz="2200" noProof="1" smtClean="0"/>
              <a:t>ullie noodzaakt je tafels rondom met je kaken te kauwen.</a:t>
            </a:r>
            <a:r>
              <a:rPr lang="en-GB" sz="2200" dirty="0"/>
              <a:t>	</a:t>
            </a:r>
          </a:p>
          <a:p>
            <a:pPr marL="0" indent="0">
              <a:buNone/>
            </a:pPr>
            <a:endParaRPr lang="nl-NL" sz="2200" noProof="1" smtClean="0"/>
          </a:p>
          <a:p>
            <a:pPr marL="0" indent="0">
              <a:buNone/>
            </a:pPr>
            <a:endParaRPr lang="nl-NL" sz="2200" noProof="1" smtClean="0"/>
          </a:p>
          <a:p>
            <a:pPr marL="0" indent="0">
              <a:buNone/>
            </a:pPr>
            <a:endParaRPr lang="nl-NL" noProof="1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nl-NL" noProof="1" smtClean="0"/>
          </a:p>
        </p:txBody>
      </p:sp>
    </p:spTree>
    <p:extLst>
      <p:ext uri="{BB962C8B-B14F-4D97-AF65-F5344CB8AC3E}">
        <p14:creationId xmlns:p14="http://schemas.microsoft.com/office/powerpoint/2010/main" val="2098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3. Stichtingsverhalen in de </a:t>
            </a:r>
            <a:r>
              <a:rPr lang="nl-NL" i="1" noProof="1" smtClean="0"/>
              <a:t>Aeneis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1248" y="1527048"/>
            <a:ext cx="8503920" cy="485116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noProof="1" smtClean="0"/>
              <a:t>V</a:t>
            </a:r>
            <a:r>
              <a:rPr lang="x-none" sz="4000" noProof="1" smtClean="0"/>
              <a:t>ia Actium naar Buthrotum (overgeleverd)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x-none" sz="4000" noProof="1" smtClean="0"/>
              <a:t>Buthrotum is een </a:t>
            </a:r>
            <a:r>
              <a:rPr lang="x-none" sz="4000" b="1" noProof="1" smtClean="0"/>
              <a:t>stichting</a:t>
            </a:r>
            <a:r>
              <a:rPr lang="x-none" sz="4000" noProof="1" smtClean="0"/>
              <a:t> van Trojanen, ook </a:t>
            </a:r>
            <a:r>
              <a:rPr lang="x-none" sz="4000" i="1" noProof="1" smtClean="0"/>
              <a:t>Troia</a:t>
            </a:r>
            <a:r>
              <a:rPr lang="x-none" sz="4000" noProof="1" smtClean="0"/>
              <a:t>, etc. genoemd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noProof="1" smtClean="0"/>
              <a:t>P</a:t>
            </a:r>
            <a:r>
              <a:rPr lang="x-none" sz="4000" noProof="1" smtClean="0"/>
              <a:t>rofetie van Helenus; o.a.: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nl-NL" sz="4000" noProof="1" smtClean="0"/>
              <a:t>cum tibi sollicito secreti ad fluminis undam</a:t>
            </a:r>
            <a:r>
              <a:rPr lang="nl-NL" sz="4000" noProof="1"/>
              <a:t/>
            </a:r>
            <a:br>
              <a:rPr lang="nl-NL" sz="4000" noProof="1"/>
            </a:br>
            <a:r>
              <a:rPr lang="nl-NL" sz="4000" noProof="1" smtClean="0"/>
              <a:t>litoreis ingens inuenta sub ilicibus sus</a:t>
            </a:r>
            <a:r>
              <a:rPr lang="nl-NL" sz="4000" noProof="1"/>
              <a:t/>
            </a:r>
            <a:br>
              <a:rPr lang="nl-NL" sz="4000" noProof="1"/>
            </a:br>
            <a:r>
              <a:rPr lang="nl-NL" sz="4000" noProof="1" smtClean="0"/>
              <a:t>triginta capitum fetus enixa iacebit,</a:t>
            </a:r>
            <a:r>
              <a:rPr lang="nl-NL" sz="4000" noProof="1"/>
              <a:t/>
            </a:r>
            <a:br>
              <a:rPr lang="nl-NL" sz="4000" noProof="1"/>
            </a:br>
            <a:r>
              <a:rPr lang="nl-NL" sz="4000" noProof="1" smtClean="0"/>
              <a:t>alba solo recubans, albi circum ubera nati,</a:t>
            </a:r>
            <a:r>
              <a:rPr lang="nl-NL" sz="4000" noProof="1"/>
              <a:t/>
            </a:r>
            <a:br>
              <a:rPr lang="nl-NL" sz="4000" noProof="1"/>
            </a:br>
            <a:r>
              <a:rPr lang="nl-NL" sz="4000" noProof="1" smtClean="0"/>
              <a:t>is locus urbis erit, requies ea certa laborum. (389–93)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nl-NL" sz="3200" noProof="1" smtClean="0"/>
              <a:t>Eens zal in je beproeving dicht bij een oever met eiken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3200" noProof="1"/>
              <a:t>l</a:t>
            </a:r>
            <a:r>
              <a:rPr lang="nl-NL" sz="3200" noProof="1" smtClean="0"/>
              <a:t>angs een afgelegen rivier in haar volle omvang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3200" noProof="1"/>
              <a:t>e</a:t>
            </a:r>
            <a:r>
              <a:rPr lang="nl-NL" sz="3200" noProof="1" smtClean="0"/>
              <a:t>en liggende zeug zich vertonen die dertig biggen gebaard heeft;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3200" noProof="1"/>
              <a:t>w</a:t>
            </a:r>
            <a:r>
              <a:rPr lang="nl-NL" sz="3200" noProof="1" smtClean="0"/>
              <a:t>it is haar lijf en wit zijn de jongen onder haar tepels.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3200" noProof="1" smtClean="0"/>
              <a:t>Dat zal de plaats van je stad zijn, het zekere eind van je rampspo</a:t>
            </a:r>
            <a:r>
              <a:rPr lang="nl-NL" sz="3500" noProof="1" smtClean="0"/>
              <a:t>ed.</a:t>
            </a:r>
            <a:endParaRPr lang="nl-NL" noProof="1" smtClean="0"/>
          </a:p>
        </p:txBody>
      </p:sp>
    </p:spTree>
    <p:extLst>
      <p:ext uri="{BB962C8B-B14F-4D97-AF65-F5344CB8AC3E}">
        <p14:creationId xmlns:p14="http://schemas.microsoft.com/office/powerpoint/2010/main" val="726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3. Stichtingsverhalen in de </a:t>
            </a:r>
            <a:r>
              <a:rPr lang="nl-NL" i="1" noProof="1" smtClean="0"/>
              <a:t>Aeneis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x-none" sz="4300" b="1" noProof="1" smtClean="0"/>
              <a:t>Boek 1 en 4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x-none" sz="3500" noProof="1" smtClean="0"/>
              <a:t>Dido </a:t>
            </a:r>
            <a:r>
              <a:rPr lang="x-none" sz="3500" b="1" noProof="1" smtClean="0"/>
              <a:t>sticht</a:t>
            </a:r>
            <a:r>
              <a:rPr lang="x-none" sz="3500" noProof="1" smtClean="0"/>
              <a:t> Carthago</a:t>
            </a:r>
            <a:br>
              <a:rPr lang="x-none" sz="3500" noProof="1" smtClean="0"/>
            </a:br>
            <a:r>
              <a:rPr lang="x-none" sz="3500" noProof="1" smtClean="0"/>
              <a:t>Aeneas: </a:t>
            </a:r>
            <a:r>
              <a:rPr lang="nl-NL" sz="3500" i="1" noProof="1" smtClean="0"/>
              <a:t>o fortunati, quorum iam moenia surgunt! </a:t>
            </a:r>
            <a:r>
              <a:rPr lang="nl-NL" sz="3500" noProof="1" smtClean="0"/>
              <a:t>(1.437)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2776538" algn="l"/>
              </a:tabLst>
            </a:pPr>
            <a:r>
              <a:rPr lang="nl-NL" sz="3500" noProof="1" smtClean="0"/>
              <a:t>Aeneas </a:t>
            </a:r>
            <a:r>
              <a:rPr lang="nl-NL" sz="3500" b="1" noProof="1" smtClean="0"/>
              <a:t>sticht</a:t>
            </a:r>
            <a:r>
              <a:rPr lang="nl-NL" sz="3500" noProof="1" smtClean="0"/>
              <a:t> Carthago; interventie van Mercurius in opdracht van Jupiter:</a:t>
            </a:r>
            <a:br>
              <a:rPr lang="nl-NL" sz="3500" noProof="1" smtClean="0"/>
            </a:br>
            <a:r>
              <a:rPr lang="nl-NL" sz="3500" i="1" noProof="1" smtClean="0"/>
              <a:t>Aenean fundantem arces ac tecta nouantem/ conspicit</a:t>
            </a:r>
            <a:r>
              <a:rPr lang="nl-NL" sz="3500" noProof="1" smtClean="0"/>
              <a:t> (4.260)</a:t>
            </a:r>
            <a:br>
              <a:rPr lang="nl-NL" sz="3500" noProof="1" smtClean="0"/>
            </a:br>
            <a:r>
              <a:rPr lang="nl-NL" sz="3500" noProof="1" smtClean="0"/>
              <a:t>(Merc. tot Aen.)	</a:t>
            </a:r>
            <a:r>
              <a:rPr lang="en-GB" sz="3600" i="1" noProof="1" smtClean="0"/>
              <a:t>tu nunc </a:t>
            </a:r>
            <a:r>
              <a:rPr lang="en-GB" sz="3600" i="1" u="sng" noProof="1" smtClean="0"/>
              <a:t>Karthaginis altae</a:t>
            </a:r>
            <a:r>
              <a:rPr lang="en-GB" sz="3600" i="1" u="sng" noProof="1"/>
              <a:t/>
            </a:r>
            <a:br>
              <a:rPr lang="en-GB" sz="3600" i="1" u="sng" noProof="1"/>
            </a:br>
            <a:r>
              <a:rPr lang="en-GB" sz="3600" i="1" u="sng" noProof="1" smtClean="0"/>
              <a:t>fundamenta locas</a:t>
            </a:r>
            <a:r>
              <a:rPr lang="en-GB" sz="3600" i="1" noProof="1" smtClean="0"/>
              <a:t> pulchramque uxorius urbem</a:t>
            </a:r>
            <a:r>
              <a:rPr lang="en-GB" sz="3600" i="1" noProof="1"/>
              <a:t/>
            </a:r>
            <a:br>
              <a:rPr lang="en-GB" sz="3600" i="1" noProof="1"/>
            </a:br>
            <a:r>
              <a:rPr lang="en-GB" sz="3600" i="1" noProof="1" smtClean="0"/>
              <a:t>exstruis?</a:t>
            </a:r>
            <a:r>
              <a:rPr lang="en-GB" sz="3600" noProof="1" smtClean="0"/>
              <a:t> (4.265–7)</a:t>
            </a:r>
            <a:r>
              <a:rPr lang="en-GB" sz="3600" noProof="1"/>
              <a:t/>
            </a:r>
            <a:br>
              <a:rPr lang="en-GB" sz="3600" noProof="1"/>
            </a:br>
            <a:r>
              <a:rPr lang="nl-NL" sz="3500" noProof="1" smtClean="0"/>
              <a:t>Vgl.: </a:t>
            </a:r>
            <a:br>
              <a:rPr lang="nl-NL" sz="3500" noProof="1" smtClean="0"/>
            </a:br>
            <a:r>
              <a:rPr lang="nl-NL" sz="3500" i="1" noProof="1" smtClean="0"/>
              <a:t>fundamenta </a:t>
            </a:r>
            <a:r>
              <a:rPr lang="nl-NL" sz="3500" i="1" noProof="1"/>
              <a:t>locant</a:t>
            </a:r>
            <a:r>
              <a:rPr lang="nl-NL" sz="3500" noProof="1"/>
              <a:t> (de Carthagers in 4.428</a:t>
            </a:r>
            <a:r>
              <a:rPr lang="nl-NL" sz="3500" noProof="1" smtClean="0"/>
              <a:t>)</a:t>
            </a:r>
            <a:br>
              <a:rPr lang="nl-NL" sz="3500" noProof="1" smtClean="0"/>
            </a:br>
            <a:r>
              <a:rPr lang="nl-NL" sz="3500" i="1" noProof="1" smtClean="0"/>
              <a:t>altae moenia Romae</a:t>
            </a:r>
            <a:r>
              <a:rPr lang="nl-NL" sz="3500" noProof="1" smtClean="0"/>
              <a:t> (1.7)</a:t>
            </a:r>
            <a:endParaRPr lang="nl-NL" i="1" noProof="1" smtClean="0"/>
          </a:p>
        </p:txBody>
      </p:sp>
    </p:spTree>
    <p:extLst>
      <p:ext uri="{BB962C8B-B14F-4D97-AF65-F5344CB8AC3E}">
        <p14:creationId xmlns:p14="http://schemas.microsoft.com/office/powerpoint/2010/main" val="174653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3. Stichtingsverhalen in de </a:t>
            </a:r>
            <a:r>
              <a:rPr lang="nl-NL" i="1" noProof="1" smtClean="0"/>
              <a:t>Aeneis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82273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x-none" b="1" noProof="1" smtClean="0"/>
              <a:t>Boek 5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x-none" b="1" noProof="1" smtClean="0"/>
              <a:t>Stichting</a:t>
            </a:r>
            <a:r>
              <a:rPr lang="x-none" noProof="1" smtClean="0"/>
              <a:t> van Acesta (Segesta) (0vergeleverd)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noProof="1" smtClean="0"/>
              <a:t>interea Aeneas urbem designat aratro</a:t>
            </a:r>
            <a:r>
              <a:rPr lang="en-GB" noProof="1"/>
              <a:t/>
            </a:r>
            <a:br>
              <a:rPr lang="en-GB" noProof="1"/>
            </a:br>
            <a:r>
              <a:rPr lang="en-GB" noProof="1" smtClean="0"/>
              <a:t>sortiturque domos; hoc Ilium et haec loca Troiam</a:t>
            </a:r>
            <a:r>
              <a:rPr lang="en-GB" noProof="1"/>
              <a:t/>
            </a:r>
            <a:br>
              <a:rPr lang="en-GB" noProof="1"/>
            </a:br>
            <a:r>
              <a:rPr lang="en-GB" noProof="1" smtClean="0"/>
              <a:t>esse iubet. gaudet regno Troianus Acestes</a:t>
            </a:r>
            <a:r>
              <a:rPr lang="en-GB" noProof="1"/>
              <a:t/>
            </a:r>
            <a:br>
              <a:rPr lang="en-GB" noProof="1"/>
            </a:br>
            <a:r>
              <a:rPr lang="en-GB" noProof="1" smtClean="0"/>
              <a:t>indicitque forum et patribus dat iura uocatis. (755–8)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GB" sz="2200" noProof="1" smtClean="0"/>
              <a:t>Aeneas tekent de plaats van de stad met behulp van een ploeg 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200" noProof="1"/>
              <a:t>v</a:t>
            </a:r>
            <a:r>
              <a:rPr lang="en-GB" sz="2200" noProof="1" smtClean="0"/>
              <a:t>erloot de huizen: dit is hun Ilium, dit is hun Troje.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200" noProof="1" smtClean="0"/>
              <a:t>Acestes is hun tevreden bestuurder en houdt een bijeenkomst,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200" noProof="1"/>
              <a:t>h</a:t>
            </a:r>
            <a:r>
              <a:rPr lang="en-GB" sz="2200" noProof="1" smtClean="0"/>
              <a:t>ij roept de nieuwe burgers tezamen en geeft hun bevelen.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200" noProof="1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noProof="1" smtClean="0"/>
              <a:t>Vgl. Dido: </a:t>
            </a:r>
            <a:r>
              <a:rPr lang="en-GB" i="1" noProof="1" smtClean="0"/>
              <a:t>iura dabat legesque uiris</a:t>
            </a:r>
            <a:r>
              <a:rPr lang="en-GB" noProof="1" smtClean="0"/>
              <a:t> (1.507)</a:t>
            </a:r>
            <a:endParaRPr lang="x-none" noProof="1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x-none" sz="3500" noProof="1" smtClean="0"/>
          </a:p>
        </p:txBody>
      </p:sp>
    </p:spTree>
    <p:extLst>
      <p:ext uri="{BB962C8B-B14F-4D97-AF65-F5344CB8AC3E}">
        <p14:creationId xmlns:p14="http://schemas.microsoft.com/office/powerpoint/2010/main" val="21212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3. Stichtingsverhalen in de </a:t>
            </a:r>
            <a:r>
              <a:rPr lang="nl-NL" i="1" noProof="1" smtClean="0"/>
              <a:t>Aeneis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6064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2900" b="1" dirty="0" smtClean="0"/>
              <a:t>Boek 7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nl-NL" sz="2900" dirty="0" smtClean="0"/>
              <a:t>Aeneas geland bij de monding</a:t>
            </a:r>
            <a:r>
              <a:rPr lang="nl-NL" sz="2900" dirty="0"/>
              <a:t> </a:t>
            </a:r>
            <a:r>
              <a:rPr lang="nl-NL" sz="2900" dirty="0" smtClean="0"/>
              <a:t>van de </a:t>
            </a:r>
            <a:r>
              <a:rPr lang="nl-NL" sz="2900" dirty="0" err="1" smtClean="0"/>
              <a:t>Tiber</a:t>
            </a:r>
            <a:r>
              <a:rPr lang="nl-NL" sz="2900" dirty="0" smtClean="0"/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2900" dirty="0" smtClean="0"/>
              <a:t>Voorteken van de tafels (overgeleverd); Aeneas herinnert zich een profetie van </a:t>
            </a:r>
            <a:r>
              <a:rPr lang="nl-NL" sz="2900" dirty="0" err="1" smtClean="0"/>
              <a:t>Anchises</a:t>
            </a:r>
            <a:r>
              <a:rPr lang="nl-NL" sz="2900" dirty="0" smtClean="0"/>
              <a:t> (vgl. </a:t>
            </a:r>
            <a:r>
              <a:rPr lang="nl-NL" sz="2900" dirty="0" err="1" smtClean="0"/>
              <a:t>Celaeno</a:t>
            </a:r>
            <a:r>
              <a:rPr lang="nl-NL" sz="2900" dirty="0" smtClean="0"/>
              <a:t> in boek 3):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2900" noProof="1" smtClean="0"/>
              <a:t>cum te, nate, fames ignota ad litora uectum</a:t>
            </a:r>
            <a:r>
              <a:rPr lang="en-GB" sz="2900" noProof="1"/>
              <a:t/>
            </a:r>
            <a:br>
              <a:rPr lang="en-GB" sz="2900" noProof="1"/>
            </a:br>
            <a:r>
              <a:rPr lang="en-GB" sz="2900" noProof="1" smtClean="0"/>
              <a:t>accisis coget dapibus consumere mensas,</a:t>
            </a:r>
            <a:r>
              <a:rPr lang="en-GB" sz="2900" noProof="1"/>
              <a:t/>
            </a:r>
            <a:br>
              <a:rPr lang="en-GB" sz="2900" noProof="1"/>
            </a:br>
            <a:r>
              <a:rPr lang="en-GB" sz="2900" noProof="1" smtClean="0"/>
              <a:t>tum sperare domos defessus, ibique memento</a:t>
            </a:r>
            <a:r>
              <a:rPr lang="en-GB" sz="2900" noProof="1"/>
              <a:t/>
            </a:r>
            <a:br>
              <a:rPr lang="en-GB" sz="2900" noProof="1"/>
            </a:br>
            <a:r>
              <a:rPr lang="en-GB" sz="2900" noProof="1" smtClean="0"/>
              <a:t>prima locare manu molirique aggere tecta. (124–7)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nl-NL" sz="2400" dirty="0" smtClean="0"/>
              <a:t>Zoon, wanneer je eenmaal op vreemde kusten geland bent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2400" dirty="0"/>
              <a:t>e</a:t>
            </a:r>
            <a:r>
              <a:rPr lang="nl-NL" sz="2400" dirty="0" smtClean="0"/>
              <a:t>n uit honger tot slot van de maaltijd je tafels zult eten,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2400" dirty="0"/>
              <a:t>v</a:t>
            </a:r>
            <a:r>
              <a:rPr lang="nl-NL" sz="2400" dirty="0" smtClean="0"/>
              <a:t>erwacht dan rust voor je moeheid en zorg ervoor om op die plaats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2400" dirty="0"/>
              <a:t>j</a:t>
            </a:r>
            <a:r>
              <a:rPr lang="nl-NL" sz="2400" dirty="0" smtClean="0"/>
              <a:t>e eerste huizen te bouwen en met een wal te beschermen.</a:t>
            </a:r>
            <a:endParaRPr lang="x-none" noProof="1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x-none" sz="3500" noProof="1" smtClean="0"/>
          </a:p>
        </p:txBody>
      </p:sp>
    </p:spTree>
    <p:extLst>
      <p:ext uri="{BB962C8B-B14F-4D97-AF65-F5344CB8AC3E}">
        <p14:creationId xmlns:p14="http://schemas.microsoft.com/office/powerpoint/2010/main" val="30232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/>
              <a:t>3</a:t>
            </a:r>
            <a:r>
              <a:rPr lang="nl-NL" noProof="1" smtClean="0"/>
              <a:t>. Stichtingsverhalen in de </a:t>
            </a:r>
            <a:r>
              <a:rPr lang="nl-NL" i="1" noProof="1" smtClean="0"/>
              <a:t>Aeneis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noProof="1" smtClean="0"/>
              <a:t> </a:t>
            </a:r>
            <a:endParaRPr lang="nl-NL" noProof="1"/>
          </a:p>
          <a:p>
            <a:pPr marL="0" indent="0">
              <a:buNone/>
            </a:pPr>
            <a:r>
              <a:rPr lang="nl-NL" noProof="1" smtClean="0"/>
              <a:t>	</a:t>
            </a:r>
          </a:p>
          <a:p>
            <a:pPr marL="0" indent="0">
              <a:buNone/>
            </a:pPr>
            <a:endParaRPr lang="nl-NL" noProof="1"/>
          </a:p>
        </p:txBody>
      </p:sp>
      <p:pic>
        <p:nvPicPr>
          <p:cNvPr id="4" name="Picture 3" descr="Latium Barringt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1" b="-5891"/>
          <a:stretch/>
        </p:blipFill>
        <p:spPr>
          <a:xfrm>
            <a:off x="1184762" y="1602866"/>
            <a:ext cx="6762496" cy="507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3. Stichtingsverhalen in de </a:t>
            </a:r>
            <a:r>
              <a:rPr lang="nl-NL" i="1" noProof="1" smtClean="0"/>
              <a:t>Aeneis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2900" b="1" dirty="0" smtClean="0"/>
              <a:t>Boek 8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x-none" sz="2900" dirty="0" smtClean="0"/>
              <a:t>Voorteken van de zeug (overgelverd)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2900" dirty="0" err="1" smtClean="0"/>
              <a:t>Tiberinus</a:t>
            </a:r>
            <a:r>
              <a:rPr lang="en-GB" sz="2900" dirty="0" smtClean="0"/>
              <a:t> tot </a:t>
            </a:r>
            <a:r>
              <a:rPr lang="nl-NL" sz="2900" dirty="0" smtClean="0"/>
              <a:t>Aeneas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2900" dirty="0"/>
              <a:t>V</a:t>
            </a:r>
            <a:r>
              <a:rPr lang="nl-NL" sz="2900" dirty="0" smtClean="0"/>
              <a:t>gl. profetie van </a:t>
            </a:r>
            <a:r>
              <a:rPr lang="nl-NL" sz="2900" dirty="0" err="1" smtClean="0"/>
              <a:t>Helenus</a:t>
            </a:r>
            <a:r>
              <a:rPr lang="nl-NL" sz="2900" dirty="0" smtClean="0"/>
              <a:t>: </a:t>
            </a:r>
            <a:r>
              <a:rPr lang="nl-NL" sz="2900" i="1" noProof="1"/>
              <a:t>is locus urbis erit</a:t>
            </a:r>
            <a:endParaRPr lang="nl-NL" sz="2900" i="1" dirty="0" smtClean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GB" sz="2900" noProof="1" smtClean="0"/>
              <a:t>Iamque tibi, ne uana putes haec fingere somnum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900" noProof="1" smtClean="0"/>
              <a:t>litoreis ingens inuenta sub ilicibus sus</a:t>
            </a:r>
            <a:r>
              <a:rPr lang="en-GB" sz="2900" noProof="1"/>
              <a:t/>
            </a:r>
            <a:br>
              <a:rPr lang="en-GB" sz="2900" noProof="1"/>
            </a:br>
            <a:r>
              <a:rPr lang="en-GB" sz="2900" noProof="1" smtClean="0"/>
              <a:t>triginta capitum fetus enixa iacebit,</a:t>
            </a:r>
            <a:r>
              <a:rPr lang="en-GB" sz="2900" noProof="1"/>
              <a:t/>
            </a:r>
            <a:br>
              <a:rPr lang="en-GB" sz="2900" noProof="1"/>
            </a:br>
            <a:r>
              <a:rPr lang="en-GB" sz="2900" noProof="1" smtClean="0"/>
              <a:t>alba solo recubans, albi circum ubera nati.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900" noProof="1" smtClean="0"/>
              <a:t>[…]</a:t>
            </a:r>
            <a:r>
              <a:rPr lang="en-GB" sz="2900" noProof="1"/>
              <a:t/>
            </a:r>
            <a:br>
              <a:rPr lang="en-GB" sz="2900" noProof="1"/>
            </a:br>
            <a:r>
              <a:rPr lang="en-GB" sz="2900" noProof="1" smtClean="0"/>
              <a:t>ex quo ter denis urbem redeuntibus annis</a:t>
            </a:r>
            <a:r>
              <a:rPr lang="en-GB" sz="2900" noProof="1"/>
              <a:t/>
            </a:r>
            <a:br>
              <a:rPr lang="en-GB" sz="2900" noProof="1"/>
            </a:br>
            <a:r>
              <a:rPr lang="en-GB" sz="2900" noProof="1" smtClean="0"/>
              <a:t>Ascanius clari condet cognominis Albam.</a:t>
            </a:r>
            <a:r>
              <a:rPr lang="en-GB" sz="2900" noProof="1"/>
              <a:t> </a:t>
            </a:r>
            <a:r>
              <a:rPr lang="en-GB" sz="2900" noProof="1" smtClean="0"/>
              <a:t>(43–8)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x-none" noProof="1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x-none" sz="3500" noProof="1" smtClean="0"/>
          </a:p>
        </p:txBody>
      </p:sp>
    </p:spTree>
    <p:extLst>
      <p:ext uri="{BB962C8B-B14F-4D97-AF65-F5344CB8AC3E}">
        <p14:creationId xmlns:p14="http://schemas.microsoft.com/office/powerpoint/2010/main" val="22544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3. Stichtingsverhalen in de </a:t>
            </a:r>
            <a:r>
              <a:rPr lang="nl-NL" i="1" noProof="1" smtClean="0"/>
              <a:t>Aeneis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x-none" sz="2200" dirty="0" smtClean="0"/>
              <a:t>Nu zal aan jou – het gaat niet om loze verzinsels van dromen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noProof="1"/>
              <a:t>o</a:t>
            </a:r>
            <a:r>
              <a:rPr lang="x-none" sz="2200" noProof="1" smtClean="0"/>
              <a:t>p mijn met eiken begroeide oever in volle lengte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noProof="1"/>
              <a:t>e</a:t>
            </a:r>
            <a:r>
              <a:rPr lang="x-none" sz="2200" noProof="1" smtClean="0"/>
              <a:t>en zware zeug zich vertonen die dertig biggen gebaard heeft;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noProof="1"/>
              <a:t>w</a:t>
            </a:r>
            <a:r>
              <a:rPr lang="x-none" sz="2200" noProof="1" smtClean="0"/>
              <a:t>it is haar kleur en wit zijn de jongen rondom haar tepels.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x-none" sz="2200" noProof="1" smtClean="0"/>
              <a:t>[…]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200" noProof="1" smtClean="0"/>
              <a:t>Dit betekent dat Julus, als dertig jaren voorbij zijn,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200" noProof="1"/>
              <a:t>e</a:t>
            </a:r>
            <a:r>
              <a:rPr lang="en-GB" sz="2200" noProof="1" smtClean="0"/>
              <a:t>en stad zal stichten die een beroemde naam zal verkrijgen: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200" noProof="1" smtClean="0"/>
              <a:t>Alba!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x-none" noProof="1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x-none" sz="3500" noProof="1" smtClean="0"/>
          </a:p>
        </p:txBody>
      </p:sp>
    </p:spTree>
    <p:extLst>
      <p:ext uri="{BB962C8B-B14F-4D97-AF65-F5344CB8AC3E}">
        <p14:creationId xmlns:p14="http://schemas.microsoft.com/office/powerpoint/2010/main" val="28276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1. … </a:t>
            </a:r>
            <a:r>
              <a:rPr lang="nl-NL" i="1" noProof="1" smtClean="0"/>
              <a:t>dum conderet urbem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noProof="1" smtClean="0"/>
              <a:t>diditur hic subito Troiana per agmina rumor</a:t>
            </a:r>
            <a:br>
              <a:rPr lang="nl-NL" noProof="1" smtClean="0"/>
            </a:br>
            <a:r>
              <a:rPr lang="nl-NL" noProof="1" smtClean="0"/>
              <a:t>aduenisse diem quo debita moenia </a:t>
            </a:r>
            <a:r>
              <a:rPr lang="nl-NL" b="1" noProof="1" smtClean="0"/>
              <a:t>condant</a:t>
            </a:r>
            <a:r>
              <a:rPr lang="nl-NL" noProof="1" smtClean="0"/>
              <a:t>.	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l-NL" noProof="1" smtClean="0"/>
              <a:t>7. 144–5	</a:t>
            </a:r>
          </a:p>
          <a:p>
            <a:pPr marL="0" indent="0">
              <a:buNone/>
            </a:pPr>
            <a:endParaRPr lang="nl-NL" noProof="1" smtClean="0"/>
          </a:p>
        </p:txBody>
      </p:sp>
    </p:spTree>
    <p:extLst>
      <p:ext uri="{BB962C8B-B14F-4D97-AF65-F5344CB8AC3E}">
        <p14:creationId xmlns:p14="http://schemas.microsoft.com/office/powerpoint/2010/main" val="38584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3. Stichtingsverhalen in de </a:t>
            </a:r>
            <a:r>
              <a:rPr lang="nl-NL" i="1" noProof="1" smtClean="0"/>
              <a:t>Aeneis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noProof="1" smtClean="0"/>
              <a:t>Ecce autem subitum atque oculis mirabile monstrum</a:t>
            </a:r>
            <a:r>
              <a:rPr lang="nl-NL" noProof="1"/>
              <a:t/>
            </a:r>
            <a:br>
              <a:rPr lang="nl-NL" noProof="1"/>
            </a:br>
            <a:r>
              <a:rPr lang="nl-NL" noProof="1" smtClean="0"/>
              <a:t>candida per siluam cum fetu concolor albo</a:t>
            </a:r>
            <a:r>
              <a:rPr lang="nl-NL" noProof="1"/>
              <a:t/>
            </a:r>
            <a:br>
              <a:rPr lang="nl-NL" noProof="1"/>
            </a:br>
            <a:r>
              <a:rPr lang="nl-NL" noProof="1" smtClean="0"/>
              <a:t>procubuit uiridique in litore conspicitur sus;</a:t>
            </a:r>
            <a:r>
              <a:rPr lang="nl-NL" noProof="1"/>
              <a:t/>
            </a:r>
            <a:br>
              <a:rPr lang="nl-NL" noProof="1"/>
            </a:br>
            <a:r>
              <a:rPr lang="nl-NL" noProof="1" smtClean="0"/>
              <a:t>quam pius Aeneas tibi enim, tibi, maxima Iuno,</a:t>
            </a:r>
            <a:r>
              <a:rPr lang="nl-NL" noProof="1"/>
              <a:t/>
            </a:r>
            <a:br>
              <a:rPr lang="nl-NL" noProof="1"/>
            </a:br>
            <a:r>
              <a:rPr lang="nl-NL" noProof="1" smtClean="0"/>
              <a:t>mactat sacra ferens et cum grege sistit ad aram.</a:t>
            </a:r>
            <a:r>
              <a:rPr lang="en-GB" dirty="0"/>
              <a:t>	</a:t>
            </a:r>
            <a:r>
              <a:rPr lang="en-GB" dirty="0" smtClean="0"/>
              <a:t>(81–5)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NL" sz="2200" dirty="0" smtClean="0"/>
              <a:t>Onverwacht verschijnt voor hun ogen het wonderteken: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200" dirty="0"/>
              <a:t>e</a:t>
            </a:r>
            <a:r>
              <a:rPr lang="nl-NL" sz="2200" dirty="0" smtClean="0"/>
              <a:t>en witte zeug, omringd door haar witte jongen, gaat liggen,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200" dirty="0"/>
              <a:t>d</a:t>
            </a:r>
            <a:r>
              <a:rPr lang="nl-NL" sz="2200" dirty="0" smtClean="0"/>
              <a:t>uidelijk zichtbaar in volle lengte op de welige oever.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200" dirty="0" smtClean="0"/>
              <a:t>De vrome Aeneas heeft haar geofferd ter </a:t>
            </a:r>
            <a:r>
              <a:rPr lang="nl-NL" sz="2200" dirty="0" err="1" smtClean="0"/>
              <a:t>ere</a:t>
            </a:r>
            <a:r>
              <a:rPr lang="nl-NL" sz="2200" dirty="0" smtClean="0"/>
              <a:t> van u,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200" dirty="0"/>
              <a:t>m</a:t>
            </a:r>
            <a:r>
              <a:rPr lang="nl-NL" sz="2200" dirty="0" smtClean="0"/>
              <a:t>achtige Juno, en plaatste de zwijnen dicht bij het altaar.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200" dirty="0" smtClean="0"/>
              <a:t>	</a:t>
            </a: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x-none" noProof="1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x-none" sz="3500" noProof="1" smtClean="0"/>
          </a:p>
        </p:txBody>
      </p:sp>
    </p:spTree>
    <p:extLst>
      <p:ext uri="{BB962C8B-B14F-4D97-AF65-F5344CB8AC3E}">
        <p14:creationId xmlns:p14="http://schemas.microsoft.com/office/powerpoint/2010/main" val="13761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/>
              <a:t>4</a:t>
            </a:r>
            <a:r>
              <a:rPr lang="nl-NL" noProof="1" smtClean="0"/>
              <a:t>. Conclusie: Aeneas stichter van Rome?</a:t>
            </a:r>
            <a:endParaRPr lang="nl-NL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		</a:t>
            </a:r>
          </a:p>
          <a:p>
            <a:pPr marL="0" indent="0">
              <a:buNone/>
            </a:pPr>
            <a:endParaRPr lang="nl-NL" noProof="1" smtClean="0"/>
          </a:p>
        </p:txBody>
      </p:sp>
      <p:pic>
        <p:nvPicPr>
          <p:cNvPr id="4" name="Picture 3" descr="Aeneae_exsil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1621821"/>
            <a:ext cx="855345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1. … </a:t>
            </a:r>
            <a:r>
              <a:rPr lang="nl-NL" i="1" noProof="1" smtClean="0"/>
              <a:t>dum conderet urbem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noProof="1" smtClean="0"/>
              <a:t>Servius </a:t>
            </a:r>
            <a:r>
              <a:rPr lang="nl-NL" i="1" noProof="1" smtClean="0"/>
              <a:t>ad </a:t>
            </a:r>
            <a:r>
              <a:rPr lang="nl-NL" noProof="1" smtClean="0"/>
              <a:t>1.5: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NL" noProof="1" smtClean="0"/>
              <a:t>Tres hic sunt significationes. aut enim Troiam dicit, quam ut primum in Italiam uenit, fecit Aeneas, … aut Laurolauinium … aut Romam</a:t>
            </a:r>
            <a:endParaRPr lang="nl-NL" noProof="1"/>
          </a:p>
          <a:p>
            <a:pPr marL="0" indent="0">
              <a:buNone/>
            </a:pPr>
            <a:endParaRPr lang="nl-NL" noProof="1"/>
          </a:p>
          <a:p>
            <a:pPr marL="0" indent="0">
              <a:buNone/>
            </a:pPr>
            <a:r>
              <a:rPr lang="nl-NL" noProof="1" smtClean="0"/>
              <a:t>	</a:t>
            </a:r>
          </a:p>
          <a:p>
            <a:pPr marL="0" indent="0">
              <a:buNone/>
            </a:pPr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1207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1. … </a:t>
            </a:r>
            <a:r>
              <a:rPr lang="nl-NL" i="1" noProof="1" smtClean="0"/>
              <a:t>dum conderet urbem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noProof="1" smtClean="0"/>
              <a:t> </a:t>
            </a:r>
            <a:endParaRPr lang="nl-NL" noProof="1"/>
          </a:p>
          <a:p>
            <a:pPr marL="0" indent="0">
              <a:buNone/>
            </a:pPr>
            <a:r>
              <a:rPr lang="nl-NL" noProof="1" smtClean="0"/>
              <a:t>	</a:t>
            </a:r>
          </a:p>
          <a:p>
            <a:pPr marL="0" indent="0">
              <a:buNone/>
            </a:pPr>
            <a:endParaRPr lang="nl-NL" noProof="1"/>
          </a:p>
        </p:txBody>
      </p:sp>
      <p:pic>
        <p:nvPicPr>
          <p:cNvPr id="4" name="Picture 3" descr="Latium Barringt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1" b="-5891"/>
          <a:stretch/>
        </p:blipFill>
        <p:spPr>
          <a:xfrm>
            <a:off x="1184762" y="1602866"/>
            <a:ext cx="6762496" cy="507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1. … </a:t>
            </a:r>
            <a:r>
              <a:rPr lang="nl-NL" i="1" noProof="1" smtClean="0"/>
              <a:t>dum conderet urbem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noProof="1" smtClean="0"/>
              <a:t>7.157–9: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noProof="1" smtClean="0"/>
              <a:t>Ipse humili designat moenia fossa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noProof="1" smtClean="0"/>
              <a:t>moliturque locum, primasque in litore sedes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noProof="1"/>
              <a:t>c</a:t>
            </a:r>
            <a:r>
              <a:rPr lang="nl-NL" noProof="1" smtClean="0"/>
              <a:t>astrorum in morem pinnis atque aggere cingit.</a:t>
            </a:r>
          </a:p>
          <a:p>
            <a:pPr marL="0" indent="0">
              <a:spcBef>
                <a:spcPts val="0"/>
              </a:spcBef>
              <a:buNone/>
            </a:pPr>
            <a:endParaRPr lang="nl-NL" noProof="1"/>
          </a:p>
          <a:p>
            <a:pPr marL="0" indent="0">
              <a:buNone/>
            </a:pPr>
            <a:endParaRPr lang="nl-NL" noProof="1"/>
          </a:p>
          <a:p>
            <a:pPr marL="0" indent="0">
              <a:buNone/>
            </a:pPr>
            <a:r>
              <a:rPr lang="nl-NL" noProof="1" smtClean="0"/>
              <a:t>	</a:t>
            </a:r>
          </a:p>
          <a:p>
            <a:pPr marL="0" indent="0">
              <a:buNone/>
            </a:pPr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9422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/>
              <a:t>1</a:t>
            </a:r>
            <a:r>
              <a:rPr lang="nl-NL" noProof="1" smtClean="0"/>
              <a:t>. … </a:t>
            </a:r>
            <a:r>
              <a:rPr lang="nl-NL" i="1" noProof="1" smtClean="0"/>
              <a:t>dum conderet urbem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noProof="1" smtClean="0"/>
              <a:t>Overlevering over Aeneas en stichting van Rome, o.v.a.</a:t>
            </a:r>
          </a:p>
          <a:p>
            <a:r>
              <a:rPr lang="nl-NL" noProof="1" smtClean="0"/>
              <a:t>Hellanicus (5</a:t>
            </a:r>
            <a:r>
              <a:rPr lang="nl-NL" baseline="30000" noProof="1" smtClean="0"/>
              <a:t>e</a:t>
            </a:r>
            <a:r>
              <a:rPr lang="nl-NL" noProof="1" smtClean="0"/>
              <a:t> eeuw v.Chr.; Grieks; fragmenten)</a:t>
            </a:r>
          </a:p>
          <a:p>
            <a:r>
              <a:rPr lang="nl-NL" noProof="1" smtClean="0"/>
              <a:t>Timaeus (4</a:t>
            </a:r>
            <a:r>
              <a:rPr lang="nl-NL" baseline="30000" noProof="1" smtClean="0"/>
              <a:t>e</a:t>
            </a:r>
            <a:r>
              <a:rPr lang="nl-NL" noProof="1" smtClean="0"/>
              <a:t>/3</a:t>
            </a:r>
            <a:r>
              <a:rPr lang="nl-NL" baseline="30000" noProof="1" smtClean="0"/>
              <a:t>e</a:t>
            </a:r>
            <a:r>
              <a:rPr lang="nl-NL" noProof="1" smtClean="0"/>
              <a:t> eeuw v.Chr.; Grieks, fragmenten)</a:t>
            </a:r>
          </a:p>
          <a:p>
            <a:r>
              <a:rPr lang="nl-NL" noProof="1" smtClean="0"/>
              <a:t>Cato (2</a:t>
            </a:r>
            <a:r>
              <a:rPr lang="nl-NL" baseline="30000" noProof="1" smtClean="0"/>
              <a:t>e</a:t>
            </a:r>
            <a:r>
              <a:rPr lang="nl-NL" noProof="1" smtClean="0"/>
              <a:t> eeuw v.Chr.; Latijn; fragmenten)</a:t>
            </a:r>
          </a:p>
          <a:p>
            <a:r>
              <a:rPr lang="nl-NL" noProof="1" smtClean="0"/>
              <a:t>Varro (1</a:t>
            </a:r>
            <a:r>
              <a:rPr lang="nl-NL" baseline="30000" noProof="1" smtClean="0"/>
              <a:t>e</a:t>
            </a:r>
            <a:r>
              <a:rPr lang="nl-NL" noProof="1" smtClean="0"/>
              <a:t> eeuw v. Chr.; Latijn; fragmenten)</a:t>
            </a:r>
          </a:p>
          <a:p>
            <a:r>
              <a:rPr lang="nl-NL" noProof="1" smtClean="0"/>
              <a:t>Dionysius van Halicarnassus (tijdgenoot van Vergilius; Grieks; bewaard)</a:t>
            </a:r>
          </a:p>
          <a:p>
            <a:r>
              <a:rPr lang="nl-NL" noProof="1" smtClean="0"/>
              <a:t>Livius</a:t>
            </a:r>
          </a:p>
        </p:txBody>
      </p:sp>
    </p:spTree>
    <p:extLst>
      <p:ext uri="{BB962C8B-B14F-4D97-AF65-F5344CB8AC3E}">
        <p14:creationId xmlns:p14="http://schemas.microsoft.com/office/powerpoint/2010/main" val="39905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1. … </a:t>
            </a:r>
            <a:r>
              <a:rPr lang="nl-NL" i="1" noProof="1" smtClean="0"/>
              <a:t>dum conderet urbem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noProof="1" smtClean="0"/>
              <a:t>Vrbem Romam, sicuti ego accepi, condidere atque habuere initio Troiani, qui Aenea duce profugi sedibus incertis uagabantur	</a:t>
            </a:r>
          </a:p>
          <a:p>
            <a:pPr marL="0" indent="0">
              <a:buNone/>
            </a:pPr>
            <a:r>
              <a:rPr lang="nl-NL" noProof="1" smtClean="0"/>
              <a:t>Sallustius, </a:t>
            </a:r>
            <a:r>
              <a:rPr lang="nl-NL" i="1" noProof="1" smtClean="0"/>
              <a:t>Catilina</a:t>
            </a:r>
            <a:r>
              <a:rPr lang="nl-NL" noProof="1" smtClean="0"/>
              <a:t> 6.1</a:t>
            </a:r>
          </a:p>
          <a:p>
            <a:pPr marL="0" indent="0">
              <a:buNone/>
            </a:pPr>
            <a:endParaRPr lang="nl-NL" noProof="1"/>
          </a:p>
          <a:p>
            <a:pPr marL="0" indent="0">
              <a:buNone/>
            </a:pPr>
            <a:r>
              <a:rPr lang="nl-NL" noProof="1" smtClean="0"/>
              <a:t>De stad Rome is volgens mijn informatie gesticht en aanvankelijk bewoond door Trojanen, die onder leiding van Aeneas als vluchtelingen zonder vaste woonplaats rondzwierven</a:t>
            </a:r>
          </a:p>
        </p:txBody>
      </p:sp>
    </p:spTree>
    <p:extLst>
      <p:ext uri="{BB962C8B-B14F-4D97-AF65-F5344CB8AC3E}">
        <p14:creationId xmlns:p14="http://schemas.microsoft.com/office/powerpoint/2010/main" val="28809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1" smtClean="0"/>
              <a:t>1. … </a:t>
            </a:r>
            <a:r>
              <a:rPr lang="nl-NL" i="1" noProof="1" smtClean="0"/>
              <a:t>dum conderet urbem</a:t>
            </a:r>
            <a:endParaRPr lang="nl-NL" i="1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1" y="1527048"/>
            <a:ext cx="8617143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65113" algn="l"/>
              </a:tabLst>
            </a:pPr>
            <a:r>
              <a:rPr lang="nl-NL" noProof="1" smtClean="0"/>
              <a:t>Arma uirumque cano, Troiae qui primus ab oris</a:t>
            </a:r>
            <a:br>
              <a:rPr lang="nl-NL" noProof="1" smtClean="0"/>
            </a:br>
            <a:r>
              <a:rPr lang="nl-NL" noProof="1" smtClean="0"/>
              <a:t>Italiam fato profugus Lauiniaque uenit</a:t>
            </a:r>
            <a:r>
              <a:rPr lang="nl-NL" noProof="1"/>
              <a:t/>
            </a:r>
            <a:br>
              <a:rPr lang="nl-NL" noProof="1"/>
            </a:br>
            <a:r>
              <a:rPr lang="nl-NL" noProof="1" smtClean="0"/>
              <a:t>litora, multum ille et terris iactatus et alto</a:t>
            </a:r>
            <a:br>
              <a:rPr lang="nl-NL" noProof="1" smtClean="0"/>
            </a:br>
            <a:r>
              <a:rPr lang="nl-NL" noProof="1" smtClean="0"/>
              <a:t>ui superum, saeuae memorem Iunonis ob iram,</a:t>
            </a:r>
            <a:br>
              <a:rPr lang="nl-NL" noProof="1" smtClean="0"/>
            </a:br>
            <a:r>
              <a:rPr lang="nl-NL" noProof="1" smtClean="0"/>
              <a:t>multa quoque et bello passus, </a:t>
            </a:r>
            <a:r>
              <a:rPr lang="nl-NL" b="1" noProof="1" smtClean="0"/>
              <a:t>dum conderet Vrbem.</a:t>
            </a:r>
            <a:r>
              <a:rPr lang="nl-NL" noProof="1" smtClean="0"/>
              <a:t/>
            </a:r>
            <a:br>
              <a:rPr lang="nl-NL" noProof="1" smtClean="0"/>
            </a:br>
            <a:r>
              <a:rPr lang="nl-NL" noProof="1" smtClean="0"/>
              <a:t>	</a:t>
            </a:r>
          </a:p>
          <a:p>
            <a:pPr marL="0" indent="0">
              <a:buNone/>
            </a:pPr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8211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4337</TotalTime>
  <Words>905</Words>
  <Application>Microsoft Office PowerPoint</Application>
  <PresentationFormat>Diavoorstelling (4:3)</PresentationFormat>
  <Paragraphs>199</Paragraphs>
  <Slides>31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Civic</vt:lpstr>
      <vt:lpstr>Aeneas als stichter (maar niet van Rome)</vt:lpstr>
      <vt:lpstr>1. … dum conderet urbem</vt:lpstr>
      <vt:lpstr>1. … dum conderet urbem</vt:lpstr>
      <vt:lpstr>1. … dum conderet urbem</vt:lpstr>
      <vt:lpstr>1. … dum conderet urbem</vt:lpstr>
      <vt:lpstr>1. … dum conderet urbem</vt:lpstr>
      <vt:lpstr>1. … dum conderet urbem</vt:lpstr>
      <vt:lpstr>1. … dum conderet urbem</vt:lpstr>
      <vt:lpstr>1. … dum conderet urbem</vt:lpstr>
      <vt:lpstr>1. … dum conderet urbem</vt:lpstr>
      <vt:lpstr>1. … dum conderet urbem</vt:lpstr>
      <vt:lpstr>2. Een stichtingsverhaal: Cyrene</vt:lpstr>
      <vt:lpstr>2. Een stichtingsverhaal: Cyrene</vt:lpstr>
      <vt:lpstr>2. Een stichtingsverhaal: Cyrene</vt:lpstr>
      <vt:lpstr>3. Stichtingsverhalen in de Aeneis</vt:lpstr>
      <vt:lpstr>3. Stichtingsverhalen in de Aeneis</vt:lpstr>
      <vt:lpstr>3. Stichtingsverhalen in de Aeneis</vt:lpstr>
      <vt:lpstr>3. Stichtingsverhalen in de Aeneis</vt:lpstr>
      <vt:lpstr>3. Stichtingsverhalen in de Aeneis</vt:lpstr>
      <vt:lpstr>3. Stichtingsverhalen in de Aeneis</vt:lpstr>
      <vt:lpstr>3. Stichtingsverhalen in de Aeneis</vt:lpstr>
      <vt:lpstr>3. Stichtingsverhalen in de Aeneis</vt:lpstr>
      <vt:lpstr>3. Stichtingsverhalen in de Aeneis</vt:lpstr>
      <vt:lpstr>3. Stichtingsverhalen in de Aeneis</vt:lpstr>
      <vt:lpstr>3. Stichtingsverhalen in de Aeneis</vt:lpstr>
      <vt:lpstr>3. Stichtingsverhalen in de Aeneis</vt:lpstr>
      <vt:lpstr>3. Stichtingsverhalen in de Aeneis</vt:lpstr>
      <vt:lpstr>3. Stichtingsverhalen in de Aeneis</vt:lpstr>
      <vt:lpstr>3. Stichtingsverhalen in de Aeneis</vt:lpstr>
      <vt:lpstr>3. Stichtingsverhalen in de Aeneis</vt:lpstr>
      <vt:lpstr>4. Conclusie: Aeneas stichter van Rome?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Aeneas als stichter (maar niet van Rome)</dc:title>
  <dc:creator>Ruurd Nauta</dc:creator>
  <cp:lastModifiedBy>Martje de Vries</cp:lastModifiedBy>
  <cp:revision>68</cp:revision>
  <dcterms:created xsi:type="dcterms:W3CDTF">2015-09-16T18:19:48Z</dcterms:created>
  <dcterms:modified xsi:type="dcterms:W3CDTF">2015-09-22T09:59:53Z</dcterms:modified>
</cp:coreProperties>
</file>