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84" r:id="rId3"/>
    <p:sldId id="285" r:id="rId4"/>
    <p:sldId id="283" r:id="rId5"/>
    <p:sldId id="304" r:id="rId6"/>
    <p:sldId id="286" r:id="rId7"/>
    <p:sldId id="279" r:id="rId8"/>
    <p:sldId id="302" r:id="rId9"/>
    <p:sldId id="303" r:id="rId10"/>
    <p:sldId id="287" r:id="rId11"/>
    <p:sldId id="289" r:id="rId12"/>
    <p:sldId id="290" r:id="rId13"/>
    <p:sldId id="291" r:id="rId14"/>
    <p:sldId id="292" r:id="rId15"/>
    <p:sldId id="270" r:id="rId16"/>
    <p:sldId id="295" r:id="rId17"/>
    <p:sldId id="298" r:id="rId18"/>
    <p:sldId id="299" r:id="rId19"/>
    <p:sldId id="297" r:id="rId20"/>
    <p:sldId id="300" r:id="rId21"/>
    <p:sldId id="301" r:id="rId22"/>
  </p:sldIdLst>
  <p:sldSz cx="9144000" cy="6858000" type="screen4x3"/>
  <p:notesSz cx="6858000" cy="9144000"/>
  <p:custDataLst>
    <p:tags r:id="rId23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151E-608B-44BD-890A-7A8FB637315C}" type="datetimeFigureOut">
              <a:rPr lang="nl-NL" smtClean="0"/>
              <a:t>16-9-2015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9F1DB-0385-439A-B362-C6E86C231C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0894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151E-608B-44BD-890A-7A8FB637315C}" type="datetimeFigureOut">
              <a:rPr lang="nl-NL" smtClean="0"/>
              <a:t>16-9-2015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9F1DB-0385-439A-B362-C6E86C231C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9800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151E-608B-44BD-890A-7A8FB637315C}" type="datetimeFigureOut">
              <a:rPr lang="nl-NL" smtClean="0"/>
              <a:t>16-9-2015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9F1DB-0385-439A-B362-C6E86C231C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7043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151E-608B-44BD-890A-7A8FB637315C}" type="datetimeFigureOut">
              <a:rPr lang="nl-NL" smtClean="0"/>
              <a:t>16-9-2015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9F1DB-0385-439A-B362-C6E86C231C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5498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151E-608B-44BD-890A-7A8FB637315C}" type="datetimeFigureOut">
              <a:rPr lang="nl-NL" smtClean="0"/>
              <a:t>16-9-2015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9F1DB-0385-439A-B362-C6E86C231C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3602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151E-608B-44BD-890A-7A8FB637315C}" type="datetimeFigureOut">
              <a:rPr lang="nl-NL" smtClean="0"/>
              <a:t>16-9-2015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9F1DB-0385-439A-B362-C6E86C231C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0115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151E-608B-44BD-890A-7A8FB637315C}" type="datetimeFigureOut">
              <a:rPr lang="nl-NL" smtClean="0"/>
              <a:t>16-9-2015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9F1DB-0385-439A-B362-C6E86C231C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2179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151E-608B-44BD-890A-7A8FB637315C}" type="datetimeFigureOut">
              <a:rPr lang="nl-NL" smtClean="0"/>
              <a:t>16-9-2015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9F1DB-0385-439A-B362-C6E86C231C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8978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151E-608B-44BD-890A-7A8FB637315C}" type="datetimeFigureOut">
              <a:rPr lang="nl-NL" smtClean="0"/>
              <a:t>16-9-2015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9F1DB-0385-439A-B362-C6E86C231C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2267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151E-608B-44BD-890A-7A8FB637315C}" type="datetimeFigureOut">
              <a:rPr lang="nl-NL" smtClean="0"/>
              <a:t>16-9-2015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9F1DB-0385-439A-B362-C6E86C231C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9135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151E-608B-44BD-890A-7A8FB637315C}" type="datetimeFigureOut">
              <a:rPr lang="nl-NL" smtClean="0"/>
              <a:t>16-9-2015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9F1DB-0385-439A-B362-C6E86C231C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9290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8151E-608B-44BD-890A-7A8FB637315C}" type="datetimeFigureOut">
              <a:rPr lang="nl-NL" smtClean="0"/>
              <a:t>16-9-2015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9F1DB-0385-439A-B362-C6E86C231C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58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21" r="821" b="12616"/>
          <a:stretch/>
        </p:blipFill>
        <p:spPr>
          <a:xfrm>
            <a:off x="0" y="-1081314"/>
            <a:ext cx="9144000" cy="7912727"/>
          </a:xfrm>
          <a:prstGeom prst="rect">
            <a:avLst/>
          </a:prstGeom>
          <a:ln w="28575">
            <a:noFill/>
          </a:ln>
        </p:spPr>
      </p:pic>
      <p:sp>
        <p:nvSpPr>
          <p:cNvPr id="5" name="Rechthoek 4"/>
          <p:cNvSpPr/>
          <p:nvPr/>
        </p:nvSpPr>
        <p:spPr>
          <a:xfrm>
            <a:off x="0" y="0"/>
            <a:ext cx="9144000" cy="1987679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611560" y="692696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u="sng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Cambria" panose="02040503050406030204" pitchFamily="18" charset="0"/>
              </a:rPr>
              <a:t>Via Carthago van Troje naar </a:t>
            </a:r>
            <a:r>
              <a:rPr lang="nl-NL" sz="4000" b="1" u="sng" dirty="0" smtClean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Cambria" panose="02040503050406030204" pitchFamily="18" charset="0"/>
              </a:rPr>
              <a:t>Tiber</a:t>
            </a:r>
            <a:endParaRPr lang="nl-NL" sz="4000" b="1" u="sng" dirty="0">
              <a:solidFill>
                <a:srgbClr val="002060"/>
              </a:solidFill>
              <a:uFill>
                <a:solidFill>
                  <a:srgbClr val="FF0000"/>
                </a:solidFill>
              </a:uFill>
              <a:latin typeface="Cambria" panose="02040503050406030204" pitchFamily="18" charset="0"/>
            </a:endParaRPr>
          </a:p>
          <a:p>
            <a:pPr algn="ctr"/>
            <a:r>
              <a:rPr lang="nl-NL" sz="2400" b="1" dirty="0">
                <a:solidFill>
                  <a:srgbClr val="002060"/>
                </a:solidFill>
                <a:latin typeface="+mj-lt"/>
              </a:rPr>
              <a:t>Analyse en interpretatie van ruimte in het verhaal van een reis</a:t>
            </a:r>
          </a:p>
        </p:txBody>
      </p:sp>
      <p:sp>
        <p:nvSpPr>
          <p:cNvPr id="7" name="Rechthoek 6"/>
          <p:cNvSpPr/>
          <p:nvPr/>
        </p:nvSpPr>
        <p:spPr>
          <a:xfrm>
            <a:off x="0" y="5589239"/>
            <a:ext cx="9144000" cy="1268761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5292080" y="5805264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2400" b="1" u="sng" dirty="0" smtClean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Cambria" panose="02040503050406030204" pitchFamily="18" charset="0"/>
              </a:rPr>
              <a:t>Suzanne Adema</a:t>
            </a:r>
          </a:p>
        </p:txBody>
      </p:sp>
    </p:spTree>
    <p:extLst>
      <p:ext uri="{BB962C8B-B14F-4D97-AF65-F5344CB8AC3E}">
        <p14:creationId xmlns:p14="http://schemas.microsoft.com/office/powerpoint/2010/main" val="167332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397000" y="2984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hthoek 40"/>
          <p:cNvSpPr/>
          <p:nvPr/>
        </p:nvSpPr>
        <p:spPr>
          <a:xfrm>
            <a:off x="268655" y="179348"/>
            <a:ext cx="3869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De presentatie van ruimte</a:t>
            </a:r>
            <a:endParaRPr lang="nl-NL" altLang="nl-NL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Rechte verbindingslijn 41"/>
          <p:cNvCxnSpPr/>
          <p:nvPr/>
        </p:nvCxnSpPr>
        <p:spPr>
          <a:xfrm>
            <a:off x="0" y="641013"/>
            <a:ext cx="6300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83568" y="1268760"/>
            <a:ext cx="6768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8) </a:t>
            </a:r>
            <a:r>
              <a:rPr lang="fr-FR" sz="2400" dirty="0" err="1" smtClean="0"/>
              <a:t>Verg</a:t>
            </a:r>
            <a:r>
              <a:rPr lang="fr-FR" sz="2400" dirty="0" smtClean="0"/>
              <a:t>. </a:t>
            </a:r>
            <a:r>
              <a:rPr lang="fr-FR" sz="2400" i="1" dirty="0" err="1" smtClean="0"/>
              <a:t>Aen</a:t>
            </a:r>
            <a:r>
              <a:rPr lang="fr-FR" sz="2400" dirty="0" smtClean="0"/>
              <a:t>. 3,13-16</a:t>
            </a:r>
          </a:p>
          <a:p>
            <a:pPr lvl="1"/>
            <a:r>
              <a:rPr lang="fr-FR" sz="2400" b="1" dirty="0" smtClean="0"/>
              <a:t>Terra </a:t>
            </a:r>
            <a:r>
              <a:rPr lang="fr-FR" sz="2400" b="1" dirty="0" err="1"/>
              <a:t>procul</a:t>
            </a:r>
            <a:r>
              <a:rPr lang="fr-FR" sz="2400" b="1" dirty="0"/>
              <a:t> </a:t>
            </a:r>
            <a:r>
              <a:rPr lang="fr-FR" sz="2400" b="1" dirty="0" err="1"/>
              <a:t>vastis</a:t>
            </a:r>
            <a:r>
              <a:rPr lang="fr-FR" sz="2400" b="1" dirty="0"/>
              <a:t> </a:t>
            </a:r>
            <a:r>
              <a:rPr lang="fr-FR" sz="2400" b="1" dirty="0" err="1"/>
              <a:t>colitur</a:t>
            </a:r>
            <a:r>
              <a:rPr lang="fr-FR" sz="2400" b="1" dirty="0"/>
              <a:t> </a:t>
            </a:r>
            <a:r>
              <a:rPr lang="fr-FR" sz="2400" b="1" dirty="0" err="1"/>
              <a:t>Mauortia</a:t>
            </a:r>
            <a:r>
              <a:rPr lang="fr-FR" sz="2400" b="1" dirty="0"/>
              <a:t> </a:t>
            </a:r>
            <a:r>
              <a:rPr lang="fr-FR" sz="2400" b="1" dirty="0" err="1"/>
              <a:t>campis</a:t>
            </a:r>
            <a:endParaRPr lang="en-US" sz="2400" b="1" dirty="0"/>
          </a:p>
          <a:p>
            <a:pPr lvl="1"/>
            <a:r>
              <a:rPr lang="fr-FR" sz="2400" b="1" dirty="0"/>
              <a:t>(Thraces </a:t>
            </a:r>
            <a:r>
              <a:rPr lang="fr-FR" sz="2400" b="1" dirty="0" err="1"/>
              <a:t>arant</a:t>
            </a:r>
            <a:r>
              <a:rPr lang="fr-FR" sz="2400" b="1" dirty="0"/>
              <a:t>) </a:t>
            </a:r>
            <a:r>
              <a:rPr lang="fr-FR" sz="2400" b="1" dirty="0" err="1"/>
              <a:t>acri</a:t>
            </a:r>
            <a:r>
              <a:rPr lang="fr-FR" sz="2400" b="1" dirty="0"/>
              <a:t> </a:t>
            </a:r>
            <a:r>
              <a:rPr lang="fr-FR" sz="2400" b="1" dirty="0" err="1"/>
              <a:t>quondam</a:t>
            </a:r>
            <a:r>
              <a:rPr lang="fr-FR" sz="2400" b="1" dirty="0"/>
              <a:t> </a:t>
            </a:r>
            <a:r>
              <a:rPr lang="fr-FR" sz="2400" b="1" dirty="0" err="1"/>
              <a:t>regnata</a:t>
            </a:r>
            <a:r>
              <a:rPr lang="fr-FR" sz="2400" b="1" dirty="0"/>
              <a:t> </a:t>
            </a:r>
            <a:r>
              <a:rPr lang="fr-FR" sz="2400" b="1" dirty="0" err="1"/>
              <a:t>Lycurgo</a:t>
            </a:r>
            <a:r>
              <a:rPr lang="fr-FR" sz="2400" b="1" dirty="0"/>
              <a:t>,</a:t>
            </a:r>
            <a:endParaRPr lang="en-US" sz="2400" b="1" dirty="0"/>
          </a:p>
          <a:p>
            <a:pPr lvl="1"/>
            <a:r>
              <a:rPr lang="fr-FR" sz="2400" b="1" dirty="0" err="1"/>
              <a:t>hospitium</a:t>
            </a:r>
            <a:r>
              <a:rPr lang="fr-FR" sz="2400" b="1" dirty="0"/>
              <a:t> </a:t>
            </a:r>
            <a:r>
              <a:rPr lang="fr-FR" sz="2400" b="1" dirty="0" err="1"/>
              <a:t>antiquum</a:t>
            </a:r>
            <a:r>
              <a:rPr lang="fr-FR" sz="2400" b="1" dirty="0"/>
              <a:t> </a:t>
            </a:r>
            <a:r>
              <a:rPr lang="fr-FR" sz="2400" b="1" dirty="0" err="1"/>
              <a:t>Troiae</a:t>
            </a:r>
            <a:r>
              <a:rPr lang="fr-FR" sz="2400" b="1" dirty="0"/>
              <a:t> </a:t>
            </a:r>
            <a:r>
              <a:rPr lang="fr-FR" sz="2400" b="1" dirty="0" err="1"/>
              <a:t>sociique</a:t>
            </a:r>
            <a:r>
              <a:rPr lang="fr-FR" sz="2400" b="1" dirty="0"/>
              <a:t> </a:t>
            </a:r>
            <a:r>
              <a:rPr lang="fr-FR" sz="2400" b="1" dirty="0" err="1"/>
              <a:t>penates</a:t>
            </a:r>
            <a:endParaRPr lang="en-US" sz="2400" b="1" dirty="0"/>
          </a:p>
          <a:p>
            <a:pPr lvl="1"/>
            <a:r>
              <a:rPr lang="fr-FR" sz="2400" b="1" dirty="0" err="1"/>
              <a:t>dum</a:t>
            </a:r>
            <a:r>
              <a:rPr lang="fr-FR" sz="2400" b="1" dirty="0"/>
              <a:t> </a:t>
            </a:r>
            <a:r>
              <a:rPr lang="fr-FR" sz="2400" b="1" dirty="0" err="1"/>
              <a:t>fortuna</a:t>
            </a:r>
            <a:r>
              <a:rPr lang="fr-FR" sz="2400" b="1" dirty="0"/>
              <a:t> fuit</a:t>
            </a:r>
            <a:r>
              <a:rPr lang="fr-FR" sz="2400" dirty="0"/>
              <a:t>. </a:t>
            </a:r>
            <a:r>
              <a:rPr lang="fr-FR" sz="2400" dirty="0" err="1"/>
              <a:t>feror</a:t>
            </a:r>
            <a:r>
              <a:rPr lang="fr-FR" sz="2400" dirty="0"/>
              <a:t> </a:t>
            </a:r>
            <a:r>
              <a:rPr lang="fr-FR" sz="2400" dirty="0" err="1"/>
              <a:t>huc</a:t>
            </a:r>
            <a:r>
              <a:rPr lang="fr-FR" sz="2400" dirty="0"/>
              <a:t> 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05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397000" y="2984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hthoek 40"/>
          <p:cNvSpPr/>
          <p:nvPr/>
        </p:nvSpPr>
        <p:spPr>
          <a:xfrm>
            <a:off x="268655" y="179348"/>
            <a:ext cx="3869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De presentatie van ruimte</a:t>
            </a:r>
            <a:endParaRPr lang="nl-NL" altLang="nl-NL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Rechte verbindingslijn 41"/>
          <p:cNvCxnSpPr/>
          <p:nvPr/>
        </p:nvCxnSpPr>
        <p:spPr>
          <a:xfrm>
            <a:off x="0" y="641013"/>
            <a:ext cx="6300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83568" y="1268760"/>
            <a:ext cx="67687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9) </a:t>
            </a:r>
            <a:r>
              <a:rPr lang="fr-FR" sz="2400" dirty="0" err="1" smtClean="0"/>
              <a:t>Verg</a:t>
            </a:r>
            <a:r>
              <a:rPr lang="fr-FR" sz="2400" dirty="0" smtClean="0"/>
              <a:t>. </a:t>
            </a:r>
            <a:r>
              <a:rPr lang="fr-FR" sz="2400" i="1" dirty="0" err="1" smtClean="0"/>
              <a:t>Aen</a:t>
            </a:r>
            <a:r>
              <a:rPr lang="fr-FR" sz="2400" dirty="0" smtClean="0"/>
              <a:t>. 1,180-186</a:t>
            </a:r>
          </a:p>
          <a:p>
            <a:pPr lvl="1"/>
            <a:r>
              <a:rPr lang="en-US" sz="2400" dirty="0"/>
              <a:t>Aeneas </a:t>
            </a:r>
            <a:r>
              <a:rPr lang="en-US" sz="2400" b="1" dirty="0" err="1"/>
              <a:t>scopulum</a:t>
            </a:r>
            <a:r>
              <a:rPr lang="en-US" sz="2400" b="1" dirty="0"/>
              <a:t> </a:t>
            </a:r>
            <a:r>
              <a:rPr lang="en-US" sz="2400" dirty="0" err="1"/>
              <a:t>interea</a:t>
            </a:r>
            <a:r>
              <a:rPr lang="en-US" sz="2400" dirty="0"/>
              <a:t> </a:t>
            </a:r>
            <a:r>
              <a:rPr lang="en-US" sz="2400" dirty="0" err="1"/>
              <a:t>conscendit</a:t>
            </a:r>
            <a:r>
              <a:rPr lang="en-US" sz="2400" dirty="0"/>
              <a:t>, et </a:t>
            </a:r>
            <a:r>
              <a:rPr lang="en-US" sz="2400" dirty="0" err="1"/>
              <a:t>omnem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prospectum</a:t>
            </a:r>
            <a:r>
              <a:rPr lang="en-US" sz="2400" dirty="0"/>
              <a:t> </a:t>
            </a:r>
            <a:r>
              <a:rPr lang="en-US" sz="2400" b="1" dirty="0"/>
              <a:t>late </a:t>
            </a:r>
            <a:r>
              <a:rPr lang="en-US" sz="2400" b="1" dirty="0" err="1"/>
              <a:t>pelago</a:t>
            </a:r>
            <a:r>
              <a:rPr lang="en-US" sz="2400" b="1" dirty="0"/>
              <a:t> </a:t>
            </a:r>
            <a:r>
              <a:rPr lang="en-US" sz="2400" dirty="0"/>
              <a:t>petit, </a:t>
            </a:r>
            <a:r>
              <a:rPr lang="en-US" sz="2400" dirty="0" err="1"/>
              <a:t>Anthea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quem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iactatum</a:t>
            </a:r>
            <a:r>
              <a:rPr lang="en-US" sz="2400" dirty="0"/>
              <a:t> </a:t>
            </a:r>
            <a:r>
              <a:rPr lang="en-US" sz="2400" dirty="0" err="1"/>
              <a:t>vento</a:t>
            </a:r>
            <a:r>
              <a:rPr lang="en-US" sz="2400" dirty="0"/>
              <a:t> </a:t>
            </a:r>
            <a:r>
              <a:rPr lang="en-US" sz="2400" dirty="0" err="1"/>
              <a:t>videat</a:t>
            </a:r>
            <a:r>
              <a:rPr lang="en-US" sz="2400" dirty="0"/>
              <a:t> </a:t>
            </a:r>
            <a:r>
              <a:rPr lang="en-US" sz="2400" dirty="0" err="1"/>
              <a:t>Phrygiasque</a:t>
            </a:r>
            <a:r>
              <a:rPr lang="en-US" sz="2400" dirty="0"/>
              <a:t> </a:t>
            </a:r>
            <a:r>
              <a:rPr lang="en-US" sz="2400" dirty="0" err="1"/>
              <a:t>biremis</a:t>
            </a:r>
            <a:r>
              <a:rPr lang="en-US" sz="2400" dirty="0"/>
              <a:t>,</a:t>
            </a:r>
            <a:br>
              <a:rPr lang="en-US" sz="2400" dirty="0"/>
            </a:br>
            <a:r>
              <a:rPr lang="en-US" sz="2400" dirty="0" err="1"/>
              <a:t>aut</a:t>
            </a:r>
            <a:r>
              <a:rPr lang="en-US" sz="2400" dirty="0"/>
              <a:t> </a:t>
            </a:r>
            <a:r>
              <a:rPr lang="en-US" sz="2400" dirty="0" err="1"/>
              <a:t>Capyn</a:t>
            </a:r>
            <a:r>
              <a:rPr lang="en-US" sz="2400" dirty="0"/>
              <a:t> </a:t>
            </a:r>
            <a:r>
              <a:rPr lang="en-US" sz="2400" dirty="0" err="1"/>
              <a:t>aut</a:t>
            </a:r>
            <a:r>
              <a:rPr lang="en-US" sz="2400" dirty="0"/>
              <a:t> </a:t>
            </a:r>
            <a:r>
              <a:rPr lang="en-US" sz="2400" dirty="0" err="1"/>
              <a:t>celsis</a:t>
            </a:r>
            <a:r>
              <a:rPr lang="en-US" sz="2400" dirty="0"/>
              <a:t> in </a:t>
            </a:r>
            <a:r>
              <a:rPr lang="en-US" sz="2400" dirty="0" err="1"/>
              <a:t>puppibus</a:t>
            </a:r>
            <a:r>
              <a:rPr lang="en-US" sz="2400" dirty="0"/>
              <a:t> </a:t>
            </a:r>
            <a:r>
              <a:rPr lang="en-US" sz="2400" dirty="0" err="1"/>
              <a:t>arma</a:t>
            </a:r>
            <a:r>
              <a:rPr lang="en-US" sz="2400" dirty="0"/>
              <a:t> </a:t>
            </a:r>
            <a:r>
              <a:rPr lang="en-US" sz="2400" dirty="0" err="1"/>
              <a:t>Caici</a:t>
            </a:r>
            <a:r>
              <a:rPr lang="en-US" sz="2400" dirty="0"/>
              <a:t>. </a:t>
            </a:r>
            <a:br>
              <a:rPr lang="en-US" sz="2400" dirty="0"/>
            </a:br>
            <a:r>
              <a:rPr lang="en-US" sz="2400" b="1" dirty="0" err="1"/>
              <a:t>Navem</a:t>
            </a:r>
            <a:r>
              <a:rPr lang="en-US" sz="2400" b="1" dirty="0"/>
              <a:t> in </a:t>
            </a:r>
            <a:r>
              <a:rPr lang="en-US" sz="2400" b="1" dirty="0" err="1"/>
              <a:t>conspectu</a:t>
            </a:r>
            <a:r>
              <a:rPr lang="en-US" sz="2400" b="1" dirty="0"/>
              <a:t> </a:t>
            </a:r>
            <a:r>
              <a:rPr lang="en-US" sz="2400" b="1" dirty="0" err="1"/>
              <a:t>nullam</a:t>
            </a:r>
            <a:r>
              <a:rPr lang="en-US" sz="2400" dirty="0"/>
              <a:t>, </a:t>
            </a:r>
            <a:r>
              <a:rPr lang="en-US" sz="2400" b="1" dirty="0" err="1"/>
              <a:t>tris</a:t>
            </a:r>
            <a:r>
              <a:rPr lang="en-US" sz="2400" b="1" dirty="0"/>
              <a:t> </a:t>
            </a:r>
            <a:r>
              <a:rPr lang="en-US" sz="2400" b="1" dirty="0" err="1"/>
              <a:t>litore</a:t>
            </a:r>
            <a:r>
              <a:rPr lang="en-US" sz="2400" b="1" dirty="0"/>
              <a:t> </a:t>
            </a:r>
            <a:r>
              <a:rPr lang="en-US" sz="2400" b="1" dirty="0" err="1"/>
              <a:t>cervos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prospicit</a:t>
            </a:r>
            <a:r>
              <a:rPr lang="en-US" sz="2400" dirty="0"/>
              <a:t> </a:t>
            </a:r>
            <a:r>
              <a:rPr lang="en-US" sz="2400" b="1" dirty="0" err="1"/>
              <a:t>errantis</a:t>
            </a:r>
            <a:r>
              <a:rPr lang="en-US" sz="2400" dirty="0"/>
              <a:t>; </a:t>
            </a:r>
            <a:r>
              <a:rPr lang="en-US" sz="2400" b="1" dirty="0"/>
              <a:t>hos </a:t>
            </a:r>
            <a:r>
              <a:rPr lang="en-US" sz="2400" b="1" dirty="0" err="1"/>
              <a:t>tota</a:t>
            </a:r>
            <a:r>
              <a:rPr lang="en-US" sz="2400" b="1" dirty="0"/>
              <a:t> </a:t>
            </a:r>
            <a:r>
              <a:rPr lang="en-US" sz="2400" b="1" dirty="0" err="1"/>
              <a:t>armenta</a:t>
            </a:r>
            <a:r>
              <a:rPr lang="en-US" sz="2400" b="1" dirty="0"/>
              <a:t> </a:t>
            </a:r>
            <a:r>
              <a:rPr lang="en-US" sz="2400" b="1" dirty="0" err="1"/>
              <a:t>sequuntur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>a </a:t>
            </a:r>
            <a:r>
              <a:rPr lang="en-US" sz="2400" b="1" dirty="0" err="1"/>
              <a:t>tergo</a:t>
            </a:r>
            <a:r>
              <a:rPr lang="en-US" sz="2400" b="1" dirty="0"/>
              <a:t>, et </a:t>
            </a:r>
            <a:r>
              <a:rPr lang="en-US" sz="2400" b="1" dirty="0" err="1"/>
              <a:t>longum</a:t>
            </a:r>
            <a:r>
              <a:rPr lang="en-US" sz="2400" b="1" dirty="0"/>
              <a:t> per </a:t>
            </a:r>
            <a:r>
              <a:rPr lang="en-US" sz="2400" b="1" dirty="0" err="1"/>
              <a:t>vallis</a:t>
            </a:r>
            <a:r>
              <a:rPr lang="en-US" sz="2400" b="1" dirty="0"/>
              <a:t> </a:t>
            </a:r>
            <a:r>
              <a:rPr lang="en-US" sz="2400" b="1" dirty="0" err="1"/>
              <a:t>pascitur</a:t>
            </a:r>
            <a:r>
              <a:rPr lang="en-US" sz="2400" b="1" dirty="0"/>
              <a:t> </a:t>
            </a:r>
            <a:r>
              <a:rPr lang="en-US" sz="2400" b="1" dirty="0" err="1"/>
              <a:t>agmen</a:t>
            </a:r>
            <a:r>
              <a:rPr lang="en-US" sz="2400" dirty="0"/>
              <a:t>.</a:t>
            </a:r>
          </a:p>
          <a:p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245508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397000" y="2984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hthoek 40"/>
          <p:cNvSpPr/>
          <p:nvPr/>
        </p:nvSpPr>
        <p:spPr>
          <a:xfrm>
            <a:off x="268655" y="179348"/>
            <a:ext cx="3442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Ruimtes en hun functie</a:t>
            </a:r>
            <a:endParaRPr lang="nl-NL" altLang="nl-NL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Rechte verbindingslijn 41"/>
          <p:cNvCxnSpPr/>
          <p:nvPr/>
        </p:nvCxnSpPr>
        <p:spPr>
          <a:xfrm>
            <a:off x="0" y="641013"/>
            <a:ext cx="6300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83568" y="1268760"/>
            <a:ext cx="77048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 smtClean="0"/>
              <a:t>Bijvoorbeeld</a:t>
            </a:r>
            <a:r>
              <a:rPr lang="fr-FR" sz="2400" dirty="0" smtClean="0"/>
              <a:t>:</a:t>
            </a:r>
          </a:p>
          <a:p>
            <a:endParaRPr lang="fr-FR" sz="2400" dirty="0" smtClean="0"/>
          </a:p>
          <a:p>
            <a:pPr marL="342900" indent="-342900">
              <a:buFontTx/>
              <a:buChar char="-"/>
            </a:pPr>
            <a:r>
              <a:rPr lang="fr-FR" sz="2400" dirty="0" err="1" smtClean="0"/>
              <a:t>Psychologisch</a:t>
            </a:r>
            <a:r>
              <a:rPr lang="fr-FR" sz="2400" dirty="0" smtClean="0"/>
              <a:t> </a:t>
            </a:r>
          </a:p>
          <a:p>
            <a:pPr marL="342900" indent="-342900">
              <a:buFontTx/>
              <a:buChar char="-"/>
            </a:pPr>
            <a:r>
              <a:rPr lang="fr-FR" sz="2400" dirty="0" err="1" smtClean="0"/>
              <a:t>Symbolisch</a:t>
            </a:r>
            <a:r>
              <a:rPr lang="fr-FR" sz="2400" dirty="0"/>
              <a:t>	</a:t>
            </a:r>
            <a:endParaRPr lang="fr-FR" sz="2400" dirty="0" smtClean="0"/>
          </a:p>
          <a:p>
            <a:pPr marL="342900" indent="-342900">
              <a:buFontTx/>
              <a:buChar char="-"/>
            </a:pPr>
            <a:r>
              <a:rPr lang="fr-FR" sz="2400" dirty="0" err="1" smtClean="0"/>
              <a:t>Karakteriserend</a:t>
            </a:r>
            <a:r>
              <a:rPr lang="fr-FR" sz="2400" dirty="0" smtClean="0"/>
              <a:t> </a:t>
            </a:r>
          </a:p>
          <a:p>
            <a:r>
              <a:rPr lang="fr-FR" sz="2400" dirty="0" smtClean="0"/>
              <a:t>	11) </a:t>
            </a:r>
            <a:r>
              <a:rPr lang="fr-FR" sz="2400" dirty="0" err="1" smtClean="0"/>
              <a:t>Verg</a:t>
            </a:r>
            <a:r>
              <a:rPr lang="fr-FR" sz="2400" dirty="0" smtClean="0"/>
              <a:t>. </a:t>
            </a:r>
            <a:r>
              <a:rPr lang="fr-FR" sz="2400" dirty="0" err="1" smtClean="0"/>
              <a:t>Aen</a:t>
            </a:r>
            <a:r>
              <a:rPr lang="fr-FR" sz="2400" dirty="0" smtClean="0"/>
              <a:t>. 261-264</a:t>
            </a:r>
          </a:p>
          <a:p>
            <a:r>
              <a:rPr lang="fr-FR" sz="2400" dirty="0"/>
              <a:t>	</a:t>
            </a:r>
            <a:r>
              <a:rPr lang="fr-FR" sz="2400" dirty="0" smtClean="0"/>
              <a:t>		</a:t>
            </a:r>
            <a:r>
              <a:rPr lang="en-US" sz="2400" dirty="0" err="1" smtClean="0"/>
              <a:t>atque</a:t>
            </a:r>
            <a:r>
              <a:rPr lang="en-US" sz="2400" dirty="0" smtClean="0"/>
              <a:t> </a:t>
            </a:r>
            <a:r>
              <a:rPr lang="en-US" sz="2400" dirty="0" err="1"/>
              <a:t>illi</a:t>
            </a:r>
            <a:r>
              <a:rPr lang="en-US" sz="2400" dirty="0"/>
              <a:t> </a:t>
            </a:r>
            <a:r>
              <a:rPr lang="en-US" sz="2400" dirty="0" err="1"/>
              <a:t>stellatus</a:t>
            </a:r>
            <a:r>
              <a:rPr lang="en-US" sz="2400" dirty="0"/>
              <a:t> </a:t>
            </a:r>
            <a:r>
              <a:rPr lang="en-US" sz="2400" dirty="0" err="1"/>
              <a:t>iaspide</a:t>
            </a:r>
            <a:r>
              <a:rPr lang="en-US" sz="2400" dirty="0"/>
              <a:t> </a:t>
            </a:r>
            <a:r>
              <a:rPr lang="en-US" sz="2400" dirty="0" err="1"/>
              <a:t>fulva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		</a:t>
            </a:r>
            <a:r>
              <a:rPr lang="en-US" sz="2400" dirty="0" err="1" smtClean="0"/>
              <a:t>ensis</a:t>
            </a:r>
            <a:r>
              <a:rPr lang="en-US" sz="2400" dirty="0" smtClean="0"/>
              <a:t> </a:t>
            </a:r>
            <a:r>
              <a:rPr lang="en-US" sz="2400" dirty="0" err="1"/>
              <a:t>erat</a:t>
            </a:r>
            <a:r>
              <a:rPr lang="en-US" sz="2400" dirty="0"/>
              <a:t> </a:t>
            </a:r>
            <a:r>
              <a:rPr lang="en-US" sz="2400" dirty="0" err="1"/>
              <a:t>Tyrioque</a:t>
            </a:r>
            <a:r>
              <a:rPr lang="en-US" sz="2400" dirty="0"/>
              <a:t> </a:t>
            </a:r>
            <a:r>
              <a:rPr lang="en-US" sz="2400" dirty="0" err="1"/>
              <a:t>ardebat</a:t>
            </a:r>
            <a:r>
              <a:rPr lang="en-US" sz="2400" dirty="0"/>
              <a:t> </a:t>
            </a:r>
            <a:r>
              <a:rPr lang="en-US" sz="2400" dirty="0" err="1"/>
              <a:t>murice</a:t>
            </a:r>
            <a:r>
              <a:rPr lang="en-US" sz="2400" dirty="0"/>
              <a:t> </a:t>
            </a:r>
            <a:r>
              <a:rPr lang="en-US" sz="2400" dirty="0" err="1"/>
              <a:t>laena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		</a:t>
            </a:r>
            <a:r>
              <a:rPr lang="en-US" sz="2400" dirty="0" err="1" smtClean="0"/>
              <a:t>demissa</a:t>
            </a:r>
            <a:r>
              <a:rPr lang="en-US" sz="2400" dirty="0" smtClean="0"/>
              <a:t> </a:t>
            </a:r>
            <a:r>
              <a:rPr lang="en-US" sz="2400" dirty="0"/>
              <a:t>ex </a:t>
            </a:r>
            <a:r>
              <a:rPr lang="en-US" sz="2400" dirty="0" err="1"/>
              <a:t>umeris</a:t>
            </a:r>
            <a:r>
              <a:rPr lang="en-US" sz="2400" dirty="0"/>
              <a:t>,</a:t>
            </a:r>
            <a:endParaRPr lang="fr-FR" sz="2400" dirty="0"/>
          </a:p>
          <a:p>
            <a:pPr marL="342900" indent="-342900">
              <a:buFontTx/>
              <a:buChar char="-"/>
            </a:pPr>
            <a:endParaRPr lang="fr-FR" sz="2400" dirty="0" smtClean="0"/>
          </a:p>
          <a:p>
            <a:pPr marL="342900" indent="-342900">
              <a:buFontTx/>
              <a:buChar char="-"/>
            </a:pPr>
            <a:r>
              <a:rPr lang="fr-FR" sz="2400" dirty="0" err="1" smtClean="0"/>
              <a:t>Thematisch</a:t>
            </a:r>
            <a:endParaRPr lang="fr-FR" sz="2400" dirty="0" smtClean="0"/>
          </a:p>
          <a:p>
            <a:endParaRPr lang="fr-FR" sz="2400" dirty="0"/>
          </a:p>
          <a:p>
            <a:r>
              <a:rPr lang="fr-FR" sz="2400" dirty="0" err="1" smtClean="0"/>
              <a:t>Zie</a:t>
            </a:r>
            <a:r>
              <a:rPr lang="fr-FR" sz="2400" dirty="0" smtClean="0"/>
              <a:t> De Jong (2014:122-129</a:t>
            </a:r>
            <a:r>
              <a:rPr lang="fr-FR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0462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397000" y="2984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hthoek 40"/>
          <p:cNvSpPr/>
          <p:nvPr/>
        </p:nvSpPr>
        <p:spPr>
          <a:xfrm>
            <a:off x="268655" y="179348"/>
            <a:ext cx="1726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Containers</a:t>
            </a:r>
            <a:endParaRPr lang="nl-NL" altLang="nl-NL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Rechte verbindingslijn 41"/>
          <p:cNvCxnSpPr/>
          <p:nvPr/>
        </p:nvCxnSpPr>
        <p:spPr>
          <a:xfrm>
            <a:off x="0" y="641013"/>
            <a:ext cx="6300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83568" y="1268760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/>
              <a:t>13) Verg</a:t>
            </a:r>
            <a:r>
              <a:rPr lang="nl-NL" sz="2400" dirty="0"/>
              <a:t>. </a:t>
            </a:r>
            <a:r>
              <a:rPr lang="nl-NL" sz="2400" dirty="0" err="1"/>
              <a:t>Aen</a:t>
            </a:r>
            <a:r>
              <a:rPr lang="nl-NL" sz="2400" dirty="0"/>
              <a:t>. </a:t>
            </a:r>
            <a:r>
              <a:rPr lang="nl-NL" sz="2400" dirty="0" smtClean="0"/>
              <a:t>1.50-63</a:t>
            </a:r>
          </a:p>
          <a:p>
            <a:r>
              <a:rPr lang="nl-NL" sz="2400" dirty="0"/>
              <a:t>	</a:t>
            </a:r>
            <a:r>
              <a:rPr lang="nl-NL" sz="2400" dirty="0" smtClean="0"/>
              <a:t>	</a:t>
            </a:r>
            <a:r>
              <a:rPr lang="en-US" sz="2400" dirty="0" smtClean="0"/>
              <a:t>Hic </a:t>
            </a:r>
            <a:r>
              <a:rPr lang="en-US" sz="2400" dirty="0" err="1"/>
              <a:t>vasto</a:t>
            </a:r>
            <a:r>
              <a:rPr lang="en-US" sz="2400" dirty="0"/>
              <a:t> rex Aeolus </a:t>
            </a:r>
            <a:r>
              <a:rPr lang="en-US" sz="2400" dirty="0" err="1"/>
              <a:t>antro</a:t>
            </a:r>
            <a:endParaRPr lang="en-US" sz="2400" dirty="0"/>
          </a:p>
          <a:p>
            <a:r>
              <a:rPr lang="fr-FR" sz="2400" dirty="0" smtClean="0"/>
              <a:t>	</a:t>
            </a:r>
            <a:r>
              <a:rPr lang="fr-FR" sz="2400" dirty="0" err="1" smtClean="0"/>
              <a:t>luctantes</a:t>
            </a:r>
            <a:r>
              <a:rPr lang="fr-FR" sz="2400" dirty="0" smtClean="0"/>
              <a:t> </a:t>
            </a:r>
            <a:r>
              <a:rPr lang="fr-FR" sz="2400" dirty="0" err="1"/>
              <a:t>ventos</a:t>
            </a:r>
            <a:r>
              <a:rPr lang="fr-FR" sz="2400" dirty="0"/>
              <a:t> </a:t>
            </a:r>
            <a:r>
              <a:rPr lang="fr-FR" sz="2400" dirty="0" err="1"/>
              <a:t>tempestatesque</a:t>
            </a:r>
            <a:r>
              <a:rPr lang="fr-FR" sz="2400" dirty="0"/>
              <a:t> </a:t>
            </a:r>
            <a:r>
              <a:rPr lang="fr-FR" sz="2400" dirty="0" err="1"/>
              <a:t>sonoras</a:t>
            </a:r>
            <a:endParaRPr lang="en-US" sz="2400" dirty="0"/>
          </a:p>
          <a:p>
            <a:r>
              <a:rPr lang="fr-FR" sz="2400" dirty="0" smtClean="0"/>
              <a:t>	</a:t>
            </a:r>
            <a:r>
              <a:rPr lang="fr-FR" sz="2400" dirty="0" err="1" smtClean="0"/>
              <a:t>imperio</a:t>
            </a:r>
            <a:r>
              <a:rPr lang="fr-FR" sz="2400" dirty="0" smtClean="0"/>
              <a:t> </a:t>
            </a:r>
            <a:r>
              <a:rPr lang="fr-FR" sz="2400" dirty="0" err="1"/>
              <a:t>premit</a:t>
            </a:r>
            <a:r>
              <a:rPr lang="fr-FR" sz="2400" dirty="0"/>
              <a:t> </a:t>
            </a:r>
            <a:r>
              <a:rPr lang="fr-FR" sz="2400" dirty="0" err="1"/>
              <a:t>ac</a:t>
            </a:r>
            <a:r>
              <a:rPr lang="fr-FR" sz="2400" dirty="0"/>
              <a:t> </a:t>
            </a:r>
            <a:r>
              <a:rPr lang="fr-FR" sz="2400" dirty="0" err="1"/>
              <a:t>vinclis</a:t>
            </a:r>
            <a:r>
              <a:rPr lang="fr-FR" sz="2400" dirty="0"/>
              <a:t> et </a:t>
            </a:r>
            <a:r>
              <a:rPr lang="fr-FR" sz="2400" dirty="0" err="1"/>
              <a:t>carcere</a:t>
            </a:r>
            <a:r>
              <a:rPr lang="fr-FR" sz="2400" dirty="0"/>
              <a:t> </a:t>
            </a:r>
            <a:r>
              <a:rPr lang="fr-FR" sz="2400" dirty="0" err="1"/>
              <a:t>frenat</a:t>
            </a:r>
            <a:r>
              <a:rPr lang="fr-FR" sz="2400" dirty="0"/>
              <a:t>.</a:t>
            </a:r>
            <a:endParaRPr lang="en-US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46034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397000" y="2984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hthoek 40"/>
          <p:cNvSpPr/>
          <p:nvPr/>
        </p:nvSpPr>
        <p:spPr>
          <a:xfrm>
            <a:off x="268655" y="179348"/>
            <a:ext cx="1726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Containers</a:t>
            </a:r>
            <a:endParaRPr lang="nl-NL" altLang="nl-NL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Rechte verbindingslijn 41"/>
          <p:cNvCxnSpPr/>
          <p:nvPr/>
        </p:nvCxnSpPr>
        <p:spPr>
          <a:xfrm>
            <a:off x="0" y="641013"/>
            <a:ext cx="6300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83568" y="1268760"/>
            <a:ext cx="77048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/>
              <a:t>14) </a:t>
            </a:r>
            <a:r>
              <a:rPr lang="nl-NL" sz="2400" dirty="0"/>
              <a:t>Verg. </a:t>
            </a:r>
            <a:r>
              <a:rPr lang="nl-NL" sz="2400" dirty="0" err="1"/>
              <a:t>Aen</a:t>
            </a:r>
            <a:r>
              <a:rPr lang="nl-NL" sz="2400" dirty="0"/>
              <a:t>. </a:t>
            </a:r>
            <a:r>
              <a:rPr lang="nl-NL" sz="2400" dirty="0" smtClean="0"/>
              <a:t>1.291-296</a:t>
            </a:r>
          </a:p>
          <a:p>
            <a:r>
              <a:rPr lang="nl-NL" sz="2400" dirty="0"/>
              <a:t>	</a:t>
            </a:r>
            <a:r>
              <a:rPr lang="fr-FR" sz="2400" dirty="0" err="1"/>
              <a:t>Aspera</a:t>
            </a:r>
            <a:r>
              <a:rPr lang="fr-FR" sz="2400" dirty="0"/>
              <a:t> </a:t>
            </a:r>
            <a:r>
              <a:rPr lang="fr-FR" sz="2400" dirty="0" err="1"/>
              <a:t>tum</a:t>
            </a:r>
            <a:r>
              <a:rPr lang="fr-FR" sz="2400" dirty="0"/>
              <a:t> </a:t>
            </a:r>
            <a:r>
              <a:rPr lang="fr-FR" sz="2400" dirty="0" err="1"/>
              <a:t>positis</a:t>
            </a:r>
            <a:r>
              <a:rPr lang="fr-FR" sz="2400" dirty="0"/>
              <a:t> </a:t>
            </a:r>
            <a:r>
              <a:rPr lang="fr-FR" sz="2400" dirty="0" err="1"/>
              <a:t>mitescent</a:t>
            </a:r>
            <a:r>
              <a:rPr lang="fr-FR" sz="2400" dirty="0"/>
              <a:t> </a:t>
            </a:r>
            <a:r>
              <a:rPr lang="fr-FR" sz="2400" dirty="0" err="1"/>
              <a:t>saecula</a:t>
            </a:r>
            <a:r>
              <a:rPr lang="fr-FR" sz="2400" dirty="0"/>
              <a:t> bellis;</a:t>
            </a:r>
            <a:endParaRPr lang="en-US" sz="2400" dirty="0"/>
          </a:p>
          <a:p>
            <a:r>
              <a:rPr lang="fr-FR" sz="2400" dirty="0" smtClean="0"/>
              <a:t>	cana </a:t>
            </a:r>
            <a:r>
              <a:rPr lang="fr-FR" sz="2400" dirty="0" err="1"/>
              <a:t>Fides</a:t>
            </a:r>
            <a:r>
              <a:rPr lang="fr-FR" sz="2400" dirty="0"/>
              <a:t>, et Vesta, Remo cum </a:t>
            </a:r>
            <a:r>
              <a:rPr lang="fr-FR" sz="2400" dirty="0" err="1"/>
              <a:t>fratre</a:t>
            </a:r>
            <a:r>
              <a:rPr lang="fr-FR" sz="2400" dirty="0"/>
              <a:t> Quirinus,</a:t>
            </a:r>
            <a:endParaRPr lang="en-US" sz="2400" dirty="0"/>
          </a:p>
          <a:p>
            <a:r>
              <a:rPr lang="fr-FR" sz="2400" dirty="0" smtClean="0"/>
              <a:t>	</a:t>
            </a:r>
            <a:r>
              <a:rPr lang="fr-FR" sz="2400" dirty="0" err="1" smtClean="0"/>
              <a:t>iura</a:t>
            </a:r>
            <a:r>
              <a:rPr lang="fr-FR" sz="2400" dirty="0" smtClean="0"/>
              <a:t> </a:t>
            </a:r>
            <a:r>
              <a:rPr lang="fr-FR" sz="2400" dirty="0" err="1"/>
              <a:t>dabunt</a:t>
            </a:r>
            <a:r>
              <a:rPr lang="fr-FR" sz="2400" dirty="0"/>
              <a:t>; </a:t>
            </a:r>
            <a:r>
              <a:rPr lang="fr-FR" sz="2400" dirty="0" err="1"/>
              <a:t>dirae</a:t>
            </a:r>
            <a:r>
              <a:rPr lang="fr-FR" sz="2400" dirty="0"/>
              <a:t> </a:t>
            </a:r>
            <a:r>
              <a:rPr lang="fr-FR" sz="2400" dirty="0" err="1"/>
              <a:t>ferro</a:t>
            </a:r>
            <a:r>
              <a:rPr lang="fr-FR" sz="2400" dirty="0"/>
              <a:t> et </a:t>
            </a:r>
            <a:r>
              <a:rPr lang="fr-FR" sz="2400" dirty="0" err="1"/>
              <a:t>compagibus</a:t>
            </a:r>
            <a:r>
              <a:rPr lang="fr-FR" sz="2400" dirty="0"/>
              <a:t> </a:t>
            </a:r>
            <a:r>
              <a:rPr lang="fr-FR" sz="2400" dirty="0" err="1"/>
              <a:t>artis</a:t>
            </a:r>
            <a:endParaRPr lang="en-US" sz="2400" dirty="0"/>
          </a:p>
          <a:p>
            <a:r>
              <a:rPr lang="fr-FR" sz="2400" dirty="0" smtClean="0"/>
              <a:t>	</a:t>
            </a:r>
            <a:r>
              <a:rPr lang="fr-FR" sz="2400" dirty="0" err="1" smtClean="0"/>
              <a:t>claudentur</a:t>
            </a:r>
            <a:r>
              <a:rPr lang="fr-FR" sz="2400" dirty="0" smtClean="0"/>
              <a:t> </a:t>
            </a:r>
            <a:r>
              <a:rPr lang="fr-FR" sz="2400" dirty="0"/>
              <a:t>Belli </a:t>
            </a:r>
            <a:r>
              <a:rPr lang="fr-FR" sz="2400" dirty="0" err="1"/>
              <a:t>portae</a:t>
            </a:r>
            <a:r>
              <a:rPr lang="fr-FR" sz="2400" dirty="0"/>
              <a:t>; </a:t>
            </a:r>
            <a:r>
              <a:rPr lang="fr-FR" sz="2400" b="1" dirty="0" err="1">
                <a:solidFill>
                  <a:srgbClr val="FF0000"/>
                </a:solidFill>
              </a:rPr>
              <a:t>Furor</a:t>
            </a:r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400" b="1" dirty="0" err="1">
                <a:solidFill>
                  <a:srgbClr val="FF0000"/>
                </a:solidFill>
              </a:rPr>
              <a:t>impius</a:t>
            </a:r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400" b="1" dirty="0" err="1">
                <a:solidFill>
                  <a:srgbClr val="FF0000"/>
                </a:solidFill>
              </a:rPr>
              <a:t>intus</a:t>
            </a:r>
            <a:r>
              <a:rPr lang="fr-FR" sz="2400" dirty="0"/>
              <a:t>,</a:t>
            </a:r>
            <a:endParaRPr lang="en-US" sz="2400" dirty="0"/>
          </a:p>
          <a:p>
            <a:r>
              <a:rPr lang="fr-FR" sz="2400" dirty="0" smtClean="0"/>
              <a:t>	</a:t>
            </a:r>
            <a:r>
              <a:rPr lang="fr-FR" sz="2400" dirty="0" err="1" smtClean="0"/>
              <a:t>saeva</a:t>
            </a:r>
            <a:r>
              <a:rPr lang="fr-FR" sz="2400" dirty="0" smtClean="0"/>
              <a:t> </a:t>
            </a:r>
            <a:r>
              <a:rPr lang="fr-FR" sz="2400" dirty="0" err="1"/>
              <a:t>sedens</a:t>
            </a:r>
            <a:r>
              <a:rPr lang="fr-FR" sz="2400" dirty="0"/>
              <a:t> super arma, et </a:t>
            </a:r>
            <a:r>
              <a:rPr lang="fr-FR" sz="2400" dirty="0" err="1"/>
              <a:t>centum</a:t>
            </a:r>
            <a:r>
              <a:rPr lang="fr-FR" sz="2400" dirty="0"/>
              <a:t> </a:t>
            </a:r>
            <a:r>
              <a:rPr lang="fr-FR" sz="2400" dirty="0" err="1"/>
              <a:t>vinctus</a:t>
            </a:r>
            <a:r>
              <a:rPr lang="fr-FR" sz="2400" dirty="0"/>
              <a:t> </a:t>
            </a:r>
            <a:r>
              <a:rPr lang="fr-FR" sz="2400" dirty="0" err="1"/>
              <a:t>aenis</a:t>
            </a:r>
            <a:endParaRPr lang="en-US" sz="2400" dirty="0"/>
          </a:p>
          <a:p>
            <a:r>
              <a:rPr lang="en-US" sz="2400" dirty="0" smtClean="0"/>
              <a:t>	post </a:t>
            </a:r>
            <a:r>
              <a:rPr lang="en-US" sz="2400" dirty="0"/>
              <a:t>tergum </a:t>
            </a:r>
            <a:r>
              <a:rPr lang="en-US" sz="2400" dirty="0" err="1"/>
              <a:t>nodis</a:t>
            </a:r>
            <a:r>
              <a:rPr lang="en-US" sz="2400" dirty="0"/>
              <a:t>, </a:t>
            </a:r>
            <a:r>
              <a:rPr lang="en-US" sz="2400" dirty="0" err="1"/>
              <a:t>fremet</a:t>
            </a:r>
            <a:r>
              <a:rPr lang="en-US" sz="2400" dirty="0"/>
              <a:t> </a:t>
            </a:r>
            <a:r>
              <a:rPr lang="en-US" sz="2400" dirty="0" err="1"/>
              <a:t>horridus</a:t>
            </a:r>
            <a:r>
              <a:rPr lang="en-US" sz="2400" dirty="0"/>
              <a:t> ore </a:t>
            </a:r>
            <a:r>
              <a:rPr lang="en-US" sz="2400" dirty="0" err="1"/>
              <a:t>cruento</a:t>
            </a:r>
            <a:r>
              <a:rPr lang="en-US" sz="2400" dirty="0"/>
              <a:t>.'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5922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Afbeelding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1111"/>
          <a:stretch/>
        </p:blipFill>
        <p:spPr>
          <a:xfrm>
            <a:off x="1331640" y="1092875"/>
            <a:ext cx="6336704" cy="528819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4" name="Vrije vorm 8"/>
          <p:cNvSpPr/>
          <p:nvPr/>
        </p:nvSpPr>
        <p:spPr>
          <a:xfrm>
            <a:off x="6100837" y="3183458"/>
            <a:ext cx="241300" cy="825500"/>
          </a:xfrm>
          <a:custGeom>
            <a:avLst/>
            <a:gdLst>
              <a:gd name="connsiteX0" fmla="*/ 241300 w 241300"/>
              <a:gd name="connsiteY0" fmla="*/ 0 h 825500"/>
              <a:gd name="connsiteX1" fmla="*/ 114300 w 241300"/>
              <a:gd name="connsiteY1" fmla="*/ 149225 h 825500"/>
              <a:gd name="connsiteX2" fmla="*/ 139700 w 241300"/>
              <a:gd name="connsiteY2" fmla="*/ 295275 h 825500"/>
              <a:gd name="connsiteX3" fmla="*/ 28575 w 241300"/>
              <a:gd name="connsiteY3" fmla="*/ 520700 h 825500"/>
              <a:gd name="connsiteX4" fmla="*/ 0 w 241300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300" h="825500">
                <a:moveTo>
                  <a:pt x="241300" y="0"/>
                </a:moveTo>
                <a:cubicBezTo>
                  <a:pt x="186266" y="50006"/>
                  <a:pt x="131233" y="100013"/>
                  <a:pt x="114300" y="149225"/>
                </a:cubicBezTo>
                <a:cubicBezTo>
                  <a:pt x="97367" y="198437"/>
                  <a:pt x="153987" y="233363"/>
                  <a:pt x="139700" y="295275"/>
                </a:cubicBezTo>
                <a:cubicBezTo>
                  <a:pt x="125413" y="357187"/>
                  <a:pt x="51858" y="432329"/>
                  <a:pt x="28575" y="520700"/>
                </a:cubicBezTo>
                <a:cubicBezTo>
                  <a:pt x="5292" y="609071"/>
                  <a:pt x="2646" y="717285"/>
                  <a:pt x="0" y="825500"/>
                </a:cubicBezTo>
              </a:path>
            </a:pathLst>
          </a:custGeom>
          <a:noFill/>
          <a:ln>
            <a:solidFill>
              <a:schemeClr val="tx2">
                <a:lumMod val="75000"/>
              </a:schemeClr>
            </a:solidFill>
            <a:prstDash val="dash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5" name="Vrije vorm 10"/>
          <p:cNvSpPr/>
          <p:nvPr/>
        </p:nvSpPr>
        <p:spPr>
          <a:xfrm>
            <a:off x="6344791" y="3414583"/>
            <a:ext cx="72008" cy="104775"/>
          </a:xfrm>
          <a:custGeom>
            <a:avLst/>
            <a:gdLst>
              <a:gd name="connsiteX0" fmla="*/ 49032 w 49032"/>
              <a:gd name="connsiteY0" fmla="*/ 209550 h 209550"/>
              <a:gd name="connsiteX1" fmla="*/ 1407 w 49032"/>
              <a:gd name="connsiteY1" fmla="*/ 114300 h 209550"/>
              <a:gd name="connsiteX2" fmla="*/ 17282 w 49032"/>
              <a:gd name="connsiteY2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032" h="209550">
                <a:moveTo>
                  <a:pt x="49032" y="209550"/>
                </a:moveTo>
                <a:cubicBezTo>
                  <a:pt x="27865" y="179387"/>
                  <a:pt x="6699" y="149225"/>
                  <a:pt x="1407" y="114300"/>
                </a:cubicBezTo>
                <a:cubicBezTo>
                  <a:pt x="-3885" y="79375"/>
                  <a:pt x="6698" y="39687"/>
                  <a:pt x="17282" y="0"/>
                </a:cubicBezTo>
              </a:path>
            </a:pathLst>
          </a:custGeom>
          <a:noFill/>
          <a:ln>
            <a:solidFill>
              <a:schemeClr val="tx2">
                <a:lumMod val="7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6" name="Vrije vorm 3"/>
          <p:cNvSpPr/>
          <p:nvPr/>
        </p:nvSpPr>
        <p:spPr>
          <a:xfrm>
            <a:off x="6091451" y="4021137"/>
            <a:ext cx="91454" cy="624840"/>
          </a:xfrm>
          <a:custGeom>
            <a:avLst/>
            <a:gdLst>
              <a:gd name="connsiteX0" fmla="*/ 0 w 91454"/>
              <a:gd name="connsiteY0" fmla="*/ 0 h 624840"/>
              <a:gd name="connsiteX1" fmla="*/ 91440 w 91454"/>
              <a:gd name="connsiteY1" fmla="*/ 129540 h 624840"/>
              <a:gd name="connsiteX2" fmla="*/ 7620 w 91454"/>
              <a:gd name="connsiteY2" fmla="*/ 624840 h 624840"/>
              <a:gd name="connsiteX3" fmla="*/ 7620 w 91454"/>
              <a:gd name="connsiteY3" fmla="*/ 62484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54" h="624840">
                <a:moveTo>
                  <a:pt x="0" y="0"/>
                </a:moveTo>
                <a:cubicBezTo>
                  <a:pt x="45085" y="12700"/>
                  <a:pt x="90170" y="25400"/>
                  <a:pt x="91440" y="129540"/>
                </a:cubicBezTo>
                <a:cubicBezTo>
                  <a:pt x="92710" y="233680"/>
                  <a:pt x="7620" y="624840"/>
                  <a:pt x="7620" y="624840"/>
                </a:cubicBezTo>
                <a:lnTo>
                  <a:pt x="7620" y="624840"/>
                </a:lnTo>
              </a:path>
            </a:pathLst>
          </a:custGeom>
          <a:noFill/>
          <a:ln>
            <a:solidFill>
              <a:schemeClr val="tx2">
                <a:lumMod val="7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7" name="Vrije vorm 15"/>
          <p:cNvSpPr/>
          <p:nvPr/>
        </p:nvSpPr>
        <p:spPr>
          <a:xfrm>
            <a:off x="5229837" y="3723957"/>
            <a:ext cx="869234" cy="929640"/>
          </a:xfrm>
          <a:custGeom>
            <a:avLst/>
            <a:gdLst>
              <a:gd name="connsiteX0" fmla="*/ 869234 w 869234"/>
              <a:gd name="connsiteY0" fmla="*/ 929640 h 929640"/>
              <a:gd name="connsiteX1" fmla="*/ 495854 w 869234"/>
              <a:gd name="connsiteY1" fmla="*/ 739140 h 929640"/>
              <a:gd name="connsiteX2" fmla="*/ 152954 w 869234"/>
              <a:gd name="connsiteY2" fmla="*/ 617220 h 929640"/>
              <a:gd name="connsiteX3" fmla="*/ 23414 w 869234"/>
              <a:gd name="connsiteY3" fmla="*/ 236220 h 929640"/>
              <a:gd name="connsiteX4" fmla="*/ 554 w 869234"/>
              <a:gd name="connsiteY4" fmla="*/ 0 h 92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234" h="929640">
                <a:moveTo>
                  <a:pt x="869234" y="929640"/>
                </a:moveTo>
                <a:cubicBezTo>
                  <a:pt x="742234" y="860425"/>
                  <a:pt x="615234" y="791210"/>
                  <a:pt x="495854" y="739140"/>
                </a:cubicBezTo>
                <a:cubicBezTo>
                  <a:pt x="376474" y="687070"/>
                  <a:pt x="231694" y="701040"/>
                  <a:pt x="152954" y="617220"/>
                </a:cubicBezTo>
                <a:cubicBezTo>
                  <a:pt x="74214" y="533400"/>
                  <a:pt x="48814" y="339090"/>
                  <a:pt x="23414" y="236220"/>
                </a:cubicBezTo>
                <a:cubicBezTo>
                  <a:pt x="-1986" y="133350"/>
                  <a:pt x="-716" y="66675"/>
                  <a:pt x="554" y="0"/>
                </a:cubicBezTo>
              </a:path>
            </a:pathLst>
          </a:custGeom>
          <a:noFill/>
          <a:ln>
            <a:solidFill>
              <a:schemeClr val="tx2">
                <a:lumMod val="7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8" name="Vrije vorm 16"/>
          <p:cNvSpPr/>
          <p:nvPr/>
        </p:nvSpPr>
        <p:spPr>
          <a:xfrm>
            <a:off x="5120655" y="3519357"/>
            <a:ext cx="109736" cy="204599"/>
          </a:xfrm>
          <a:custGeom>
            <a:avLst/>
            <a:gdLst>
              <a:gd name="connsiteX0" fmla="*/ 213360 w 213360"/>
              <a:gd name="connsiteY0" fmla="*/ 297180 h 297180"/>
              <a:gd name="connsiteX1" fmla="*/ 83820 w 213360"/>
              <a:gd name="connsiteY1" fmla="*/ 182880 h 297180"/>
              <a:gd name="connsiteX2" fmla="*/ 0 w 213360"/>
              <a:gd name="connsiteY2" fmla="*/ 0 h 297180"/>
              <a:gd name="connsiteX3" fmla="*/ 0 w 213360"/>
              <a:gd name="connsiteY3" fmla="*/ 0 h 29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60" h="297180">
                <a:moveTo>
                  <a:pt x="213360" y="297180"/>
                </a:moveTo>
                <a:cubicBezTo>
                  <a:pt x="166370" y="264795"/>
                  <a:pt x="119380" y="232410"/>
                  <a:pt x="83820" y="182880"/>
                </a:cubicBezTo>
                <a:cubicBezTo>
                  <a:pt x="48260" y="133350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>
            <a:solidFill>
              <a:schemeClr val="tx2">
                <a:lumMod val="7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9" name="Vrije vorm 17"/>
          <p:cNvSpPr/>
          <p:nvPr/>
        </p:nvSpPr>
        <p:spPr>
          <a:xfrm>
            <a:off x="4674131" y="3373437"/>
            <a:ext cx="350520" cy="61806"/>
          </a:xfrm>
          <a:custGeom>
            <a:avLst/>
            <a:gdLst>
              <a:gd name="connsiteX0" fmla="*/ 350520 w 350520"/>
              <a:gd name="connsiteY0" fmla="*/ 60960 h 61806"/>
              <a:gd name="connsiteX1" fmla="*/ 167640 w 350520"/>
              <a:gd name="connsiteY1" fmla="*/ 53340 h 61806"/>
              <a:gd name="connsiteX2" fmla="*/ 0 w 350520"/>
              <a:gd name="connsiteY2" fmla="*/ 0 h 6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520" h="61806">
                <a:moveTo>
                  <a:pt x="350520" y="60960"/>
                </a:moveTo>
                <a:cubicBezTo>
                  <a:pt x="288290" y="62230"/>
                  <a:pt x="226060" y="63500"/>
                  <a:pt x="167640" y="53340"/>
                </a:cubicBezTo>
                <a:cubicBezTo>
                  <a:pt x="109220" y="43180"/>
                  <a:pt x="54610" y="21590"/>
                  <a:pt x="0" y="0"/>
                </a:cubicBezTo>
              </a:path>
            </a:pathLst>
          </a:custGeom>
          <a:noFill/>
          <a:ln>
            <a:solidFill>
              <a:schemeClr val="tx2">
                <a:lumMod val="7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0" name="Vrije vorm 18"/>
          <p:cNvSpPr/>
          <p:nvPr/>
        </p:nvSpPr>
        <p:spPr>
          <a:xfrm>
            <a:off x="3973091" y="3388677"/>
            <a:ext cx="693420" cy="655320"/>
          </a:xfrm>
          <a:custGeom>
            <a:avLst/>
            <a:gdLst>
              <a:gd name="connsiteX0" fmla="*/ 693420 w 693420"/>
              <a:gd name="connsiteY0" fmla="*/ 0 h 655320"/>
              <a:gd name="connsiteX1" fmla="*/ 441960 w 693420"/>
              <a:gd name="connsiteY1" fmla="*/ 320040 h 655320"/>
              <a:gd name="connsiteX2" fmla="*/ 327660 w 693420"/>
              <a:gd name="connsiteY2" fmla="*/ 441960 h 655320"/>
              <a:gd name="connsiteX3" fmla="*/ 205740 w 693420"/>
              <a:gd name="connsiteY3" fmla="*/ 586740 h 655320"/>
              <a:gd name="connsiteX4" fmla="*/ 76200 w 693420"/>
              <a:gd name="connsiteY4" fmla="*/ 548640 h 655320"/>
              <a:gd name="connsiteX5" fmla="*/ 0 w 693420"/>
              <a:gd name="connsiteY5" fmla="*/ 655320 h 65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3420" h="655320">
                <a:moveTo>
                  <a:pt x="693420" y="0"/>
                </a:moveTo>
                <a:cubicBezTo>
                  <a:pt x="598170" y="123190"/>
                  <a:pt x="502920" y="246380"/>
                  <a:pt x="441960" y="320040"/>
                </a:cubicBezTo>
                <a:cubicBezTo>
                  <a:pt x="381000" y="393700"/>
                  <a:pt x="367030" y="397510"/>
                  <a:pt x="327660" y="441960"/>
                </a:cubicBezTo>
                <a:cubicBezTo>
                  <a:pt x="288290" y="486410"/>
                  <a:pt x="247650" y="568960"/>
                  <a:pt x="205740" y="586740"/>
                </a:cubicBezTo>
                <a:cubicBezTo>
                  <a:pt x="163830" y="604520"/>
                  <a:pt x="110490" y="537210"/>
                  <a:pt x="76200" y="548640"/>
                </a:cubicBezTo>
                <a:cubicBezTo>
                  <a:pt x="41910" y="560070"/>
                  <a:pt x="20955" y="607695"/>
                  <a:pt x="0" y="655320"/>
                </a:cubicBezTo>
              </a:path>
            </a:pathLst>
          </a:custGeom>
          <a:noFill/>
          <a:ln>
            <a:solidFill>
              <a:schemeClr val="tx2">
                <a:lumMod val="7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1" name="Vrije vorm 20"/>
          <p:cNvSpPr/>
          <p:nvPr/>
        </p:nvSpPr>
        <p:spPr>
          <a:xfrm>
            <a:off x="5017031" y="3426777"/>
            <a:ext cx="103624" cy="92581"/>
          </a:xfrm>
          <a:custGeom>
            <a:avLst/>
            <a:gdLst>
              <a:gd name="connsiteX0" fmla="*/ 213360 w 213360"/>
              <a:gd name="connsiteY0" fmla="*/ 297180 h 297180"/>
              <a:gd name="connsiteX1" fmla="*/ 83820 w 213360"/>
              <a:gd name="connsiteY1" fmla="*/ 182880 h 297180"/>
              <a:gd name="connsiteX2" fmla="*/ 0 w 213360"/>
              <a:gd name="connsiteY2" fmla="*/ 0 h 297180"/>
              <a:gd name="connsiteX3" fmla="*/ 0 w 213360"/>
              <a:gd name="connsiteY3" fmla="*/ 0 h 29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60" h="297180">
                <a:moveTo>
                  <a:pt x="213360" y="297180"/>
                </a:moveTo>
                <a:cubicBezTo>
                  <a:pt x="166370" y="264795"/>
                  <a:pt x="119380" y="232410"/>
                  <a:pt x="83820" y="182880"/>
                </a:cubicBezTo>
                <a:cubicBezTo>
                  <a:pt x="48260" y="133350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>
            <a:solidFill>
              <a:schemeClr val="tx2">
                <a:lumMod val="7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2" name="Vrije vorm 24"/>
          <p:cNvSpPr/>
          <p:nvPr/>
        </p:nvSpPr>
        <p:spPr>
          <a:xfrm>
            <a:off x="3275471" y="3911917"/>
            <a:ext cx="850593" cy="504887"/>
          </a:xfrm>
          <a:custGeom>
            <a:avLst/>
            <a:gdLst>
              <a:gd name="connsiteX0" fmla="*/ 684920 w 850593"/>
              <a:gd name="connsiteY0" fmla="*/ 127000 h 504887"/>
              <a:gd name="connsiteX1" fmla="*/ 850020 w 850593"/>
              <a:gd name="connsiteY1" fmla="*/ 368300 h 504887"/>
              <a:gd name="connsiteX2" fmla="*/ 634120 w 850593"/>
              <a:gd name="connsiteY2" fmla="*/ 495300 h 504887"/>
              <a:gd name="connsiteX3" fmla="*/ 37220 w 850593"/>
              <a:gd name="connsiteY3" fmla="*/ 114300 h 504887"/>
              <a:gd name="connsiteX4" fmla="*/ 113420 w 850593"/>
              <a:gd name="connsiteY4" fmla="*/ 0 h 50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593" h="504887">
                <a:moveTo>
                  <a:pt x="684920" y="127000"/>
                </a:moveTo>
                <a:cubicBezTo>
                  <a:pt x="771703" y="216958"/>
                  <a:pt x="858487" y="306917"/>
                  <a:pt x="850020" y="368300"/>
                </a:cubicBezTo>
                <a:cubicBezTo>
                  <a:pt x="841553" y="429683"/>
                  <a:pt x="769587" y="537633"/>
                  <a:pt x="634120" y="495300"/>
                </a:cubicBezTo>
                <a:cubicBezTo>
                  <a:pt x="498653" y="452967"/>
                  <a:pt x="124003" y="196850"/>
                  <a:pt x="37220" y="114300"/>
                </a:cubicBezTo>
                <a:cubicBezTo>
                  <a:pt x="-49563" y="31750"/>
                  <a:pt x="31928" y="15875"/>
                  <a:pt x="113420" y="0"/>
                </a:cubicBezTo>
              </a:path>
            </a:pathLst>
          </a:custGeom>
          <a:noFill/>
          <a:ln>
            <a:solidFill>
              <a:schemeClr val="tx2">
                <a:lumMod val="7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3" name="Vrije vorm 25"/>
          <p:cNvSpPr/>
          <p:nvPr/>
        </p:nvSpPr>
        <p:spPr>
          <a:xfrm>
            <a:off x="2915816" y="3703746"/>
            <a:ext cx="489899" cy="576471"/>
          </a:xfrm>
          <a:custGeom>
            <a:avLst/>
            <a:gdLst>
              <a:gd name="connsiteX0" fmla="*/ 485775 w 489899"/>
              <a:gd name="connsiteY0" fmla="*/ 190709 h 576471"/>
              <a:gd name="connsiteX1" fmla="*/ 485775 w 489899"/>
              <a:gd name="connsiteY1" fmla="*/ 47834 h 576471"/>
              <a:gd name="connsiteX2" fmla="*/ 442913 w 489899"/>
              <a:gd name="connsiteY2" fmla="*/ 14496 h 576471"/>
              <a:gd name="connsiteX3" fmla="*/ 219075 w 489899"/>
              <a:gd name="connsiteY3" fmla="*/ 266909 h 576471"/>
              <a:gd name="connsiteX4" fmla="*/ 0 w 489899"/>
              <a:gd name="connsiteY4" fmla="*/ 576471 h 576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899" h="576471">
                <a:moveTo>
                  <a:pt x="485775" y="190709"/>
                </a:moveTo>
                <a:cubicBezTo>
                  <a:pt x="489347" y="133956"/>
                  <a:pt x="492919" y="77203"/>
                  <a:pt x="485775" y="47834"/>
                </a:cubicBezTo>
                <a:cubicBezTo>
                  <a:pt x="478631" y="18465"/>
                  <a:pt x="487363" y="-22016"/>
                  <a:pt x="442913" y="14496"/>
                </a:cubicBezTo>
                <a:cubicBezTo>
                  <a:pt x="398463" y="51008"/>
                  <a:pt x="292894" y="173247"/>
                  <a:pt x="219075" y="266909"/>
                </a:cubicBezTo>
                <a:cubicBezTo>
                  <a:pt x="145256" y="360571"/>
                  <a:pt x="72628" y="468521"/>
                  <a:pt x="0" y="576471"/>
                </a:cubicBezTo>
              </a:path>
            </a:pathLst>
          </a:custGeom>
          <a:noFill/>
          <a:ln>
            <a:solidFill>
              <a:schemeClr val="tx2">
                <a:lumMod val="7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4" name="Vrije vorm 2"/>
          <p:cNvSpPr/>
          <p:nvPr/>
        </p:nvSpPr>
        <p:spPr>
          <a:xfrm>
            <a:off x="3390900" y="3069282"/>
            <a:ext cx="355600" cy="736600"/>
          </a:xfrm>
          <a:custGeom>
            <a:avLst/>
            <a:gdLst>
              <a:gd name="connsiteX0" fmla="*/ 0 w 355600"/>
              <a:gd name="connsiteY0" fmla="*/ 736600 h 736600"/>
              <a:gd name="connsiteX1" fmla="*/ 241300 w 355600"/>
              <a:gd name="connsiteY1" fmla="*/ 330200 h 736600"/>
              <a:gd name="connsiteX2" fmla="*/ 355600 w 355600"/>
              <a:gd name="connsiteY2" fmla="*/ 0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600" h="736600">
                <a:moveTo>
                  <a:pt x="0" y="736600"/>
                </a:moveTo>
                <a:cubicBezTo>
                  <a:pt x="91016" y="594783"/>
                  <a:pt x="182033" y="452967"/>
                  <a:pt x="241300" y="330200"/>
                </a:cubicBezTo>
                <a:cubicBezTo>
                  <a:pt x="300567" y="207433"/>
                  <a:pt x="328083" y="103716"/>
                  <a:pt x="355600" y="0"/>
                </a:cubicBezTo>
              </a:path>
            </a:pathLst>
          </a:custGeom>
          <a:noFill/>
          <a:ln>
            <a:solidFill>
              <a:schemeClr val="tx2">
                <a:lumMod val="7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5" name="Vrije vorm 1"/>
          <p:cNvSpPr/>
          <p:nvPr/>
        </p:nvSpPr>
        <p:spPr>
          <a:xfrm>
            <a:off x="3590925" y="2942282"/>
            <a:ext cx="157163" cy="128588"/>
          </a:xfrm>
          <a:custGeom>
            <a:avLst/>
            <a:gdLst>
              <a:gd name="connsiteX0" fmla="*/ 157163 w 157163"/>
              <a:gd name="connsiteY0" fmla="*/ 128588 h 128588"/>
              <a:gd name="connsiteX1" fmla="*/ 80963 w 157163"/>
              <a:gd name="connsiteY1" fmla="*/ 57150 h 128588"/>
              <a:gd name="connsiteX2" fmla="*/ 0 w 157163"/>
              <a:gd name="connsiteY2" fmla="*/ 0 h 12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163" h="128588">
                <a:moveTo>
                  <a:pt x="157163" y="128588"/>
                </a:moveTo>
                <a:cubicBezTo>
                  <a:pt x="132160" y="103584"/>
                  <a:pt x="107157" y="78581"/>
                  <a:pt x="80963" y="57150"/>
                </a:cubicBezTo>
                <a:cubicBezTo>
                  <a:pt x="54769" y="35719"/>
                  <a:pt x="27384" y="17859"/>
                  <a:pt x="0" y="0"/>
                </a:cubicBezTo>
              </a:path>
            </a:pathLst>
          </a:custGeom>
          <a:noFill/>
          <a:ln>
            <a:solidFill>
              <a:schemeClr val="tx2">
                <a:lumMod val="7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6" name="Vrije vorm 2"/>
          <p:cNvSpPr/>
          <p:nvPr/>
        </p:nvSpPr>
        <p:spPr>
          <a:xfrm>
            <a:off x="3271838" y="2708920"/>
            <a:ext cx="304800" cy="271081"/>
          </a:xfrm>
          <a:custGeom>
            <a:avLst/>
            <a:gdLst>
              <a:gd name="connsiteX0" fmla="*/ 304800 w 304800"/>
              <a:gd name="connsiteY0" fmla="*/ 228600 h 271081"/>
              <a:gd name="connsiteX1" fmla="*/ 261937 w 304800"/>
              <a:gd name="connsiteY1" fmla="*/ 266700 h 271081"/>
              <a:gd name="connsiteX2" fmla="*/ 104775 w 304800"/>
              <a:gd name="connsiteY2" fmla="*/ 138112 h 271081"/>
              <a:gd name="connsiteX3" fmla="*/ 0 w 304800"/>
              <a:gd name="connsiteY3" fmla="*/ 0 h 27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271081">
                <a:moveTo>
                  <a:pt x="304800" y="228600"/>
                </a:moveTo>
                <a:cubicBezTo>
                  <a:pt x="300037" y="255190"/>
                  <a:pt x="295274" y="281781"/>
                  <a:pt x="261937" y="266700"/>
                </a:cubicBezTo>
                <a:cubicBezTo>
                  <a:pt x="228599" y="251619"/>
                  <a:pt x="148431" y="182562"/>
                  <a:pt x="104775" y="138112"/>
                </a:cubicBezTo>
                <a:cubicBezTo>
                  <a:pt x="61119" y="93662"/>
                  <a:pt x="30559" y="46831"/>
                  <a:pt x="0" y="0"/>
                </a:cubicBezTo>
              </a:path>
            </a:pathLst>
          </a:custGeom>
          <a:noFill/>
          <a:ln>
            <a:solidFill>
              <a:schemeClr val="tx2">
                <a:lumMod val="7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7" name="Vrije vorm 1"/>
          <p:cNvSpPr/>
          <p:nvPr/>
        </p:nvSpPr>
        <p:spPr>
          <a:xfrm>
            <a:off x="2921000" y="3834311"/>
            <a:ext cx="484086" cy="429267"/>
          </a:xfrm>
          <a:custGeom>
            <a:avLst/>
            <a:gdLst>
              <a:gd name="connsiteX0" fmla="*/ 0 w 484086"/>
              <a:gd name="connsiteY0" fmla="*/ 429267 h 429267"/>
              <a:gd name="connsiteX1" fmla="*/ 419100 w 484086"/>
              <a:gd name="connsiteY1" fmla="*/ 22867 h 429267"/>
              <a:gd name="connsiteX2" fmla="*/ 482600 w 484086"/>
              <a:gd name="connsiteY2" fmla="*/ 48267 h 429267"/>
              <a:gd name="connsiteX3" fmla="*/ 482600 w 484086"/>
              <a:gd name="connsiteY3" fmla="*/ 48267 h 42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086" h="429267">
                <a:moveTo>
                  <a:pt x="0" y="429267"/>
                </a:moveTo>
                <a:cubicBezTo>
                  <a:pt x="169333" y="257817"/>
                  <a:pt x="338667" y="86367"/>
                  <a:pt x="419100" y="22867"/>
                </a:cubicBezTo>
                <a:cubicBezTo>
                  <a:pt x="499533" y="-40633"/>
                  <a:pt x="482600" y="48267"/>
                  <a:pt x="482600" y="48267"/>
                </a:cubicBezTo>
                <a:lnTo>
                  <a:pt x="482600" y="48267"/>
                </a:lnTo>
              </a:path>
            </a:pathLst>
          </a:custGeom>
          <a:noFill/>
          <a:ln>
            <a:solidFill>
              <a:schemeClr val="tx2">
                <a:lumMod val="7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Vrije vorm 7"/>
          <p:cNvSpPr/>
          <p:nvPr/>
        </p:nvSpPr>
        <p:spPr>
          <a:xfrm>
            <a:off x="6349089" y="3135515"/>
            <a:ext cx="95119" cy="332726"/>
          </a:xfrm>
          <a:custGeom>
            <a:avLst/>
            <a:gdLst>
              <a:gd name="connsiteX0" fmla="*/ 49032 w 49032"/>
              <a:gd name="connsiteY0" fmla="*/ 209550 h 209550"/>
              <a:gd name="connsiteX1" fmla="*/ 1407 w 49032"/>
              <a:gd name="connsiteY1" fmla="*/ 114300 h 209550"/>
              <a:gd name="connsiteX2" fmla="*/ 17282 w 49032"/>
              <a:gd name="connsiteY2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032" h="209550">
                <a:moveTo>
                  <a:pt x="49032" y="209550"/>
                </a:moveTo>
                <a:cubicBezTo>
                  <a:pt x="27865" y="179387"/>
                  <a:pt x="6699" y="149225"/>
                  <a:pt x="1407" y="114300"/>
                </a:cubicBezTo>
                <a:cubicBezTo>
                  <a:pt x="-3885" y="79375"/>
                  <a:pt x="6698" y="39687"/>
                  <a:pt x="17282" y="0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 8"/>
          <p:cNvSpPr/>
          <p:nvPr/>
        </p:nvSpPr>
        <p:spPr>
          <a:xfrm>
            <a:off x="6128246" y="3132341"/>
            <a:ext cx="241300" cy="825500"/>
          </a:xfrm>
          <a:custGeom>
            <a:avLst/>
            <a:gdLst>
              <a:gd name="connsiteX0" fmla="*/ 241300 w 241300"/>
              <a:gd name="connsiteY0" fmla="*/ 0 h 825500"/>
              <a:gd name="connsiteX1" fmla="*/ 114300 w 241300"/>
              <a:gd name="connsiteY1" fmla="*/ 149225 h 825500"/>
              <a:gd name="connsiteX2" fmla="*/ 139700 w 241300"/>
              <a:gd name="connsiteY2" fmla="*/ 295275 h 825500"/>
              <a:gd name="connsiteX3" fmla="*/ 28575 w 241300"/>
              <a:gd name="connsiteY3" fmla="*/ 520700 h 825500"/>
              <a:gd name="connsiteX4" fmla="*/ 0 w 241300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300" h="825500">
                <a:moveTo>
                  <a:pt x="241300" y="0"/>
                </a:moveTo>
                <a:cubicBezTo>
                  <a:pt x="186266" y="50006"/>
                  <a:pt x="131233" y="100013"/>
                  <a:pt x="114300" y="149225"/>
                </a:cubicBezTo>
                <a:cubicBezTo>
                  <a:pt x="97367" y="198437"/>
                  <a:pt x="153987" y="233363"/>
                  <a:pt x="139700" y="295275"/>
                </a:cubicBezTo>
                <a:cubicBezTo>
                  <a:pt x="125413" y="357187"/>
                  <a:pt x="51858" y="432329"/>
                  <a:pt x="28575" y="520700"/>
                </a:cubicBezTo>
                <a:cubicBezTo>
                  <a:pt x="5292" y="609071"/>
                  <a:pt x="2646" y="717285"/>
                  <a:pt x="0" y="825500"/>
                </a:cubicBezTo>
              </a:path>
            </a:pathLst>
          </a:custGeom>
          <a:noFill/>
          <a:ln w="57150">
            <a:solidFill>
              <a:srgbClr val="FF000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Vrije vorm 10"/>
          <p:cNvSpPr/>
          <p:nvPr/>
        </p:nvSpPr>
        <p:spPr>
          <a:xfrm>
            <a:off x="6372200" y="3363466"/>
            <a:ext cx="72008" cy="104775"/>
          </a:xfrm>
          <a:custGeom>
            <a:avLst/>
            <a:gdLst>
              <a:gd name="connsiteX0" fmla="*/ 49032 w 49032"/>
              <a:gd name="connsiteY0" fmla="*/ 209550 h 209550"/>
              <a:gd name="connsiteX1" fmla="*/ 1407 w 49032"/>
              <a:gd name="connsiteY1" fmla="*/ 114300 h 209550"/>
              <a:gd name="connsiteX2" fmla="*/ 17282 w 49032"/>
              <a:gd name="connsiteY2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032" h="209550">
                <a:moveTo>
                  <a:pt x="49032" y="209550"/>
                </a:moveTo>
                <a:cubicBezTo>
                  <a:pt x="27865" y="179387"/>
                  <a:pt x="6699" y="149225"/>
                  <a:pt x="1407" y="114300"/>
                </a:cubicBezTo>
                <a:cubicBezTo>
                  <a:pt x="-3885" y="79375"/>
                  <a:pt x="6698" y="39687"/>
                  <a:pt x="17282" y="0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Vrije vorm 17"/>
          <p:cNvSpPr/>
          <p:nvPr/>
        </p:nvSpPr>
        <p:spPr>
          <a:xfrm>
            <a:off x="4701540" y="3367194"/>
            <a:ext cx="350520" cy="61806"/>
          </a:xfrm>
          <a:custGeom>
            <a:avLst/>
            <a:gdLst>
              <a:gd name="connsiteX0" fmla="*/ 350520 w 350520"/>
              <a:gd name="connsiteY0" fmla="*/ 60960 h 61806"/>
              <a:gd name="connsiteX1" fmla="*/ 167640 w 350520"/>
              <a:gd name="connsiteY1" fmla="*/ 53340 h 61806"/>
              <a:gd name="connsiteX2" fmla="*/ 0 w 350520"/>
              <a:gd name="connsiteY2" fmla="*/ 0 h 6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520" h="61806">
                <a:moveTo>
                  <a:pt x="350520" y="60960"/>
                </a:moveTo>
                <a:cubicBezTo>
                  <a:pt x="288290" y="62230"/>
                  <a:pt x="226060" y="63500"/>
                  <a:pt x="167640" y="53340"/>
                </a:cubicBezTo>
                <a:cubicBezTo>
                  <a:pt x="109220" y="43180"/>
                  <a:pt x="54610" y="21590"/>
                  <a:pt x="0" y="0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Vrije vorm 18"/>
          <p:cNvSpPr/>
          <p:nvPr/>
        </p:nvSpPr>
        <p:spPr>
          <a:xfrm>
            <a:off x="4000500" y="3337560"/>
            <a:ext cx="693420" cy="655320"/>
          </a:xfrm>
          <a:custGeom>
            <a:avLst/>
            <a:gdLst>
              <a:gd name="connsiteX0" fmla="*/ 693420 w 693420"/>
              <a:gd name="connsiteY0" fmla="*/ 0 h 655320"/>
              <a:gd name="connsiteX1" fmla="*/ 441960 w 693420"/>
              <a:gd name="connsiteY1" fmla="*/ 320040 h 655320"/>
              <a:gd name="connsiteX2" fmla="*/ 327660 w 693420"/>
              <a:gd name="connsiteY2" fmla="*/ 441960 h 655320"/>
              <a:gd name="connsiteX3" fmla="*/ 205740 w 693420"/>
              <a:gd name="connsiteY3" fmla="*/ 586740 h 655320"/>
              <a:gd name="connsiteX4" fmla="*/ 76200 w 693420"/>
              <a:gd name="connsiteY4" fmla="*/ 548640 h 655320"/>
              <a:gd name="connsiteX5" fmla="*/ 0 w 693420"/>
              <a:gd name="connsiteY5" fmla="*/ 655320 h 65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3420" h="655320">
                <a:moveTo>
                  <a:pt x="693420" y="0"/>
                </a:moveTo>
                <a:cubicBezTo>
                  <a:pt x="598170" y="123190"/>
                  <a:pt x="502920" y="246380"/>
                  <a:pt x="441960" y="320040"/>
                </a:cubicBezTo>
                <a:cubicBezTo>
                  <a:pt x="381000" y="393700"/>
                  <a:pt x="367030" y="397510"/>
                  <a:pt x="327660" y="441960"/>
                </a:cubicBezTo>
                <a:cubicBezTo>
                  <a:pt x="288290" y="486410"/>
                  <a:pt x="247650" y="568960"/>
                  <a:pt x="205740" y="586740"/>
                </a:cubicBezTo>
                <a:cubicBezTo>
                  <a:pt x="163830" y="604520"/>
                  <a:pt x="110490" y="537210"/>
                  <a:pt x="76200" y="548640"/>
                </a:cubicBezTo>
                <a:cubicBezTo>
                  <a:pt x="41910" y="560070"/>
                  <a:pt x="20955" y="607695"/>
                  <a:pt x="0" y="655320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Vrije vorm 20"/>
          <p:cNvSpPr/>
          <p:nvPr/>
        </p:nvSpPr>
        <p:spPr>
          <a:xfrm>
            <a:off x="5044440" y="3375660"/>
            <a:ext cx="103624" cy="92581"/>
          </a:xfrm>
          <a:custGeom>
            <a:avLst/>
            <a:gdLst>
              <a:gd name="connsiteX0" fmla="*/ 213360 w 213360"/>
              <a:gd name="connsiteY0" fmla="*/ 297180 h 297180"/>
              <a:gd name="connsiteX1" fmla="*/ 83820 w 213360"/>
              <a:gd name="connsiteY1" fmla="*/ 182880 h 297180"/>
              <a:gd name="connsiteX2" fmla="*/ 0 w 213360"/>
              <a:gd name="connsiteY2" fmla="*/ 0 h 297180"/>
              <a:gd name="connsiteX3" fmla="*/ 0 w 213360"/>
              <a:gd name="connsiteY3" fmla="*/ 0 h 29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60" h="297180">
                <a:moveTo>
                  <a:pt x="213360" y="297180"/>
                </a:moveTo>
                <a:cubicBezTo>
                  <a:pt x="166370" y="264795"/>
                  <a:pt x="119380" y="232410"/>
                  <a:pt x="83820" y="182880"/>
                </a:cubicBezTo>
                <a:cubicBezTo>
                  <a:pt x="48260" y="133350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Vrije vorm 25"/>
          <p:cNvSpPr/>
          <p:nvPr/>
        </p:nvSpPr>
        <p:spPr>
          <a:xfrm>
            <a:off x="2943225" y="3652629"/>
            <a:ext cx="489899" cy="576471"/>
          </a:xfrm>
          <a:custGeom>
            <a:avLst/>
            <a:gdLst>
              <a:gd name="connsiteX0" fmla="*/ 485775 w 489899"/>
              <a:gd name="connsiteY0" fmla="*/ 190709 h 576471"/>
              <a:gd name="connsiteX1" fmla="*/ 485775 w 489899"/>
              <a:gd name="connsiteY1" fmla="*/ 47834 h 576471"/>
              <a:gd name="connsiteX2" fmla="*/ 442913 w 489899"/>
              <a:gd name="connsiteY2" fmla="*/ 14496 h 576471"/>
              <a:gd name="connsiteX3" fmla="*/ 219075 w 489899"/>
              <a:gd name="connsiteY3" fmla="*/ 266909 h 576471"/>
              <a:gd name="connsiteX4" fmla="*/ 0 w 489899"/>
              <a:gd name="connsiteY4" fmla="*/ 576471 h 576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899" h="576471">
                <a:moveTo>
                  <a:pt x="485775" y="190709"/>
                </a:moveTo>
                <a:cubicBezTo>
                  <a:pt x="489347" y="133956"/>
                  <a:pt x="492919" y="77203"/>
                  <a:pt x="485775" y="47834"/>
                </a:cubicBezTo>
                <a:cubicBezTo>
                  <a:pt x="478631" y="18465"/>
                  <a:pt x="487363" y="-22016"/>
                  <a:pt x="442913" y="14496"/>
                </a:cubicBezTo>
                <a:cubicBezTo>
                  <a:pt x="398463" y="51008"/>
                  <a:pt x="292894" y="173247"/>
                  <a:pt x="219075" y="266909"/>
                </a:cubicBezTo>
                <a:cubicBezTo>
                  <a:pt x="145256" y="360571"/>
                  <a:pt x="72628" y="468521"/>
                  <a:pt x="0" y="576471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Vrije vorm 28"/>
          <p:cNvSpPr/>
          <p:nvPr/>
        </p:nvSpPr>
        <p:spPr>
          <a:xfrm>
            <a:off x="3590925" y="2971800"/>
            <a:ext cx="157163" cy="128588"/>
          </a:xfrm>
          <a:custGeom>
            <a:avLst/>
            <a:gdLst>
              <a:gd name="connsiteX0" fmla="*/ 157163 w 157163"/>
              <a:gd name="connsiteY0" fmla="*/ 128588 h 128588"/>
              <a:gd name="connsiteX1" fmla="*/ 80963 w 157163"/>
              <a:gd name="connsiteY1" fmla="*/ 57150 h 128588"/>
              <a:gd name="connsiteX2" fmla="*/ 0 w 157163"/>
              <a:gd name="connsiteY2" fmla="*/ 0 h 12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163" h="128588">
                <a:moveTo>
                  <a:pt x="157163" y="128588"/>
                </a:moveTo>
                <a:cubicBezTo>
                  <a:pt x="132160" y="103584"/>
                  <a:pt x="107157" y="78581"/>
                  <a:pt x="80963" y="57150"/>
                </a:cubicBezTo>
                <a:cubicBezTo>
                  <a:pt x="54769" y="35719"/>
                  <a:pt x="27384" y="17859"/>
                  <a:pt x="0" y="0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Vrije vorm 29"/>
          <p:cNvSpPr/>
          <p:nvPr/>
        </p:nvSpPr>
        <p:spPr>
          <a:xfrm>
            <a:off x="3271838" y="2738438"/>
            <a:ext cx="304800" cy="271081"/>
          </a:xfrm>
          <a:custGeom>
            <a:avLst/>
            <a:gdLst>
              <a:gd name="connsiteX0" fmla="*/ 304800 w 304800"/>
              <a:gd name="connsiteY0" fmla="*/ 228600 h 271081"/>
              <a:gd name="connsiteX1" fmla="*/ 261937 w 304800"/>
              <a:gd name="connsiteY1" fmla="*/ 266700 h 271081"/>
              <a:gd name="connsiteX2" fmla="*/ 104775 w 304800"/>
              <a:gd name="connsiteY2" fmla="*/ 138112 h 271081"/>
              <a:gd name="connsiteX3" fmla="*/ 0 w 304800"/>
              <a:gd name="connsiteY3" fmla="*/ 0 h 27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271081">
                <a:moveTo>
                  <a:pt x="304800" y="228600"/>
                </a:moveTo>
                <a:cubicBezTo>
                  <a:pt x="300037" y="255190"/>
                  <a:pt x="295274" y="281781"/>
                  <a:pt x="261937" y="266700"/>
                </a:cubicBezTo>
                <a:cubicBezTo>
                  <a:pt x="228599" y="251619"/>
                  <a:pt x="148431" y="182562"/>
                  <a:pt x="104775" y="138112"/>
                </a:cubicBezTo>
                <a:cubicBezTo>
                  <a:pt x="61119" y="93662"/>
                  <a:pt x="30559" y="46831"/>
                  <a:pt x="0" y="0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40"/>
          <p:cNvSpPr/>
          <p:nvPr/>
        </p:nvSpPr>
        <p:spPr>
          <a:xfrm>
            <a:off x="268655" y="179348"/>
            <a:ext cx="1154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Routes</a:t>
            </a:r>
            <a:endParaRPr lang="nl-NL" altLang="nl-NL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Rechte verbindingslijn 41"/>
          <p:cNvCxnSpPr/>
          <p:nvPr/>
        </p:nvCxnSpPr>
        <p:spPr>
          <a:xfrm>
            <a:off x="0" y="641013"/>
            <a:ext cx="6300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69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hthoek 40"/>
          <p:cNvSpPr/>
          <p:nvPr/>
        </p:nvSpPr>
        <p:spPr>
          <a:xfrm>
            <a:off x="268655" y="179348"/>
            <a:ext cx="1154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Routes</a:t>
            </a:r>
            <a:endParaRPr lang="nl-NL" altLang="nl-NL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Rechte verbindingslijn 41"/>
          <p:cNvCxnSpPr/>
          <p:nvPr/>
        </p:nvCxnSpPr>
        <p:spPr>
          <a:xfrm>
            <a:off x="0" y="641013"/>
            <a:ext cx="6300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4" y="908720"/>
            <a:ext cx="1937991" cy="23762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83767" y="4379620"/>
            <a:ext cx="66602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et pater </a:t>
            </a:r>
            <a:r>
              <a:rPr lang="fr-FR" sz="2400" dirty="0" err="1"/>
              <a:t>Anchises</a:t>
            </a:r>
            <a:r>
              <a:rPr lang="fr-FR" sz="2400" dirty="0"/>
              <a:t> '</a:t>
            </a:r>
            <a:r>
              <a:rPr lang="fr-FR" sz="2400" dirty="0" err="1"/>
              <a:t>nimirum</a:t>
            </a:r>
            <a:r>
              <a:rPr lang="fr-FR" sz="2400" dirty="0"/>
              <a:t> hic </a:t>
            </a:r>
            <a:r>
              <a:rPr lang="fr-FR" sz="2400" dirty="0" err="1"/>
              <a:t>illa</a:t>
            </a:r>
            <a:r>
              <a:rPr lang="fr-FR" sz="2400" dirty="0"/>
              <a:t> </a:t>
            </a:r>
            <a:r>
              <a:rPr lang="fr-FR" sz="2400" dirty="0" err="1"/>
              <a:t>Charybdis</a:t>
            </a:r>
            <a:r>
              <a:rPr lang="fr-FR" sz="2400" dirty="0"/>
              <a:t>:</a:t>
            </a:r>
            <a:endParaRPr lang="en-US" sz="2400" dirty="0"/>
          </a:p>
          <a:p>
            <a:r>
              <a:rPr lang="fr-FR" sz="2400" dirty="0" err="1"/>
              <a:t>hos</a:t>
            </a:r>
            <a:r>
              <a:rPr lang="fr-FR" sz="2400" dirty="0"/>
              <a:t> </a:t>
            </a:r>
            <a:r>
              <a:rPr lang="fr-FR" sz="2400" dirty="0" err="1"/>
              <a:t>Helenus</a:t>
            </a:r>
            <a:r>
              <a:rPr lang="fr-FR" sz="2400" dirty="0"/>
              <a:t> </a:t>
            </a:r>
            <a:r>
              <a:rPr lang="fr-FR" sz="2400" dirty="0" err="1"/>
              <a:t>scopulos</a:t>
            </a:r>
            <a:r>
              <a:rPr lang="fr-FR" sz="2400" dirty="0"/>
              <a:t>, </a:t>
            </a:r>
            <a:r>
              <a:rPr lang="fr-FR" sz="2400" dirty="0" err="1"/>
              <a:t>haec</a:t>
            </a:r>
            <a:r>
              <a:rPr lang="fr-FR" sz="2400" dirty="0"/>
              <a:t> </a:t>
            </a:r>
            <a:r>
              <a:rPr lang="fr-FR" sz="2400" dirty="0" err="1"/>
              <a:t>saxa</a:t>
            </a:r>
            <a:r>
              <a:rPr lang="fr-FR" sz="2400" dirty="0"/>
              <a:t> </a:t>
            </a:r>
            <a:r>
              <a:rPr lang="fr-FR" sz="2400" dirty="0" err="1"/>
              <a:t>horrenda</a:t>
            </a:r>
            <a:r>
              <a:rPr lang="fr-FR" sz="2400" dirty="0"/>
              <a:t> </a:t>
            </a:r>
            <a:r>
              <a:rPr lang="fr-FR" sz="2400" dirty="0" err="1"/>
              <a:t>canebat</a:t>
            </a:r>
            <a:r>
              <a:rPr lang="fr-FR" sz="2400" dirty="0"/>
              <a:t>.</a:t>
            </a:r>
            <a:endParaRPr lang="en-US" sz="2400" dirty="0"/>
          </a:p>
          <a:p>
            <a:r>
              <a:rPr lang="fr-FR" sz="2400" dirty="0" err="1"/>
              <a:t>eripite</a:t>
            </a:r>
            <a:r>
              <a:rPr lang="fr-FR" sz="2400" dirty="0"/>
              <a:t>, o </a:t>
            </a:r>
            <a:r>
              <a:rPr lang="fr-FR" sz="2400" dirty="0" err="1"/>
              <a:t>socii</a:t>
            </a:r>
            <a:r>
              <a:rPr lang="fr-FR" sz="2400" dirty="0"/>
              <a:t>, </a:t>
            </a:r>
            <a:r>
              <a:rPr lang="fr-FR" sz="2400" dirty="0" err="1"/>
              <a:t>pariterque</a:t>
            </a:r>
            <a:r>
              <a:rPr lang="fr-FR" sz="2400" dirty="0"/>
              <a:t> </a:t>
            </a:r>
            <a:r>
              <a:rPr lang="fr-FR" sz="2400" dirty="0" err="1"/>
              <a:t>insurgite</a:t>
            </a:r>
            <a:r>
              <a:rPr lang="fr-FR" sz="2400" dirty="0"/>
              <a:t> remis.'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483767" y="908720"/>
            <a:ext cx="66613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16) </a:t>
            </a:r>
            <a:r>
              <a:rPr lang="fr-FR" sz="2400" dirty="0" err="1" smtClean="0"/>
              <a:t>Verg</a:t>
            </a:r>
            <a:r>
              <a:rPr lang="fr-FR" sz="2400" dirty="0" smtClean="0"/>
              <a:t>. </a:t>
            </a:r>
            <a:r>
              <a:rPr lang="fr-FR" sz="2400" dirty="0" err="1" smtClean="0"/>
              <a:t>Aen</a:t>
            </a:r>
            <a:r>
              <a:rPr lang="fr-FR" sz="2400" dirty="0" smtClean="0"/>
              <a:t>. 3,551-569</a:t>
            </a:r>
          </a:p>
          <a:p>
            <a:endParaRPr lang="fr-FR" sz="2400" dirty="0" smtClean="0"/>
          </a:p>
          <a:p>
            <a:r>
              <a:rPr lang="fr-FR" sz="2400" dirty="0" err="1" smtClean="0"/>
              <a:t>hinc</a:t>
            </a:r>
            <a:r>
              <a:rPr lang="fr-FR" sz="2400" dirty="0" smtClean="0"/>
              <a:t> </a:t>
            </a:r>
            <a:r>
              <a:rPr lang="fr-FR" sz="2400" dirty="0"/>
              <a:t>sinus </a:t>
            </a:r>
            <a:r>
              <a:rPr lang="fr-FR" sz="2400" dirty="0" err="1"/>
              <a:t>Herculei</a:t>
            </a:r>
            <a:r>
              <a:rPr lang="fr-FR" sz="2400" dirty="0"/>
              <a:t> (si </a:t>
            </a:r>
            <a:r>
              <a:rPr lang="fr-FR" sz="2400" dirty="0" err="1"/>
              <a:t>vera</a:t>
            </a:r>
            <a:r>
              <a:rPr lang="fr-FR" sz="2400" dirty="0"/>
              <a:t> est </a:t>
            </a:r>
            <a:r>
              <a:rPr lang="fr-FR" sz="2400" dirty="0" err="1"/>
              <a:t>fama</a:t>
            </a:r>
            <a:r>
              <a:rPr lang="fr-FR" sz="2400" dirty="0"/>
              <a:t>) </a:t>
            </a:r>
            <a:r>
              <a:rPr lang="fr-FR" sz="2400" dirty="0" err="1"/>
              <a:t>Tarenti</a:t>
            </a:r>
            <a:endParaRPr lang="en-US" sz="2400" dirty="0"/>
          </a:p>
          <a:p>
            <a:r>
              <a:rPr lang="fr-FR" sz="2400" dirty="0" err="1"/>
              <a:t>cernitur</a:t>
            </a:r>
            <a:r>
              <a:rPr lang="fr-FR" sz="2400" dirty="0"/>
              <a:t>, </a:t>
            </a:r>
            <a:r>
              <a:rPr lang="fr-FR" sz="2400" dirty="0" err="1"/>
              <a:t>attollit</a:t>
            </a:r>
            <a:r>
              <a:rPr lang="fr-FR" sz="2400" dirty="0"/>
              <a:t> se diva </a:t>
            </a:r>
            <a:r>
              <a:rPr lang="fr-FR" sz="2400" dirty="0" err="1"/>
              <a:t>Lacinia</a:t>
            </a:r>
            <a:r>
              <a:rPr lang="fr-FR" sz="2400" dirty="0"/>
              <a:t> contra,</a:t>
            </a:r>
            <a:endParaRPr lang="en-US" sz="2400" dirty="0"/>
          </a:p>
          <a:p>
            <a:r>
              <a:rPr lang="fr-FR" sz="2400" dirty="0" err="1"/>
              <a:t>Caulonisque</a:t>
            </a:r>
            <a:r>
              <a:rPr lang="fr-FR" sz="2400" dirty="0"/>
              <a:t> </a:t>
            </a:r>
            <a:r>
              <a:rPr lang="fr-FR" sz="2400" dirty="0" err="1"/>
              <a:t>arces</a:t>
            </a:r>
            <a:r>
              <a:rPr lang="fr-FR" sz="2400" dirty="0"/>
              <a:t> et </a:t>
            </a:r>
            <a:r>
              <a:rPr lang="fr-FR" sz="2400" dirty="0" err="1"/>
              <a:t>navifragum</a:t>
            </a:r>
            <a:r>
              <a:rPr lang="fr-FR" sz="2400" dirty="0"/>
              <a:t> </a:t>
            </a:r>
            <a:r>
              <a:rPr lang="fr-FR" sz="2400" dirty="0" err="1"/>
              <a:t>Scylaceum</a:t>
            </a:r>
            <a:r>
              <a:rPr lang="fr-FR" sz="2400" dirty="0"/>
              <a:t>.</a:t>
            </a:r>
            <a:endParaRPr lang="en-US" sz="2400" dirty="0"/>
          </a:p>
          <a:p>
            <a:r>
              <a:rPr lang="fr-FR" sz="2400" dirty="0" err="1"/>
              <a:t>tum</a:t>
            </a:r>
            <a:r>
              <a:rPr lang="fr-FR" sz="2400" dirty="0"/>
              <a:t> </a:t>
            </a:r>
            <a:r>
              <a:rPr lang="fr-FR" sz="2400" dirty="0" err="1"/>
              <a:t>procul</a:t>
            </a:r>
            <a:r>
              <a:rPr lang="fr-FR" sz="2400" dirty="0"/>
              <a:t> e </a:t>
            </a:r>
            <a:r>
              <a:rPr lang="fr-FR" sz="2400" dirty="0" err="1"/>
              <a:t>fluctu</a:t>
            </a:r>
            <a:r>
              <a:rPr lang="fr-FR" sz="2400" dirty="0"/>
              <a:t> </a:t>
            </a:r>
            <a:r>
              <a:rPr lang="fr-FR" sz="2400" dirty="0" err="1"/>
              <a:t>Trinacria</a:t>
            </a:r>
            <a:r>
              <a:rPr lang="fr-FR" sz="2400" dirty="0"/>
              <a:t> </a:t>
            </a:r>
            <a:r>
              <a:rPr lang="fr-FR" sz="2400" dirty="0" err="1"/>
              <a:t>cernitur</a:t>
            </a:r>
            <a:r>
              <a:rPr lang="fr-FR" sz="2400" dirty="0"/>
              <a:t> Aetna,</a:t>
            </a:r>
            <a:endParaRPr lang="en-US" sz="2400" dirty="0"/>
          </a:p>
          <a:p>
            <a:r>
              <a:rPr lang="fr-FR" sz="2400" dirty="0"/>
              <a:t>et </a:t>
            </a:r>
            <a:r>
              <a:rPr lang="fr-FR" sz="2400" dirty="0" err="1"/>
              <a:t>gemitum</a:t>
            </a:r>
            <a:r>
              <a:rPr lang="fr-FR" sz="2400" dirty="0"/>
              <a:t> </a:t>
            </a:r>
            <a:r>
              <a:rPr lang="fr-FR" sz="2400" dirty="0" err="1"/>
              <a:t>ingentem</a:t>
            </a:r>
            <a:r>
              <a:rPr lang="fr-FR" sz="2400" dirty="0"/>
              <a:t> </a:t>
            </a:r>
            <a:r>
              <a:rPr lang="fr-FR" sz="2400" dirty="0" err="1"/>
              <a:t>pelagi</a:t>
            </a:r>
            <a:r>
              <a:rPr lang="fr-FR" sz="2400" dirty="0"/>
              <a:t> </a:t>
            </a:r>
            <a:r>
              <a:rPr lang="fr-FR" sz="2400" dirty="0" err="1"/>
              <a:t>pulsataque</a:t>
            </a:r>
            <a:r>
              <a:rPr lang="fr-FR" sz="2400" dirty="0"/>
              <a:t> </a:t>
            </a:r>
            <a:r>
              <a:rPr lang="fr-FR" sz="2400" dirty="0" err="1"/>
              <a:t>saxa</a:t>
            </a:r>
            <a:r>
              <a:rPr lang="fr-FR" sz="2400" dirty="0"/>
              <a:t> </a:t>
            </a:r>
            <a:endParaRPr lang="en-US" sz="2400" dirty="0"/>
          </a:p>
          <a:p>
            <a:r>
              <a:rPr lang="fr-FR" sz="2400" dirty="0" err="1"/>
              <a:t>audimus</a:t>
            </a:r>
            <a:r>
              <a:rPr lang="fr-FR" sz="2400" dirty="0"/>
              <a:t> longe </a:t>
            </a:r>
            <a:r>
              <a:rPr lang="fr-FR" sz="2400" dirty="0" err="1"/>
              <a:t>fractasque</a:t>
            </a:r>
            <a:r>
              <a:rPr lang="fr-FR" sz="2400" dirty="0"/>
              <a:t> ad </a:t>
            </a:r>
            <a:r>
              <a:rPr lang="fr-FR" sz="2400" dirty="0" err="1"/>
              <a:t>litora</a:t>
            </a:r>
            <a:r>
              <a:rPr lang="fr-FR" sz="2400" dirty="0"/>
              <a:t> </a:t>
            </a:r>
            <a:r>
              <a:rPr lang="fr-FR" sz="2400" dirty="0" err="1"/>
              <a:t>voces</a:t>
            </a:r>
            <a:r>
              <a:rPr lang="fr-FR" sz="2400" dirty="0"/>
              <a:t>,</a:t>
            </a:r>
            <a:endParaRPr lang="en-US" sz="2400" dirty="0"/>
          </a:p>
          <a:p>
            <a:r>
              <a:rPr lang="fr-FR" sz="2400" dirty="0" err="1"/>
              <a:t>exsultantque</a:t>
            </a:r>
            <a:r>
              <a:rPr lang="fr-FR" sz="2400" dirty="0"/>
              <a:t> </a:t>
            </a:r>
            <a:r>
              <a:rPr lang="fr-FR" sz="2400" dirty="0" err="1"/>
              <a:t>vada</a:t>
            </a:r>
            <a:r>
              <a:rPr lang="fr-FR" sz="2400" dirty="0"/>
              <a:t> </a:t>
            </a:r>
            <a:r>
              <a:rPr lang="fr-FR" sz="2400" dirty="0" err="1"/>
              <a:t>atque</a:t>
            </a:r>
            <a:r>
              <a:rPr lang="fr-FR" sz="2400" dirty="0"/>
              <a:t> </a:t>
            </a:r>
            <a:r>
              <a:rPr lang="fr-FR" sz="2400" dirty="0" err="1"/>
              <a:t>aestu</a:t>
            </a:r>
            <a:r>
              <a:rPr lang="fr-FR" sz="2400" dirty="0"/>
              <a:t> </a:t>
            </a:r>
            <a:r>
              <a:rPr lang="fr-FR" sz="2400" dirty="0" err="1"/>
              <a:t>miscentur</a:t>
            </a:r>
            <a:r>
              <a:rPr lang="fr-FR" sz="2400" dirty="0"/>
              <a:t> </a:t>
            </a:r>
            <a:r>
              <a:rPr lang="fr-FR" sz="2400" dirty="0" err="1"/>
              <a:t>harenae</a:t>
            </a:r>
            <a:r>
              <a:rPr lang="fr-FR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522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hthoek 40"/>
          <p:cNvSpPr/>
          <p:nvPr/>
        </p:nvSpPr>
        <p:spPr>
          <a:xfrm>
            <a:off x="268655" y="179348"/>
            <a:ext cx="1609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Transities</a:t>
            </a:r>
            <a:endParaRPr lang="nl-NL" altLang="nl-NL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Rechte verbindingslijn 41"/>
          <p:cNvCxnSpPr/>
          <p:nvPr/>
        </p:nvCxnSpPr>
        <p:spPr>
          <a:xfrm>
            <a:off x="0" y="641013"/>
            <a:ext cx="6300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83568" y="1268760"/>
            <a:ext cx="7704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/>
              <a:t>18) </a:t>
            </a:r>
            <a:r>
              <a:rPr lang="fr-FR" sz="2400" dirty="0" err="1"/>
              <a:t>Verg</a:t>
            </a:r>
            <a:r>
              <a:rPr lang="fr-FR" sz="2400" dirty="0"/>
              <a:t>. </a:t>
            </a:r>
            <a:r>
              <a:rPr lang="fr-FR" sz="2400" dirty="0" err="1"/>
              <a:t>Aen</a:t>
            </a:r>
            <a:r>
              <a:rPr lang="fr-FR" sz="2400" dirty="0"/>
              <a:t>. 2.241-245</a:t>
            </a:r>
            <a:endParaRPr lang="nl-NL" sz="2400" dirty="0" smtClean="0"/>
          </a:p>
          <a:p>
            <a:r>
              <a:rPr lang="nl-NL" sz="2400" dirty="0"/>
              <a:t>	</a:t>
            </a:r>
            <a:r>
              <a:rPr lang="en-US" sz="2400" dirty="0"/>
              <a:t>o patria, o </a:t>
            </a:r>
            <a:r>
              <a:rPr lang="en-US" sz="2400" dirty="0" err="1"/>
              <a:t>divum</a:t>
            </a:r>
            <a:r>
              <a:rPr lang="en-US" sz="2400" dirty="0"/>
              <a:t> </a:t>
            </a:r>
            <a:r>
              <a:rPr lang="en-US" sz="2400" dirty="0" err="1"/>
              <a:t>domus</a:t>
            </a:r>
            <a:r>
              <a:rPr lang="en-US" sz="2400" dirty="0"/>
              <a:t> Ilium et </a:t>
            </a:r>
            <a:r>
              <a:rPr lang="en-US" sz="2400" dirty="0" err="1"/>
              <a:t>incluta</a:t>
            </a:r>
            <a:r>
              <a:rPr lang="en-US" sz="2400" dirty="0"/>
              <a:t> bello</a:t>
            </a:r>
          </a:p>
          <a:p>
            <a:r>
              <a:rPr lang="en-US" sz="2400" dirty="0" smtClean="0"/>
              <a:t>	</a:t>
            </a:r>
            <a:r>
              <a:rPr lang="en-US" sz="2400" dirty="0" err="1" smtClean="0"/>
              <a:t>moenia</a:t>
            </a:r>
            <a:r>
              <a:rPr lang="en-US" sz="2400" dirty="0" smtClean="0"/>
              <a:t> </a:t>
            </a:r>
            <a:r>
              <a:rPr lang="en-US" sz="2400" dirty="0" err="1"/>
              <a:t>Dardanidum</a:t>
            </a:r>
            <a:r>
              <a:rPr lang="en-US" sz="2400" dirty="0"/>
              <a:t>! </a:t>
            </a:r>
            <a:r>
              <a:rPr lang="en-US" sz="2400" b="1" dirty="0" err="1"/>
              <a:t>quater</a:t>
            </a:r>
            <a:r>
              <a:rPr lang="en-US" sz="2400" b="1" dirty="0"/>
              <a:t> ipso in </a:t>
            </a:r>
            <a:r>
              <a:rPr lang="en-US" sz="2400" b="1" dirty="0" err="1"/>
              <a:t>limine</a:t>
            </a:r>
            <a:r>
              <a:rPr lang="en-US" sz="2400" b="1" dirty="0"/>
              <a:t> portae</a:t>
            </a:r>
          </a:p>
          <a:p>
            <a:r>
              <a:rPr lang="en-US" sz="2400" b="1" dirty="0" smtClean="0"/>
              <a:t>	</a:t>
            </a:r>
            <a:r>
              <a:rPr lang="en-US" sz="2400" b="1" dirty="0" err="1" smtClean="0"/>
              <a:t>substitit</a:t>
            </a:r>
            <a:r>
              <a:rPr lang="en-US" sz="2400" b="1" dirty="0" smtClean="0"/>
              <a:t> </a:t>
            </a:r>
            <a:r>
              <a:rPr lang="en-US" sz="2400" dirty="0" err="1"/>
              <a:t>atque</a:t>
            </a:r>
            <a:r>
              <a:rPr lang="en-US" sz="2400" dirty="0"/>
              <a:t> utero </a:t>
            </a:r>
            <a:r>
              <a:rPr lang="en-US" sz="2400" dirty="0" err="1"/>
              <a:t>sonitum</a:t>
            </a:r>
            <a:r>
              <a:rPr lang="en-US" sz="2400" dirty="0"/>
              <a:t> </a:t>
            </a:r>
            <a:r>
              <a:rPr lang="en-US" sz="2400" dirty="0" err="1"/>
              <a:t>quater</a:t>
            </a:r>
            <a:r>
              <a:rPr lang="en-US" sz="2400" dirty="0"/>
              <a:t> </a:t>
            </a:r>
            <a:r>
              <a:rPr lang="en-US" sz="2400" dirty="0" err="1"/>
              <a:t>arma</a:t>
            </a:r>
            <a:r>
              <a:rPr lang="en-US" sz="2400" dirty="0"/>
              <a:t> </a:t>
            </a:r>
            <a:r>
              <a:rPr lang="en-US" sz="2400" dirty="0" err="1"/>
              <a:t>dedere</a:t>
            </a:r>
            <a:r>
              <a:rPr lang="en-US" sz="2400" dirty="0"/>
              <a:t>;</a:t>
            </a:r>
          </a:p>
          <a:p>
            <a:r>
              <a:rPr lang="fr-FR" sz="2400" dirty="0" smtClean="0"/>
              <a:t>	</a:t>
            </a:r>
            <a:r>
              <a:rPr lang="fr-FR" sz="2400" dirty="0" err="1" smtClean="0"/>
              <a:t>instamus</a:t>
            </a:r>
            <a:r>
              <a:rPr lang="fr-FR" sz="2400" dirty="0" smtClean="0"/>
              <a:t> </a:t>
            </a:r>
            <a:r>
              <a:rPr lang="fr-FR" sz="2400" dirty="0" err="1"/>
              <a:t>tamen</a:t>
            </a:r>
            <a:r>
              <a:rPr lang="fr-FR" sz="2400" dirty="0"/>
              <a:t> </a:t>
            </a:r>
            <a:r>
              <a:rPr lang="fr-FR" sz="2400" dirty="0" err="1"/>
              <a:t>immemores</a:t>
            </a:r>
            <a:r>
              <a:rPr lang="fr-FR" sz="2400" dirty="0"/>
              <a:t> </a:t>
            </a:r>
            <a:r>
              <a:rPr lang="fr-FR" sz="2400" dirty="0" err="1"/>
              <a:t>caecique</a:t>
            </a:r>
            <a:r>
              <a:rPr lang="fr-FR" sz="2400" dirty="0"/>
              <a:t> </a:t>
            </a:r>
            <a:r>
              <a:rPr lang="fr-FR" sz="2400" dirty="0" err="1"/>
              <a:t>furore</a:t>
            </a:r>
            <a:endParaRPr lang="en-US" sz="2400" dirty="0"/>
          </a:p>
          <a:p>
            <a:r>
              <a:rPr lang="fr-FR" sz="2400" dirty="0" smtClean="0"/>
              <a:t>	et </a:t>
            </a:r>
            <a:r>
              <a:rPr lang="fr-FR" sz="2400" dirty="0" err="1"/>
              <a:t>monstrum</a:t>
            </a:r>
            <a:r>
              <a:rPr lang="fr-FR" sz="2400" dirty="0"/>
              <a:t> </a:t>
            </a:r>
            <a:r>
              <a:rPr lang="fr-FR" sz="2400" dirty="0" err="1"/>
              <a:t>infelix</a:t>
            </a:r>
            <a:r>
              <a:rPr lang="fr-FR" sz="2400" dirty="0"/>
              <a:t> </a:t>
            </a:r>
            <a:r>
              <a:rPr lang="fr-FR" sz="2400" dirty="0" err="1"/>
              <a:t>sacrata</a:t>
            </a:r>
            <a:r>
              <a:rPr lang="fr-FR" sz="2400" dirty="0"/>
              <a:t> </a:t>
            </a:r>
            <a:r>
              <a:rPr lang="fr-FR" sz="2400" dirty="0" err="1"/>
              <a:t>sistimus</a:t>
            </a:r>
            <a:r>
              <a:rPr lang="fr-FR" sz="2400" dirty="0"/>
              <a:t> </a:t>
            </a:r>
            <a:r>
              <a:rPr lang="fr-FR" sz="2400" dirty="0" err="1"/>
              <a:t>arce</a:t>
            </a:r>
            <a:r>
              <a:rPr lang="fr-FR" sz="2400" dirty="0"/>
              <a:t>.</a:t>
            </a:r>
            <a:endParaRPr lang="en-US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21822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hthoek 40"/>
          <p:cNvSpPr/>
          <p:nvPr/>
        </p:nvSpPr>
        <p:spPr>
          <a:xfrm>
            <a:off x="268655" y="179348"/>
            <a:ext cx="1609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Transities</a:t>
            </a:r>
            <a:endParaRPr lang="nl-NL" altLang="nl-NL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Rechte verbindingslijn 41"/>
          <p:cNvCxnSpPr/>
          <p:nvPr/>
        </p:nvCxnSpPr>
        <p:spPr>
          <a:xfrm>
            <a:off x="0" y="641013"/>
            <a:ext cx="6300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83568" y="1268760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/>
              <a:t>19) </a:t>
            </a:r>
            <a:r>
              <a:rPr lang="fr-FR" sz="2400" dirty="0" err="1"/>
              <a:t>Verg</a:t>
            </a:r>
            <a:r>
              <a:rPr lang="fr-FR" sz="2400" dirty="0"/>
              <a:t>. </a:t>
            </a:r>
            <a:r>
              <a:rPr lang="fr-FR" sz="2400" dirty="0" err="1"/>
              <a:t>Aen</a:t>
            </a:r>
            <a:r>
              <a:rPr lang="fr-FR" sz="2400" dirty="0"/>
              <a:t>. </a:t>
            </a:r>
            <a:r>
              <a:rPr lang="fr-FR" sz="2400" dirty="0" smtClean="0"/>
              <a:t>3.537-543</a:t>
            </a:r>
          </a:p>
          <a:p>
            <a:r>
              <a:rPr lang="fr-FR" sz="2400" dirty="0" smtClean="0"/>
              <a:t>	et </a:t>
            </a:r>
            <a:r>
              <a:rPr lang="fr-FR" sz="2400" dirty="0"/>
              <a:t>pater </a:t>
            </a:r>
            <a:r>
              <a:rPr lang="fr-FR" sz="2400" dirty="0" err="1"/>
              <a:t>Anchises</a:t>
            </a:r>
            <a:r>
              <a:rPr lang="fr-FR" sz="2400" dirty="0"/>
              <a:t> </a:t>
            </a:r>
            <a:r>
              <a:rPr lang="fr-FR" sz="2400" b="1" dirty="0"/>
              <a:t>'</a:t>
            </a:r>
            <a:r>
              <a:rPr lang="fr-FR" sz="2400" b="1" dirty="0" err="1"/>
              <a:t>bellum</a:t>
            </a:r>
            <a:r>
              <a:rPr lang="fr-FR" sz="2400" b="1" dirty="0"/>
              <a:t>, o terra </a:t>
            </a:r>
            <a:r>
              <a:rPr lang="fr-FR" sz="2400" b="1" dirty="0" err="1"/>
              <a:t>hospita</a:t>
            </a:r>
            <a:r>
              <a:rPr lang="fr-FR" sz="2400" b="1" dirty="0"/>
              <a:t>, portas:</a:t>
            </a:r>
            <a:endParaRPr lang="en-US" sz="2400" b="1" dirty="0"/>
          </a:p>
          <a:p>
            <a:pPr lvl="2"/>
            <a:r>
              <a:rPr lang="en-US" sz="2400" b="1" dirty="0"/>
              <a:t>bello </a:t>
            </a:r>
            <a:r>
              <a:rPr lang="en-US" sz="2400" b="1" dirty="0" err="1"/>
              <a:t>armantur</a:t>
            </a:r>
            <a:r>
              <a:rPr lang="en-US" sz="2400" b="1" dirty="0"/>
              <a:t> </a:t>
            </a:r>
            <a:r>
              <a:rPr lang="en-US" sz="2400" b="1" dirty="0" err="1"/>
              <a:t>equi</a:t>
            </a:r>
            <a:r>
              <a:rPr lang="en-US" sz="2400" b="1" dirty="0"/>
              <a:t>, bellum </a:t>
            </a:r>
            <a:r>
              <a:rPr lang="en-US" sz="2400" b="1" dirty="0" err="1"/>
              <a:t>haec</a:t>
            </a:r>
            <a:r>
              <a:rPr lang="en-US" sz="2400" b="1" dirty="0"/>
              <a:t> </a:t>
            </a:r>
            <a:r>
              <a:rPr lang="en-US" sz="2400" b="1" dirty="0" err="1"/>
              <a:t>armenta</a:t>
            </a:r>
            <a:r>
              <a:rPr lang="en-US" sz="2400" b="1" dirty="0"/>
              <a:t> </a:t>
            </a:r>
            <a:r>
              <a:rPr lang="en-US" sz="2400" b="1" dirty="0" err="1"/>
              <a:t>minantur</a:t>
            </a:r>
            <a:r>
              <a:rPr lang="en-US" sz="2400" b="1" dirty="0"/>
              <a:t>.</a:t>
            </a:r>
          </a:p>
          <a:p>
            <a:pPr lvl="2"/>
            <a:r>
              <a:rPr lang="en-US" sz="2400" b="1" dirty="0" err="1"/>
              <a:t>sed</a:t>
            </a:r>
            <a:r>
              <a:rPr lang="en-US" sz="2400" b="1" dirty="0"/>
              <a:t> </a:t>
            </a:r>
            <a:r>
              <a:rPr lang="en-US" sz="2400" b="1" dirty="0" err="1"/>
              <a:t>tamen</a:t>
            </a:r>
            <a:r>
              <a:rPr lang="en-US" sz="2400" b="1" dirty="0"/>
              <a:t> idem </a:t>
            </a:r>
            <a:r>
              <a:rPr lang="en-US" sz="2400" b="1" dirty="0" err="1"/>
              <a:t>olim</a:t>
            </a:r>
            <a:r>
              <a:rPr lang="en-US" sz="2400" b="1" dirty="0"/>
              <a:t> </a:t>
            </a:r>
            <a:r>
              <a:rPr lang="en-US" sz="2400" b="1" dirty="0" err="1"/>
              <a:t>curru</a:t>
            </a:r>
            <a:r>
              <a:rPr lang="en-US" sz="2400" b="1" dirty="0"/>
              <a:t> </a:t>
            </a:r>
            <a:r>
              <a:rPr lang="en-US" sz="2400" b="1" dirty="0" err="1"/>
              <a:t>succedere</a:t>
            </a:r>
            <a:r>
              <a:rPr lang="en-US" sz="2400" b="1" dirty="0"/>
              <a:t> </a:t>
            </a:r>
            <a:r>
              <a:rPr lang="en-US" sz="2400" b="1" dirty="0" err="1"/>
              <a:t>sueti</a:t>
            </a:r>
            <a:endParaRPr lang="en-US" sz="2400" b="1" dirty="0"/>
          </a:p>
          <a:p>
            <a:pPr lvl="2"/>
            <a:r>
              <a:rPr lang="fr-FR" sz="2400" b="1" dirty="0" err="1"/>
              <a:t>quadripedes</a:t>
            </a:r>
            <a:r>
              <a:rPr lang="fr-FR" sz="2400" b="1" dirty="0"/>
              <a:t> et </a:t>
            </a:r>
            <a:r>
              <a:rPr lang="fr-FR" sz="2400" b="1" dirty="0" err="1"/>
              <a:t>frena</a:t>
            </a:r>
            <a:r>
              <a:rPr lang="fr-FR" sz="2400" b="1" dirty="0"/>
              <a:t> </a:t>
            </a:r>
            <a:r>
              <a:rPr lang="fr-FR" sz="2400" b="1" dirty="0" err="1"/>
              <a:t>iugo</a:t>
            </a:r>
            <a:r>
              <a:rPr lang="fr-FR" sz="2400" b="1" dirty="0"/>
              <a:t> </a:t>
            </a:r>
            <a:r>
              <a:rPr lang="fr-FR" sz="2400" b="1" dirty="0" err="1"/>
              <a:t>concordia</a:t>
            </a:r>
            <a:r>
              <a:rPr lang="fr-FR" sz="2400" b="1" dirty="0"/>
              <a:t> ferre:</a:t>
            </a:r>
            <a:endParaRPr lang="en-US" sz="2400" b="1" dirty="0"/>
          </a:p>
          <a:p>
            <a:pPr lvl="2"/>
            <a:r>
              <a:rPr lang="fr-FR" sz="2400" b="1" dirty="0" err="1"/>
              <a:t>spes</a:t>
            </a:r>
            <a:r>
              <a:rPr lang="fr-FR" sz="2400" b="1" dirty="0"/>
              <a:t> et </a:t>
            </a:r>
            <a:r>
              <a:rPr lang="fr-FR" sz="2400" b="1" dirty="0" err="1"/>
              <a:t>pacis</a:t>
            </a:r>
            <a:r>
              <a:rPr lang="fr-FR" sz="2400" dirty="0"/>
              <a:t>' ait.</a:t>
            </a:r>
            <a:endParaRPr lang="en-US" sz="2400" dirty="0"/>
          </a:p>
          <a:p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683568" y="4379620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/>
              <a:t>20) Verg</a:t>
            </a:r>
            <a:r>
              <a:rPr lang="nl-NL" sz="2400" dirty="0"/>
              <a:t>. </a:t>
            </a:r>
            <a:r>
              <a:rPr lang="nl-NL" sz="2400" i="1" dirty="0" err="1"/>
              <a:t>Aen</a:t>
            </a:r>
            <a:r>
              <a:rPr lang="nl-NL" sz="2400" dirty="0"/>
              <a:t>. 3.548-550	</a:t>
            </a:r>
            <a:endParaRPr lang="nl-NL" sz="2400" dirty="0" smtClean="0"/>
          </a:p>
          <a:p>
            <a:r>
              <a:rPr lang="nl-NL" sz="2400" dirty="0"/>
              <a:t>	</a:t>
            </a:r>
            <a:r>
              <a:rPr lang="fr-FR" sz="2400" b="1" dirty="0" err="1"/>
              <a:t>Haud</a:t>
            </a:r>
            <a:r>
              <a:rPr lang="fr-FR" sz="2400" b="1" dirty="0"/>
              <a:t> </a:t>
            </a:r>
            <a:r>
              <a:rPr lang="fr-FR" sz="2400" b="1" dirty="0" err="1"/>
              <a:t>mora</a:t>
            </a:r>
            <a:r>
              <a:rPr lang="fr-FR" sz="2400" dirty="0"/>
              <a:t>, continuo </a:t>
            </a:r>
            <a:r>
              <a:rPr lang="fr-FR" sz="2400" dirty="0" err="1"/>
              <a:t>perfectis</a:t>
            </a:r>
            <a:r>
              <a:rPr lang="fr-FR" sz="2400" dirty="0"/>
              <a:t> </a:t>
            </a:r>
            <a:r>
              <a:rPr lang="fr-FR" sz="2400" dirty="0" err="1"/>
              <a:t>ordine</a:t>
            </a:r>
            <a:r>
              <a:rPr lang="fr-FR" sz="2400" dirty="0"/>
              <a:t> </a:t>
            </a:r>
            <a:r>
              <a:rPr lang="fr-FR" sz="2400" dirty="0" err="1"/>
              <a:t>votis</a:t>
            </a:r>
            <a:endParaRPr lang="en-US" sz="2400" dirty="0"/>
          </a:p>
          <a:p>
            <a:r>
              <a:rPr lang="fr-FR" sz="2400" dirty="0" smtClean="0"/>
              <a:t>	</a:t>
            </a:r>
            <a:r>
              <a:rPr lang="fr-FR" sz="2400" dirty="0" err="1" smtClean="0"/>
              <a:t>cornua</a:t>
            </a:r>
            <a:r>
              <a:rPr lang="fr-FR" sz="2400" dirty="0" smtClean="0"/>
              <a:t> </a:t>
            </a:r>
            <a:r>
              <a:rPr lang="fr-FR" sz="2400" dirty="0" err="1"/>
              <a:t>velatarum</a:t>
            </a:r>
            <a:r>
              <a:rPr lang="fr-FR" sz="2400" dirty="0"/>
              <a:t> </a:t>
            </a:r>
            <a:r>
              <a:rPr lang="fr-FR" sz="2400" dirty="0" err="1"/>
              <a:t>obuertimus</a:t>
            </a:r>
            <a:r>
              <a:rPr lang="fr-FR" sz="2400" dirty="0"/>
              <a:t> </a:t>
            </a:r>
            <a:r>
              <a:rPr lang="fr-FR" sz="2400" dirty="0" err="1"/>
              <a:t>antemnarum</a:t>
            </a:r>
            <a:r>
              <a:rPr lang="fr-FR" sz="2400" dirty="0"/>
              <a:t>,</a:t>
            </a:r>
            <a:endParaRPr lang="en-US" sz="2400" dirty="0"/>
          </a:p>
          <a:p>
            <a:r>
              <a:rPr lang="fr-FR" sz="2400" b="1" dirty="0" smtClean="0"/>
              <a:t>	</a:t>
            </a:r>
            <a:r>
              <a:rPr lang="fr-FR" sz="2400" b="1" dirty="0" err="1" smtClean="0"/>
              <a:t>Graiugenumque</a:t>
            </a:r>
            <a:r>
              <a:rPr lang="fr-FR" sz="2400" b="1" dirty="0" smtClean="0"/>
              <a:t> </a:t>
            </a:r>
            <a:r>
              <a:rPr lang="fr-FR" sz="2400" b="1" dirty="0" err="1"/>
              <a:t>domos</a:t>
            </a:r>
            <a:r>
              <a:rPr lang="fr-FR" sz="2400" b="1" dirty="0"/>
              <a:t> </a:t>
            </a:r>
            <a:r>
              <a:rPr lang="fr-FR" sz="2400" b="1" dirty="0" err="1"/>
              <a:t>suspectaque</a:t>
            </a:r>
            <a:r>
              <a:rPr lang="fr-FR" sz="2400" b="1" dirty="0"/>
              <a:t> </a:t>
            </a:r>
            <a:r>
              <a:rPr lang="fr-FR" sz="2400" b="1" dirty="0" err="1"/>
              <a:t>linquimus</a:t>
            </a:r>
            <a:r>
              <a:rPr lang="fr-FR" sz="2400" b="1" dirty="0"/>
              <a:t> </a:t>
            </a:r>
            <a:r>
              <a:rPr lang="fr-FR" sz="2400" b="1" dirty="0" err="1"/>
              <a:t>arva</a:t>
            </a:r>
            <a:r>
              <a:rPr lang="fr-FR" sz="2400" b="1" dirty="0"/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3194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hthoek 40"/>
          <p:cNvSpPr/>
          <p:nvPr/>
        </p:nvSpPr>
        <p:spPr>
          <a:xfrm>
            <a:off x="268655" y="179348"/>
            <a:ext cx="1611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Afronding</a:t>
            </a:r>
            <a:endParaRPr lang="nl-NL" altLang="nl-NL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Rechte verbindingslijn 41"/>
          <p:cNvCxnSpPr/>
          <p:nvPr/>
        </p:nvCxnSpPr>
        <p:spPr>
          <a:xfrm>
            <a:off x="0" y="641013"/>
            <a:ext cx="6300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68654" y="908719"/>
            <a:ext cx="826378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22) </a:t>
            </a:r>
            <a:r>
              <a:rPr lang="fr-FR" sz="2400" dirty="0" err="1" smtClean="0"/>
              <a:t>Verg</a:t>
            </a:r>
            <a:r>
              <a:rPr lang="fr-FR" sz="2400" dirty="0" smtClean="0"/>
              <a:t>. </a:t>
            </a:r>
            <a:r>
              <a:rPr lang="fr-FR" sz="2400" dirty="0" err="1" smtClean="0"/>
              <a:t>Aen</a:t>
            </a:r>
            <a:r>
              <a:rPr lang="fr-FR" sz="2400" dirty="0" smtClean="0"/>
              <a:t>. 7.8-36</a:t>
            </a:r>
          </a:p>
          <a:p>
            <a:pPr lvl="2"/>
            <a:r>
              <a:rPr lang="fr-FR" sz="2400" dirty="0" err="1" smtClean="0"/>
              <a:t>proxima</a:t>
            </a:r>
            <a:r>
              <a:rPr lang="fr-FR" sz="2400" dirty="0" smtClean="0"/>
              <a:t> </a:t>
            </a:r>
            <a:r>
              <a:rPr lang="fr-FR" sz="2400" dirty="0" err="1"/>
              <a:t>Circaeae</a:t>
            </a:r>
            <a:r>
              <a:rPr lang="fr-FR" sz="2400" dirty="0"/>
              <a:t> </a:t>
            </a:r>
            <a:r>
              <a:rPr lang="fr-FR" sz="2400" dirty="0" err="1"/>
              <a:t>raduntur</a:t>
            </a:r>
            <a:r>
              <a:rPr lang="fr-FR" sz="2400" dirty="0"/>
              <a:t> </a:t>
            </a:r>
            <a:r>
              <a:rPr lang="fr-FR" sz="2400" dirty="0" err="1"/>
              <a:t>litora</a:t>
            </a:r>
            <a:r>
              <a:rPr lang="fr-FR" sz="2400" dirty="0"/>
              <a:t> </a:t>
            </a:r>
            <a:r>
              <a:rPr lang="fr-FR" sz="2400" dirty="0" err="1"/>
              <a:t>terrae</a:t>
            </a:r>
            <a:r>
              <a:rPr lang="fr-FR" sz="2400" dirty="0"/>
              <a:t>,</a:t>
            </a:r>
            <a:endParaRPr lang="en-US" sz="2400" dirty="0"/>
          </a:p>
          <a:p>
            <a:pPr lvl="2"/>
            <a:r>
              <a:rPr lang="nl-NL" sz="2400" dirty="0" smtClean="0"/>
              <a:t>…</a:t>
            </a:r>
            <a:endParaRPr lang="en-US" sz="2400" dirty="0"/>
          </a:p>
          <a:p>
            <a:pPr lvl="2"/>
            <a:r>
              <a:rPr lang="fr-FR" sz="2400" dirty="0" err="1"/>
              <a:t>hinc</a:t>
            </a:r>
            <a:r>
              <a:rPr lang="fr-FR" sz="2400" dirty="0"/>
              <a:t> </a:t>
            </a:r>
            <a:r>
              <a:rPr lang="fr-FR" sz="2400" dirty="0" err="1"/>
              <a:t>exaudiri</a:t>
            </a:r>
            <a:r>
              <a:rPr lang="fr-FR" sz="2400" dirty="0"/>
              <a:t> </a:t>
            </a:r>
            <a:r>
              <a:rPr lang="fr-FR" sz="2400" dirty="0" err="1"/>
              <a:t>gemitus</a:t>
            </a:r>
            <a:r>
              <a:rPr lang="fr-FR" sz="2400" dirty="0"/>
              <a:t> </a:t>
            </a:r>
            <a:r>
              <a:rPr lang="fr-FR" sz="2400" dirty="0" err="1"/>
              <a:t>iraeque</a:t>
            </a:r>
            <a:r>
              <a:rPr lang="fr-FR" sz="2400" dirty="0"/>
              <a:t> </a:t>
            </a:r>
            <a:r>
              <a:rPr lang="fr-FR" sz="2400" dirty="0" err="1"/>
              <a:t>leonum</a:t>
            </a:r>
            <a:endParaRPr lang="en-US" sz="2400" dirty="0"/>
          </a:p>
          <a:p>
            <a:pPr lvl="2"/>
            <a:r>
              <a:rPr lang="fr-FR" sz="2400" dirty="0" err="1"/>
              <a:t>vincla</a:t>
            </a:r>
            <a:r>
              <a:rPr lang="fr-FR" sz="2400" dirty="0"/>
              <a:t> </a:t>
            </a:r>
            <a:r>
              <a:rPr lang="fr-FR" sz="2400" dirty="0" err="1"/>
              <a:t>recusantum</a:t>
            </a:r>
            <a:r>
              <a:rPr lang="fr-FR" sz="2400" dirty="0"/>
              <a:t> et sera </a:t>
            </a:r>
            <a:r>
              <a:rPr lang="fr-FR" sz="2400" dirty="0" err="1"/>
              <a:t>sub</a:t>
            </a:r>
            <a:r>
              <a:rPr lang="fr-FR" sz="2400" dirty="0"/>
              <a:t> </a:t>
            </a:r>
            <a:r>
              <a:rPr lang="fr-FR" sz="2400" dirty="0" err="1"/>
              <a:t>nocte</a:t>
            </a:r>
            <a:r>
              <a:rPr lang="fr-FR" sz="2400" dirty="0"/>
              <a:t> </a:t>
            </a:r>
            <a:r>
              <a:rPr lang="fr-FR" sz="2400" dirty="0" err="1"/>
              <a:t>rudentum</a:t>
            </a:r>
            <a:r>
              <a:rPr lang="fr-FR" sz="2400" dirty="0"/>
              <a:t>,</a:t>
            </a:r>
            <a:endParaRPr lang="en-US" sz="2400" dirty="0"/>
          </a:p>
          <a:p>
            <a:pPr lvl="2"/>
            <a:r>
              <a:rPr lang="fr-FR" sz="2400" dirty="0" err="1"/>
              <a:t>saetigerique</a:t>
            </a:r>
            <a:r>
              <a:rPr lang="fr-FR" sz="2400" dirty="0"/>
              <a:t> sues </a:t>
            </a:r>
            <a:r>
              <a:rPr lang="fr-FR" sz="2400" dirty="0" err="1"/>
              <a:t>atque</a:t>
            </a:r>
            <a:r>
              <a:rPr lang="fr-FR" sz="2400" dirty="0"/>
              <a:t> in </a:t>
            </a:r>
            <a:r>
              <a:rPr lang="fr-FR" sz="2400" dirty="0" err="1"/>
              <a:t>praesepibus</a:t>
            </a:r>
            <a:r>
              <a:rPr lang="fr-FR" sz="2400" dirty="0"/>
              <a:t> </a:t>
            </a:r>
            <a:r>
              <a:rPr lang="fr-FR" sz="2400" dirty="0" err="1"/>
              <a:t>ursi</a:t>
            </a:r>
            <a:endParaRPr lang="en-US" sz="2400" dirty="0"/>
          </a:p>
          <a:p>
            <a:pPr lvl="2"/>
            <a:r>
              <a:rPr lang="fr-FR" sz="2400" dirty="0" err="1"/>
              <a:t>saevire</a:t>
            </a:r>
            <a:r>
              <a:rPr lang="fr-FR" sz="2400" dirty="0"/>
              <a:t> </a:t>
            </a:r>
            <a:r>
              <a:rPr lang="fr-FR" sz="2400" dirty="0" err="1"/>
              <a:t>ac</a:t>
            </a:r>
            <a:r>
              <a:rPr lang="fr-FR" sz="2400" dirty="0"/>
              <a:t> </a:t>
            </a:r>
            <a:r>
              <a:rPr lang="fr-FR" sz="2400" dirty="0" err="1"/>
              <a:t>formae</a:t>
            </a:r>
            <a:r>
              <a:rPr lang="fr-FR" sz="2400" dirty="0"/>
              <a:t> </a:t>
            </a:r>
            <a:r>
              <a:rPr lang="fr-FR" sz="2400" dirty="0" err="1"/>
              <a:t>magnorum</a:t>
            </a:r>
            <a:r>
              <a:rPr lang="fr-FR" sz="2400" dirty="0"/>
              <a:t> </a:t>
            </a:r>
            <a:r>
              <a:rPr lang="fr-FR" sz="2400" dirty="0" err="1"/>
              <a:t>ululare</a:t>
            </a:r>
            <a:r>
              <a:rPr lang="fr-FR" sz="2400" dirty="0"/>
              <a:t> </a:t>
            </a:r>
            <a:r>
              <a:rPr lang="fr-FR" sz="2400" dirty="0" err="1"/>
              <a:t>luporum</a:t>
            </a:r>
            <a:r>
              <a:rPr lang="fr-FR" sz="2400" dirty="0"/>
              <a:t>,</a:t>
            </a:r>
            <a:endParaRPr lang="en-US" sz="2400" dirty="0"/>
          </a:p>
          <a:p>
            <a:pPr lvl="2"/>
            <a:r>
              <a:rPr lang="fr-FR" sz="2400" dirty="0" err="1"/>
              <a:t>quos</a:t>
            </a:r>
            <a:r>
              <a:rPr lang="fr-FR" sz="2400" dirty="0"/>
              <a:t> </a:t>
            </a:r>
            <a:r>
              <a:rPr lang="fr-FR" sz="2400" dirty="0" err="1"/>
              <a:t>hominum</a:t>
            </a:r>
            <a:r>
              <a:rPr lang="fr-FR" sz="2400" dirty="0"/>
              <a:t> ex </a:t>
            </a:r>
            <a:r>
              <a:rPr lang="fr-FR" sz="2400" dirty="0" err="1"/>
              <a:t>facie</a:t>
            </a:r>
            <a:r>
              <a:rPr lang="fr-FR" sz="2400" dirty="0"/>
              <a:t> </a:t>
            </a:r>
            <a:r>
              <a:rPr lang="fr-FR" sz="2400" dirty="0" err="1"/>
              <a:t>dea</a:t>
            </a:r>
            <a:r>
              <a:rPr lang="fr-FR" sz="2400" dirty="0"/>
              <a:t> </a:t>
            </a:r>
            <a:r>
              <a:rPr lang="fr-FR" sz="2400" dirty="0" err="1"/>
              <a:t>saeva</a:t>
            </a:r>
            <a:r>
              <a:rPr lang="fr-FR" sz="2400" dirty="0"/>
              <a:t> </a:t>
            </a:r>
            <a:r>
              <a:rPr lang="fr-FR" sz="2400" dirty="0" err="1"/>
              <a:t>potentibus</a:t>
            </a:r>
            <a:r>
              <a:rPr lang="fr-FR" sz="2400" dirty="0"/>
              <a:t> </a:t>
            </a:r>
            <a:r>
              <a:rPr lang="fr-FR" sz="2400" dirty="0" err="1"/>
              <a:t>herbis</a:t>
            </a:r>
            <a:endParaRPr lang="en-US" sz="2400" dirty="0"/>
          </a:p>
          <a:p>
            <a:pPr lvl="2"/>
            <a:r>
              <a:rPr lang="fr-FR" sz="2400" dirty="0" err="1"/>
              <a:t>induerat</a:t>
            </a:r>
            <a:r>
              <a:rPr lang="fr-FR" sz="2400" dirty="0"/>
              <a:t> </a:t>
            </a:r>
            <a:r>
              <a:rPr lang="fr-FR" sz="2400" dirty="0" err="1"/>
              <a:t>Circe</a:t>
            </a:r>
            <a:r>
              <a:rPr lang="fr-FR" sz="2400" dirty="0"/>
              <a:t> in </a:t>
            </a:r>
            <a:r>
              <a:rPr lang="fr-FR" sz="2400" dirty="0" err="1"/>
              <a:t>vultus</a:t>
            </a:r>
            <a:r>
              <a:rPr lang="fr-FR" sz="2400" dirty="0"/>
              <a:t> </a:t>
            </a:r>
            <a:r>
              <a:rPr lang="fr-FR" sz="2400" dirty="0" err="1"/>
              <a:t>ac</a:t>
            </a:r>
            <a:r>
              <a:rPr lang="fr-FR" sz="2400" dirty="0"/>
              <a:t> </a:t>
            </a:r>
            <a:r>
              <a:rPr lang="fr-FR" sz="2400" dirty="0" err="1"/>
              <a:t>terga</a:t>
            </a:r>
            <a:r>
              <a:rPr lang="fr-FR" sz="2400" dirty="0"/>
              <a:t> </a:t>
            </a:r>
            <a:r>
              <a:rPr lang="fr-FR" sz="2400" dirty="0" err="1"/>
              <a:t>ferarum</a:t>
            </a:r>
            <a:r>
              <a:rPr lang="fr-FR" sz="2400" dirty="0"/>
              <a:t>.</a:t>
            </a:r>
            <a:endParaRPr lang="en-US" sz="2400" dirty="0"/>
          </a:p>
          <a:p>
            <a:pPr lvl="2"/>
            <a:r>
              <a:rPr lang="fr-FR" sz="2400" dirty="0" smtClean="0"/>
              <a:t> 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251520" y="4437112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fr-FR" sz="2400" dirty="0" err="1"/>
              <a:t>quae</a:t>
            </a:r>
            <a:r>
              <a:rPr lang="fr-FR" sz="2400" dirty="0"/>
              <a:t> ne </a:t>
            </a:r>
            <a:r>
              <a:rPr lang="fr-FR" sz="2400" dirty="0" err="1"/>
              <a:t>monstra</a:t>
            </a:r>
            <a:r>
              <a:rPr lang="fr-FR" sz="2400" dirty="0"/>
              <a:t> </a:t>
            </a:r>
            <a:r>
              <a:rPr lang="fr-FR" sz="2400" dirty="0" err="1"/>
              <a:t>pii</a:t>
            </a:r>
            <a:r>
              <a:rPr lang="fr-FR" sz="2400" dirty="0"/>
              <a:t> </a:t>
            </a:r>
            <a:r>
              <a:rPr lang="fr-FR" sz="2400" dirty="0" err="1"/>
              <a:t>paterentur</a:t>
            </a:r>
            <a:r>
              <a:rPr lang="fr-FR" sz="2400" dirty="0"/>
              <a:t> </a:t>
            </a:r>
            <a:r>
              <a:rPr lang="fr-FR" sz="2400" dirty="0" err="1"/>
              <a:t>talia</a:t>
            </a:r>
            <a:r>
              <a:rPr lang="fr-FR" sz="2400" dirty="0"/>
              <a:t> </a:t>
            </a:r>
            <a:r>
              <a:rPr lang="fr-FR" sz="2400" dirty="0" err="1"/>
              <a:t>Troes</a:t>
            </a:r>
            <a:endParaRPr lang="en-US" sz="2400" dirty="0"/>
          </a:p>
          <a:p>
            <a:pPr lvl="2"/>
            <a:r>
              <a:rPr lang="fr-FR" sz="2400" dirty="0" err="1"/>
              <a:t>delati</a:t>
            </a:r>
            <a:r>
              <a:rPr lang="fr-FR" sz="2400" dirty="0"/>
              <a:t> in portus </a:t>
            </a:r>
            <a:r>
              <a:rPr lang="fr-FR" sz="2400" dirty="0" err="1"/>
              <a:t>neu</a:t>
            </a:r>
            <a:r>
              <a:rPr lang="fr-FR" sz="2400" dirty="0"/>
              <a:t> </a:t>
            </a:r>
            <a:r>
              <a:rPr lang="fr-FR" sz="2400" dirty="0" err="1"/>
              <a:t>litora</a:t>
            </a:r>
            <a:r>
              <a:rPr lang="fr-FR" sz="2400" dirty="0"/>
              <a:t> dira subirent,</a:t>
            </a:r>
            <a:endParaRPr lang="en-US" sz="2400" dirty="0"/>
          </a:p>
          <a:p>
            <a:pPr lvl="2"/>
            <a:r>
              <a:rPr lang="fr-FR" sz="2400" dirty="0" err="1"/>
              <a:t>Neptunus</a:t>
            </a:r>
            <a:r>
              <a:rPr lang="fr-FR" sz="2400" dirty="0"/>
              <a:t> ventis </a:t>
            </a:r>
            <a:r>
              <a:rPr lang="fr-FR" sz="2400" dirty="0" err="1"/>
              <a:t>implevit</a:t>
            </a:r>
            <a:r>
              <a:rPr lang="fr-FR" sz="2400" dirty="0"/>
              <a:t> </a:t>
            </a:r>
            <a:r>
              <a:rPr lang="fr-FR" sz="2400" dirty="0" err="1"/>
              <a:t>vela</a:t>
            </a:r>
            <a:r>
              <a:rPr lang="fr-FR" sz="2400" dirty="0"/>
              <a:t> </a:t>
            </a:r>
            <a:r>
              <a:rPr lang="fr-FR" sz="2400" dirty="0" err="1"/>
              <a:t>secundis</a:t>
            </a:r>
            <a:r>
              <a:rPr lang="fr-FR" sz="2400" dirty="0"/>
              <a:t>,</a:t>
            </a:r>
            <a:endParaRPr lang="en-US" sz="2400" dirty="0"/>
          </a:p>
          <a:p>
            <a:pPr lvl="2"/>
            <a:r>
              <a:rPr lang="fr-FR" sz="2400" dirty="0" err="1"/>
              <a:t>atque</a:t>
            </a:r>
            <a:r>
              <a:rPr lang="fr-FR" sz="2400" dirty="0"/>
              <a:t> </a:t>
            </a:r>
            <a:r>
              <a:rPr lang="fr-FR" sz="2400" dirty="0" err="1"/>
              <a:t>fugam</a:t>
            </a:r>
            <a:r>
              <a:rPr lang="fr-FR" sz="2400" dirty="0"/>
              <a:t> </a:t>
            </a:r>
            <a:r>
              <a:rPr lang="fr-FR" sz="2400" dirty="0" err="1"/>
              <a:t>dedit</a:t>
            </a:r>
            <a:r>
              <a:rPr lang="fr-FR" sz="2400" dirty="0"/>
              <a:t> et </a:t>
            </a:r>
            <a:r>
              <a:rPr lang="fr-FR" sz="2400" dirty="0" err="1"/>
              <a:t>praeter</a:t>
            </a:r>
            <a:r>
              <a:rPr lang="fr-FR" sz="2400" dirty="0"/>
              <a:t> </a:t>
            </a:r>
            <a:r>
              <a:rPr lang="fr-FR" sz="2400" dirty="0" err="1"/>
              <a:t>vada</a:t>
            </a:r>
            <a:r>
              <a:rPr lang="fr-FR" sz="2400" dirty="0"/>
              <a:t> </a:t>
            </a:r>
            <a:r>
              <a:rPr lang="fr-FR" sz="2400" dirty="0" err="1"/>
              <a:t>fervida</a:t>
            </a:r>
            <a:r>
              <a:rPr lang="fr-FR" sz="2400" dirty="0"/>
              <a:t> </a:t>
            </a:r>
            <a:r>
              <a:rPr lang="fr-FR" sz="2400" dirty="0" err="1"/>
              <a:t>vexit</a:t>
            </a:r>
            <a:r>
              <a:rPr lang="fr-FR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855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/>
          <p:cNvSpPr/>
          <p:nvPr/>
        </p:nvSpPr>
        <p:spPr>
          <a:xfrm>
            <a:off x="3635896" y="1163678"/>
            <a:ext cx="52565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dirty="0" err="1" smtClean="0"/>
              <a:t>Theoretical</a:t>
            </a:r>
            <a:r>
              <a:rPr lang="nl-NL" sz="2400" dirty="0" smtClean="0"/>
              <a:t> </a:t>
            </a:r>
            <a:r>
              <a:rPr lang="nl-NL" sz="2400" dirty="0" err="1" smtClean="0"/>
              <a:t>concepts</a:t>
            </a:r>
            <a:r>
              <a:rPr lang="nl-NL" sz="2400" dirty="0" smtClean="0"/>
              <a:t>:</a:t>
            </a:r>
          </a:p>
          <a:p>
            <a:pPr>
              <a:lnSpc>
                <a:spcPct val="150000"/>
              </a:lnSpc>
            </a:pPr>
            <a:endParaRPr lang="nl-NL" sz="2400" dirty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nl-NL" sz="2400" dirty="0" err="1" smtClean="0"/>
              <a:t>Applied</a:t>
            </a:r>
            <a:r>
              <a:rPr lang="nl-NL" sz="2400" dirty="0" smtClean="0"/>
              <a:t> </a:t>
            </a:r>
            <a:r>
              <a:rPr lang="nl-NL" sz="2400" dirty="0" err="1" smtClean="0"/>
              <a:t>to</a:t>
            </a:r>
            <a:r>
              <a:rPr lang="nl-NL" sz="2400" dirty="0" smtClean="0"/>
              <a:t> </a:t>
            </a:r>
            <a:r>
              <a:rPr lang="nl-NL" sz="2400" dirty="0" err="1" smtClean="0"/>
              <a:t>texts</a:t>
            </a:r>
            <a:endParaRPr lang="nl-NL" sz="2400" dirty="0" smtClean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nl-NL" sz="2400" dirty="0" err="1" smtClean="0"/>
              <a:t>They</a:t>
            </a:r>
            <a:r>
              <a:rPr lang="nl-NL" sz="2400" dirty="0" smtClean="0"/>
              <a:t> </a:t>
            </a:r>
            <a:r>
              <a:rPr lang="nl-NL" sz="2400" dirty="0" err="1" smtClean="0"/>
              <a:t>should</a:t>
            </a:r>
            <a:r>
              <a:rPr lang="nl-NL" sz="2400" dirty="0" smtClean="0"/>
              <a:t> </a:t>
            </a:r>
            <a:r>
              <a:rPr lang="nl-NL" sz="2400" dirty="0" err="1" smtClean="0"/>
              <a:t>sharpen</a:t>
            </a:r>
            <a:r>
              <a:rPr lang="nl-NL" sz="2400" dirty="0" smtClean="0"/>
              <a:t> </a:t>
            </a:r>
            <a:r>
              <a:rPr lang="nl-NL" sz="2400" dirty="0" err="1" smtClean="0"/>
              <a:t>and</a:t>
            </a:r>
            <a:r>
              <a:rPr lang="nl-NL" sz="2400" dirty="0" smtClean="0"/>
              <a:t> </a:t>
            </a:r>
            <a:r>
              <a:rPr lang="nl-NL" sz="2400" dirty="0" err="1" smtClean="0"/>
              <a:t>enrich</a:t>
            </a:r>
            <a:r>
              <a:rPr lang="nl-NL" sz="2400" dirty="0" smtClean="0"/>
              <a:t> </a:t>
            </a:r>
            <a:r>
              <a:rPr lang="nl-NL" sz="2400" dirty="0" err="1" smtClean="0"/>
              <a:t>our</a:t>
            </a:r>
            <a:r>
              <a:rPr lang="nl-NL" sz="2400" dirty="0" smtClean="0"/>
              <a:t> </a:t>
            </a:r>
            <a:r>
              <a:rPr lang="nl-NL" sz="2400" dirty="0" err="1" smtClean="0"/>
              <a:t>interpretation</a:t>
            </a:r>
            <a:r>
              <a:rPr lang="nl-NL" sz="2400" dirty="0" smtClean="0"/>
              <a:t> of </a:t>
            </a:r>
            <a:r>
              <a:rPr lang="nl-NL" sz="2400" dirty="0" err="1" smtClean="0"/>
              <a:t>texts</a:t>
            </a:r>
            <a:endParaRPr lang="nl-NL" sz="2400" dirty="0"/>
          </a:p>
        </p:txBody>
      </p:sp>
      <p:sp>
        <p:nvSpPr>
          <p:cNvPr id="2" name="Rechthoek 1"/>
          <p:cNvSpPr/>
          <p:nvPr/>
        </p:nvSpPr>
        <p:spPr>
          <a:xfrm>
            <a:off x="268655" y="179348"/>
            <a:ext cx="1459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>
                <a:latin typeface="Cambria" panose="02040503050406030204" pitchFamily="18" charset="0"/>
              </a:rPr>
              <a:t>Inleiding</a:t>
            </a:r>
          </a:p>
        </p:txBody>
      </p:sp>
      <p:cxnSp>
        <p:nvCxnSpPr>
          <p:cNvPr id="6" name="Rechte verbindingslijn 5"/>
          <p:cNvCxnSpPr/>
          <p:nvPr/>
        </p:nvCxnSpPr>
        <p:spPr>
          <a:xfrm>
            <a:off x="0" y="641013"/>
            <a:ext cx="6300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http://d4rri9bdfuube.cloudfront.net/assets/images/book/large/9780/1996/97801996887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8" r="14379"/>
          <a:stretch/>
        </p:blipFill>
        <p:spPr bwMode="auto">
          <a:xfrm>
            <a:off x="274582" y="1163677"/>
            <a:ext cx="3361313" cy="503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84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hthoek 40"/>
          <p:cNvSpPr/>
          <p:nvPr/>
        </p:nvSpPr>
        <p:spPr>
          <a:xfrm>
            <a:off x="268655" y="179348"/>
            <a:ext cx="1611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Afronding</a:t>
            </a:r>
            <a:endParaRPr lang="nl-NL" altLang="nl-NL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Rechte verbindingslijn 41"/>
          <p:cNvCxnSpPr/>
          <p:nvPr/>
        </p:nvCxnSpPr>
        <p:spPr>
          <a:xfrm>
            <a:off x="0" y="641013"/>
            <a:ext cx="6300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68654" y="935877"/>
            <a:ext cx="826378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20) </a:t>
            </a:r>
            <a:r>
              <a:rPr lang="nl-NL" sz="2400" dirty="0"/>
              <a:t>Verg. </a:t>
            </a:r>
            <a:r>
              <a:rPr lang="nl-NL" sz="2400" dirty="0" err="1"/>
              <a:t>Aen</a:t>
            </a:r>
            <a:r>
              <a:rPr lang="nl-NL" sz="2400" dirty="0"/>
              <a:t>. </a:t>
            </a:r>
            <a:r>
              <a:rPr lang="nl-NL" sz="2400" dirty="0" smtClean="0"/>
              <a:t>7.29-36</a:t>
            </a:r>
          </a:p>
          <a:p>
            <a:r>
              <a:rPr lang="nl-NL" sz="2400" dirty="0"/>
              <a:t>	</a:t>
            </a:r>
            <a:r>
              <a:rPr lang="en-US" sz="2400" dirty="0" err="1"/>
              <a:t>atque</a:t>
            </a:r>
            <a:r>
              <a:rPr lang="en-US" sz="2400" dirty="0"/>
              <a:t> hic Aeneas </a:t>
            </a:r>
            <a:r>
              <a:rPr lang="en-US" sz="2400" dirty="0" err="1"/>
              <a:t>ingentem</a:t>
            </a:r>
            <a:r>
              <a:rPr lang="en-US" sz="2400" dirty="0"/>
              <a:t> ex </a:t>
            </a:r>
            <a:r>
              <a:rPr lang="en-US" sz="2400" dirty="0" err="1"/>
              <a:t>aequore</a:t>
            </a:r>
            <a:r>
              <a:rPr lang="en-US" sz="2400" dirty="0"/>
              <a:t> </a:t>
            </a:r>
            <a:r>
              <a:rPr lang="en-US" sz="2400" dirty="0" err="1"/>
              <a:t>lucum</a:t>
            </a:r>
            <a:endParaRPr lang="en-US" sz="2400" dirty="0"/>
          </a:p>
          <a:p>
            <a:r>
              <a:rPr lang="fr-FR" sz="2400" dirty="0" smtClean="0"/>
              <a:t>	</a:t>
            </a:r>
            <a:r>
              <a:rPr lang="fr-FR" sz="2400" dirty="0" err="1" smtClean="0"/>
              <a:t>prospicit</a:t>
            </a:r>
            <a:r>
              <a:rPr lang="fr-FR" sz="2400" dirty="0"/>
              <a:t>. </a:t>
            </a:r>
            <a:r>
              <a:rPr lang="fr-FR" sz="2400" dirty="0" err="1"/>
              <a:t>hunc</a:t>
            </a:r>
            <a:r>
              <a:rPr lang="fr-FR" sz="2400" dirty="0"/>
              <a:t> inter </a:t>
            </a:r>
            <a:r>
              <a:rPr lang="fr-FR" sz="2400" dirty="0" err="1"/>
              <a:t>fluvio</a:t>
            </a:r>
            <a:r>
              <a:rPr lang="fr-FR" sz="2400" dirty="0"/>
              <a:t> </a:t>
            </a:r>
            <a:r>
              <a:rPr lang="fr-FR" sz="2400" dirty="0" err="1"/>
              <a:t>Tiberinus</a:t>
            </a:r>
            <a:r>
              <a:rPr lang="fr-FR" sz="2400" dirty="0"/>
              <a:t> </a:t>
            </a:r>
            <a:r>
              <a:rPr lang="fr-FR" sz="2400" dirty="0" err="1"/>
              <a:t>amoeno</a:t>
            </a:r>
            <a:endParaRPr lang="en-US" sz="2400" dirty="0"/>
          </a:p>
          <a:p>
            <a:pPr lvl="2"/>
            <a:r>
              <a:rPr lang="fr-FR" sz="2400" dirty="0" err="1"/>
              <a:t>verticibus</a:t>
            </a:r>
            <a:r>
              <a:rPr lang="fr-FR" sz="2400" dirty="0"/>
              <a:t> </a:t>
            </a:r>
            <a:r>
              <a:rPr lang="fr-FR" sz="2400" dirty="0" err="1"/>
              <a:t>rapidis</a:t>
            </a:r>
            <a:r>
              <a:rPr lang="fr-FR" sz="2400" dirty="0"/>
              <a:t> et </a:t>
            </a:r>
            <a:r>
              <a:rPr lang="fr-FR" sz="2400" dirty="0" err="1"/>
              <a:t>multa</a:t>
            </a:r>
            <a:r>
              <a:rPr lang="fr-FR" sz="2400" dirty="0"/>
              <a:t> </a:t>
            </a:r>
            <a:r>
              <a:rPr lang="fr-FR" sz="2400" dirty="0" err="1"/>
              <a:t>flavus</a:t>
            </a:r>
            <a:r>
              <a:rPr lang="fr-FR" sz="2400" dirty="0"/>
              <a:t> </a:t>
            </a:r>
            <a:r>
              <a:rPr lang="fr-FR" sz="2400" dirty="0" err="1"/>
              <a:t>harena</a:t>
            </a:r>
            <a:endParaRPr lang="en-US" sz="2400" dirty="0"/>
          </a:p>
          <a:p>
            <a:pPr lvl="2"/>
            <a:r>
              <a:rPr lang="fr-FR" sz="2400" dirty="0"/>
              <a:t>in mare </a:t>
            </a:r>
            <a:r>
              <a:rPr lang="fr-FR" sz="2400" dirty="0" err="1"/>
              <a:t>prorumpit</a:t>
            </a:r>
            <a:r>
              <a:rPr lang="fr-FR" sz="2400" dirty="0"/>
              <a:t>. </a:t>
            </a:r>
            <a:r>
              <a:rPr lang="fr-FR" sz="2400" dirty="0" err="1"/>
              <a:t>variae</a:t>
            </a:r>
            <a:r>
              <a:rPr lang="fr-FR" sz="2400" dirty="0"/>
              <a:t> </a:t>
            </a:r>
            <a:r>
              <a:rPr lang="fr-FR" sz="2400" dirty="0" err="1"/>
              <a:t>circumque</a:t>
            </a:r>
            <a:r>
              <a:rPr lang="fr-FR" sz="2400" dirty="0"/>
              <a:t> </a:t>
            </a:r>
            <a:r>
              <a:rPr lang="fr-FR" sz="2400" dirty="0" err="1"/>
              <a:t>supraque</a:t>
            </a:r>
            <a:endParaRPr lang="en-US" sz="2400" dirty="0"/>
          </a:p>
          <a:p>
            <a:pPr lvl="2"/>
            <a:r>
              <a:rPr lang="fr-FR" sz="2400" dirty="0" err="1"/>
              <a:t>adsuetae</a:t>
            </a:r>
            <a:r>
              <a:rPr lang="fr-FR" sz="2400" dirty="0"/>
              <a:t> </a:t>
            </a:r>
            <a:r>
              <a:rPr lang="fr-FR" sz="2400" dirty="0" err="1"/>
              <a:t>ripis</a:t>
            </a:r>
            <a:r>
              <a:rPr lang="fr-FR" sz="2400" dirty="0"/>
              <a:t> </a:t>
            </a:r>
            <a:r>
              <a:rPr lang="fr-FR" sz="2400" dirty="0" err="1"/>
              <a:t>volucres</a:t>
            </a:r>
            <a:r>
              <a:rPr lang="fr-FR" sz="2400" dirty="0"/>
              <a:t> et </a:t>
            </a:r>
            <a:r>
              <a:rPr lang="fr-FR" sz="2400" dirty="0" err="1"/>
              <a:t>fluminis</a:t>
            </a:r>
            <a:r>
              <a:rPr lang="fr-FR" sz="2400" dirty="0"/>
              <a:t> </a:t>
            </a:r>
            <a:r>
              <a:rPr lang="fr-FR" sz="2400" dirty="0" err="1"/>
              <a:t>alveo</a:t>
            </a:r>
            <a:endParaRPr lang="en-US" sz="2400" dirty="0"/>
          </a:p>
          <a:p>
            <a:pPr lvl="2"/>
            <a:r>
              <a:rPr lang="fr-FR" sz="2400" dirty="0" err="1"/>
              <a:t>aethera</a:t>
            </a:r>
            <a:r>
              <a:rPr lang="fr-FR" sz="2400" dirty="0"/>
              <a:t> </a:t>
            </a:r>
            <a:r>
              <a:rPr lang="fr-FR" sz="2400" dirty="0" err="1"/>
              <a:t>mulcebant</a:t>
            </a:r>
            <a:r>
              <a:rPr lang="fr-FR" sz="2400" dirty="0"/>
              <a:t> </a:t>
            </a:r>
            <a:r>
              <a:rPr lang="fr-FR" sz="2400" dirty="0" err="1"/>
              <a:t>cantu</a:t>
            </a:r>
            <a:r>
              <a:rPr lang="fr-FR" sz="2400" dirty="0"/>
              <a:t> </a:t>
            </a:r>
            <a:r>
              <a:rPr lang="fr-FR" sz="2400" dirty="0" err="1"/>
              <a:t>lucoque</a:t>
            </a:r>
            <a:r>
              <a:rPr lang="fr-FR" sz="2400" dirty="0"/>
              <a:t> </a:t>
            </a:r>
            <a:r>
              <a:rPr lang="fr-FR" sz="2400" dirty="0" err="1"/>
              <a:t>volabant</a:t>
            </a:r>
            <a:r>
              <a:rPr lang="fr-FR" sz="2400" dirty="0"/>
              <a:t>.</a:t>
            </a:r>
            <a:endParaRPr lang="en-US" sz="2400" dirty="0"/>
          </a:p>
          <a:p>
            <a:pPr lvl="2"/>
            <a:r>
              <a:rPr lang="en-US" sz="2400" dirty="0" err="1"/>
              <a:t>flectere</a:t>
            </a:r>
            <a:r>
              <a:rPr lang="en-US" sz="2400" dirty="0"/>
              <a:t> </a:t>
            </a:r>
            <a:r>
              <a:rPr lang="en-US" sz="2400" dirty="0" err="1"/>
              <a:t>iter</a:t>
            </a:r>
            <a:r>
              <a:rPr lang="en-US" sz="2400" dirty="0"/>
              <a:t> </a:t>
            </a:r>
            <a:r>
              <a:rPr lang="en-US" sz="2400" dirty="0" err="1"/>
              <a:t>sociis</a:t>
            </a:r>
            <a:r>
              <a:rPr lang="en-US" sz="2400" dirty="0"/>
              <a:t> </a:t>
            </a:r>
            <a:r>
              <a:rPr lang="en-US" sz="2400" dirty="0" err="1"/>
              <a:t>terraeque</a:t>
            </a:r>
            <a:r>
              <a:rPr lang="en-US" sz="2400" dirty="0"/>
              <a:t> </a:t>
            </a:r>
            <a:r>
              <a:rPr lang="en-US" sz="2400" dirty="0" err="1"/>
              <a:t>advertere</a:t>
            </a:r>
            <a:r>
              <a:rPr lang="en-US" sz="2400" dirty="0"/>
              <a:t> </a:t>
            </a:r>
            <a:r>
              <a:rPr lang="en-US" sz="2400" dirty="0" err="1"/>
              <a:t>proras</a:t>
            </a:r>
            <a:r>
              <a:rPr lang="en-US" sz="2400" dirty="0"/>
              <a:t> </a:t>
            </a:r>
          </a:p>
          <a:p>
            <a:pPr lvl="2"/>
            <a:r>
              <a:rPr lang="en-US" sz="2400" dirty="0" err="1"/>
              <a:t>imperat</a:t>
            </a:r>
            <a:r>
              <a:rPr lang="en-US" sz="2400" dirty="0"/>
              <a:t> et </a:t>
            </a:r>
            <a:r>
              <a:rPr lang="en-US" sz="2400" dirty="0" err="1"/>
              <a:t>laetus</a:t>
            </a:r>
            <a:r>
              <a:rPr lang="en-US" sz="2400" dirty="0"/>
              <a:t> </a:t>
            </a:r>
            <a:r>
              <a:rPr lang="en-US" sz="2400" dirty="0" err="1"/>
              <a:t>fluvio</a:t>
            </a:r>
            <a:r>
              <a:rPr lang="en-US" sz="2400" dirty="0"/>
              <a:t> </a:t>
            </a:r>
            <a:r>
              <a:rPr lang="en-US" sz="2400" dirty="0" err="1"/>
              <a:t>succedit</a:t>
            </a:r>
            <a:r>
              <a:rPr lang="en-US" sz="2400" dirty="0"/>
              <a:t> </a:t>
            </a:r>
            <a:r>
              <a:rPr lang="en-US" sz="2400" dirty="0" err="1"/>
              <a:t>opaco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945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hthoek 40"/>
          <p:cNvSpPr/>
          <p:nvPr/>
        </p:nvSpPr>
        <p:spPr>
          <a:xfrm>
            <a:off x="268655" y="179348"/>
            <a:ext cx="1684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Conclusies</a:t>
            </a:r>
            <a:endParaRPr lang="nl-NL" altLang="nl-NL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Rechte verbindingslijn 41"/>
          <p:cNvCxnSpPr/>
          <p:nvPr/>
        </p:nvCxnSpPr>
        <p:spPr>
          <a:xfrm>
            <a:off x="0" y="641013"/>
            <a:ext cx="6300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68654" y="935877"/>
            <a:ext cx="826378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nl-NL" dirty="0">
                <a:ea typeface="Calibri"/>
                <a:cs typeface="Times New Roman"/>
              </a:rPr>
              <a:t>Het letterlijk in kaart brengen van de ruimte van de </a:t>
            </a:r>
            <a:r>
              <a:rPr lang="nl-NL" dirty="0" err="1">
                <a:ea typeface="Calibri"/>
                <a:cs typeface="Times New Roman"/>
              </a:rPr>
              <a:t>Aeneis</a:t>
            </a:r>
            <a:r>
              <a:rPr lang="nl-NL" dirty="0">
                <a:ea typeface="Calibri"/>
                <a:cs typeface="Times New Roman"/>
              </a:rPr>
              <a:t> biedt leerlingen een visualisatie van het lot van Aeneas en het uitstel daarop dat Juno, hij en Dido nog in Carthago meemaakten. </a:t>
            </a:r>
            <a:r>
              <a:rPr lang="nl-NL" dirty="0" smtClean="0">
                <a:ea typeface="Calibri"/>
                <a:cs typeface="Times New Roman"/>
              </a:rPr>
              <a:t/>
            </a:r>
            <a:br>
              <a:rPr lang="nl-NL" dirty="0" smtClean="0">
                <a:ea typeface="Calibri"/>
                <a:cs typeface="Times New Roman"/>
              </a:rPr>
            </a:br>
            <a:endParaRPr lang="en-US" dirty="0"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nl-NL" dirty="0">
                <a:ea typeface="Calibri"/>
                <a:cs typeface="Times New Roman"/>
              </a:rPr>
              <a:t>De kaart is een opstap voor leerlingen om na te denken waarom Aeneas er zo lang over doet: Aeneas heeft de tijd nodig die de verteller hem geeft om de ontwikkeling door te maken van Homerische held tot prototype van een Romeins </a:t>
            </a:r>
            <a:r>
              <a:rPr lang="nl-NL" dirty="0" smtClean="0">
                <a:ea typeface="Calibri"/>
                <a:cs typeface="Times New Roman"/>
              </a:rPr>
              <a:t>staatsman</a:t>
            </a:r>
            <a:br>
              <a:rPr lang="nl-NL" dirty="0" smtClean="0">
                <a:ea typeface="Calibri"/>
                <a:cs typeface="Times New Roman"/>
              </a:rPr>
            </a:br>
            <a:endParaRPr lang="en-US" dirty="0"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nl-NL" dirty="0">
                <a:ea typeface="Calibri"/>
                <a:cs typeface="Times New Roman"/>
              </a:rPr>
              <a:t>Containers, zeeroutes en transitieruimtes helpen bij analyse en interpretatie van het examenpensum 2016.</a:t>
            </a:r>
            <a:endParaRPr lang="en-US" dirty="0">
              <a:ea typeface="Calibri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Courier New"/>
              <a:buChar char="o"/>
            </a:pPr>
            <a:r>
              <a:rPr lang="nl-NL" dirty="0">
                <a:ea typeface="Calibri"/>
                <a:cs typeface="Times New Roman"/>
              </a:rPr>
              <a:t>Containers: geweld en </a:t>
            </a:r>
            <a:r>
              <a:rPr lang="nl-NL" i="1" dirty="0" err="1">
                <a:ea typeface="Calibri"/>
                <a:cs typeface="Times New Roman"/>
              </a:rPr>
              <a:t>furor</a:t>
            </a:r>
            <a:r>
              <a:rPr lang="nl-NL" i="1" dirty="0">
                <a:ea typeface="Calibri"/>
                <a:cs typeface="Times New Roman"/>
              </a:rPr>
              <a:t> </a:t>
            </a:r>
            <a:r>
              <a:rPr lang="nl-NL" dirty="0">
                <a:ea typeface="Calibri"/>
                <a:cs typeface="Times New Roman"/>
              </a:rPr>
              <a:t>hebben een container  (die dicht moet blijven) volgens de </a:t>
            </a:r>
            <a:r>
              <a:rPr lang="nl-NL" i="1" dirty="0" err="1">
                <a:ea typeface="Calibri"/>
                <a:cs typeface="Times New Roman"/>
              </a:rPr>
              <a:t>Aeneis</a:t>
            </a:r>
            <a:r>
              <a:rPr lang="nl-NL" dirty="0">
                <a:ea typeface="Calibri"/>
                <a:cs typeface="Times New Roman"/>
              </a:rPr>
              <a:t>.</a:t>
            </a:r>
            <a:endParaRPr lang="en-US" dirty="0">
              <a:ea typeface="Calibri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Courier New"/>
              <a:buChar char="o"/>
            </a:pPr>
            <a:r>
              <a:rPr lang="nl-NL" dirty="0">
                <a:ea typeface="Calibri"/>
                <a:cs typeface="Times New Roman"/>
              </a:rPr>
              <a:t>Zeeroutes: niet altijd gevaarlijk voor Aeneas, etappes die dat wel zijn, krijgen de meeste aandacht. </a:t>
            </a:r>
            <a:endParaRPr lang="nl-NL" dirty="0" smtClean="0">
              <a:ea typeface="Calibri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Courier New"/>
              <a:buChar char="o"/>
            </a:pPr>
            <a:r>
              <a:rPr lang="nl-NL" dirty="0" smtClean="0">
                <a:ea typeface="Calibri"/>
                <a:cs typeface="Times New Roman"/>
              </a:rPr>
              <a:t>Transitieruimtes</a:t>
            </a:r>
            <a:r>
              <a:rPr lang="nl-NL" dirty="0">
                <a:ea typeface="Calibri"/>
                <a:cs typeface="Times New Roman"/>
              </a:rPr>
              <a:t>: soepel of niet? Bij de laatste transitie is duidelijk: Aeneas is waar hij zijn moet.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5782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/>
          <p:cNvSpPr/>
          <p:nvPr/>
        </p:nvSpPr>
        <p:spPr>
          <a:xfrm>
            <a:off x="484679" y="1052736"/>
            <a:ext cx="847980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/>
              <a:t>Opzet lezing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Tekstbeschouwing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Overzicht over pensum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Presentatie en integratie van ruimte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Functies van ruimte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Containers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Routes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Transitieruimtes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Conclusie</a:t>
            </a:r>
          </a:p>
          <a:p>
            <a:endParaRPr lang="nl-NL" sz="2400" dirty="0" smtClean="0"/>
          </a:p>
          <a:p>
            <a:endParaRPr lang="nl-NL" sz="2400" dirty="0"/>
          </a:p>
          <a:p>
            <a:r>
              <a:rPr lang="nl-NL" sz="2000" i="1" dirty="0"/>
              <a:t>Bijbehorend lesmateriaal is te vinden op Lampas.verloren.nl en Quamlibet.nl</a:t>
            </a:r>
            <a:endParaRPr lang="en-US" sz="2000" dirty="0"/>
          </a:p>
          <a:p>
            <a:endParaRPr lang="nl-NL" sz="2400" i="1" dirty="0"/>
          </a:p>
        </p:txBody>
      </p:sp>
      <p:sp>
        <p:nvSpPr>
          <p:cNvPr id="2" name="Rechthoek 1"/>
          <p:cNvSpPr/>
          <p:nvPr/>
        </p:nvSpPr>
        <p:spPr>
          <a:xfrm>
            <a:off x="268655" y="179348"/>
            <a:ext cx="1459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 smtClean="0">
                <a:latin typeface="Cambria" panose="02040503050406030204" pitchFamily="18" charset="0"/>
              </a:rPr>
              <a:t>Inleiding</a:t>
            </a:r>
            <a:endParaRPr lang="nl-NL" sz="2400" b="1" dirty="0">
              <a:latin typeface="Cambria" panose="02040503050406030204" pitchFamily="18" charset="0"/>
            </a:endParaRPr>
          </a:p>
        </p:txBody>
      </p:sp>
      <p:cxnSp>
        <p:nvCxnSpPr>
          <p:cNvPr id="6" name="Rechte verbindingslijn 5"/>
          <p:cNvCxnSpPr/>
          <p:nvPr/>
        </p:nvCxnSpPr>
        <p:spPr>
          <a:xfrm>
            <a:off x="0" y="641013"/>
            <a:ext cx="6300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12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397000" y="2984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467544" y="815801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400" dirty="0" smtClean="0">
                <a:ea typeface="Calibri"/>
                <a:cs typeface="Times New Roman"/>
              </a:rPr>
              <a:t>Tekstontsluiting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l-NL" sz="2400" dirty="0"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ea typeface="Calibri"/>
                <a:cs typeface="Times New Roman"/>
              </a:rPr>
              <a:t>A</a:t>
            </a:r>
            <a:r>
              <a:rPr lang="nl-NL" sz="2400" dirty="0" smtClean="0">
                <a:ea typeface="Calibri"/>
                <a:cs typeface="Times New Roman"/>
              </a:rPr>
              <a:t>nalyse </a:t>
            </a:r>
            <a:r>
              <a:rPr lang="nl-NL" sz="2400" dirty="0">
                <a:ea typeface="Calibri"/>
                <a:cs typeface="Times New Roman"/>
              </a:rPr>
              <a:t>vanuit taalkundig, letterkundig (narratologisch) en/ of cultuur-historisch perspectief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400" dirty="0" smtClean="0">
                <a:ea typeface="Calibri"/>
                <a:cs typeface="Times New Roman"/>
              </a:rPr>
              <a:t>Interpretatie </a:t>
            </a:r>
            <a:r>
              <a:rPr lang="nl-NL" sz="2400" dirty="0">
                <a:ea typeface="Calibri"/>
                <a:cs typeface="Times New Roman"/>
              </a:rPr>
              <a:t>die gebaseerd is op die taalkundige, letterkundige en/ of cultuurhistorische </a:t>
            </a:r>
            <a:r>
              <a:rPr lang="nl-NL" sz="2400" dirty="0" smtClean="0">
                <a:ea typeface="Calibri"/>
                <a:cs typeface="Times New Roman"/>
              </a:rPr>
              <a:t>analyse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l-NL" sz="2400" dirty="0">
              <a:ea typeface="Calibri"/>
              <a:cs typeface="Times New Roman"/>
            </a:endParaRPr>
          </a:p>
        </p:txBody>
      </p:sp>
      <p:sp>
        <p:nvSpPr>
          <p:cNvPr id="41" name="Rechthoek 40"/>
          <p:cNvSpPr/>
          <p:nvPr/>
        </p:nvSpPr>
        <p:spPr>
          <a:xfrm>
            <a:off x="268655" y="179348"/>
            <a:ext cx="2808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Tekstbeschouwing</a:t>
            </a:r>
            <a:endParaRPr lang="nl-NL" altLang="nl-NL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Rechte verbindingslijn 41"/>
          <p:cNvCxnSpPr/>
          <p:nvPr/>
        </p:nvCxnSpPr>
        <p:spPr>
          <a:xfrm>
            <a:off x="0" y="641013"/>
            <a:ext cx="6300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67544" y="3415640"/>
            <a:ext cx="57606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207963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72338" algn="l"/>
              </a:tabLst>
            </a:pPr>
            <a:r>
              <a:rPr lang="nl-NL" sz="2400" dirty="0">
                <a:ea typeface="Calibri"/>
                <a:cs typeface="Times New Roman"/>
              </a:rPr>
              <a:t>Vergelijking met andere cultuuruitingen uit de oudheid</a:t>
            </a:r>
          </a:p>
          <a:p>
            <a:pPr marL="342900" lvl="0" indent="-342900" defTabSz="207963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72338" algn="l"/>
              </a:tabLst>
            </a:pPr>
            <a:r>
              <a:rPr lang="nl-NL" sz="2400" dirty="0">
                <a:ea typeface="Calibri"/>
                <a:cs typeface="Times New Roman"/>
              </a:rPr>
              <a:t>Vergelijking met latere cultuuruitingen (receptie)</a:t>
            </a:r>
          </a:p>
          <a:p>
            <a:pPr marL="342900" lvl="0" indent="-342900" defTabSz="207963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72338" algn="l"/>
              </a:tabLst>
            </a:pPr>
            <a:r>
              <a:rPr lang="nl-NL" sz="2400" dirty="0">
                <a:ea typeface="Calibri"/>
                <a:cs typeface="Times New Roman"/>
              </a:rPr>
              <a:t>Actualisatie en reflectie op de eigentijdse cultuur</a:t>
            </a:r>
          </a:p>
          <a:p>
            <a:pPr marL="342900" lvl="0" indent="-342900" defTabSz="207963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72338" algn="l"/>
              </a:tabLst>
            </a:pPr>
            <a:r>
              <a:rPr lang="nl-NL" sz="2400" dirty="0">
                <a:ea typeface="Calibri"/>
                <a:cs typeface="Times New Roman"/>
              </a:rPr>
              <a:t>Zelfstandige oordeelsvorming</a:t>
            </a:r>
          </a:p>
        </p:txBody>
      </p:sp>
    </p:spTree>
    <p:extLst>
      <p:ext uri="{BB962C8B-B14F-4D97-AF65-F5344CB8AC3E}">
        <p14:creationId xmlns:p14="http://schemas.microsoft.com/office/powerpoint/2010/main" val="161944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397000" y="2984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467544" y="815801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400" dirty="0" smtClean="0">
                <a:ea typeface="Calibri"/>
                <a:cs typeface="Times New Roman"/>
              </a:rPr>
              <a:t>Tekstontsluiting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l-NL" sz="2400" dirty="0"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ea typeface="Calibri"/>
                <a:cs typeface="Times New Roman"/>
              </a:rPr>
              <a:t>A</a:t>
            </a:r>
            <a:r>
              <a:rPr lang="nl-NL" sz="2400" dirty="0" smtClean="0">
                <a:ea typeface="Calibri"/>
                <a:cs typeface="Times New Roman"/>
              </a:rPr>
              <a:t>nalyse </a:t>
            </a:r>
            <a:r>
              <a:rPr lang="nl-NL" sz="2400" dirty="0">
                <a:ea typeface="Calibri"/>
                <a:cs typeface="Times New Roman"/>
              </a:rPr>
              <a:t>vanuit taalkundig, letterkundig (narratologisch) en/ of cultuur-historisch perspectief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400" dirty="0" smtClean="0">
                <a:ea typeface="Calibri"/>
                <a:cs typeface="Times New Roman"/>
              </a:rPr>
              <a:t>Interpretatie </a:t>
            </a:r>
            <a:r>
              <a:rPr lang="nl-NL" sz="2400" dirty="0">
                <a:ea typeface="Calibri"/>
                <a:cs typeface="Times New Roman"/>
              </a:rPr>
              <a:t>die gebaseerd is op die taalkundige, letterkundige en/ of cultuurhistorische </a:t>
            </a:r>
            <a:r>
              <a:rPr lang="nl-NL" sz="2400" dirty="0" smtClean="0">
                <a:ea typeface="Calibri"/>
                <a:cs typeface="Times New Roman"/>
              </a:rPr>
              <a:t>analyse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l-NL" sz="2400" dirty="0">
              <a:ea typeface="Calibri"/>
              <a:cs typeface="Times New Roman"/>
            </a:endParaRPr>
          </a:p>
        </p:txBody>
      </p:sp>
      <p:sp>
        <p:nvSpPr>
          <p:cNvPr id="41" name="Rechthoek 40"/>
          <p:cNvSpPr/>
          <p:nvPr/>
        </p:nvSpPr>
        <p:spPr>
          <a:xfrm>
            <a:off x="268655" y="179348"/>
            <a:ext cx="2808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Tekstbeschouwing</a:t>
            </a:r>
            <a:endParaRPr lang="nl-NL" altLang="nl-NL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Rechte verbindingslijn 41"/>
          <p:cNvCxnSpPr/>
          <p:nvPr/>
        </p:nvCxnSpPr>
        <p:spPr>
          <a:xfrm>
            <a:off x="0" y="641013"/>
            <a:ext cx="6300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ttp://645e533e2058e72657e9-f9758a43fb7c33cc8adda0fd36101899.r45.cf2.rackcdn.com/harpercollins_us_frontbookcovers_648H/97800623016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267" y="3213100"/>
            <a:ext cx="2293505" cy="345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3415640"/>
            <a:ext cx="57606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207963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72338" algn="l"/>
              </a:tabLst>
            </a:pPr>
            <a:r>
              <a:rPr lang="nl-NL" sz="2400" dirty="0">
                <a:ea typeface="Calibri"/>
                <a:cs typeface="Times New Roman"/>
              </a:rPr>
              <a:t>Vergelijking met andere cultuuruitingen uit de oudheid</a:t>
            </a:r>
          </a:p>
          <a:p>
            <a:pPr marL="342900" lvl="0" indent="-342900" defTabSz="207963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72338" algn="l"/>
              </a:tabLst>
            </a:pPr>
            <a:r>
              <a:rPr lang="nl-NL" sz="2400" dirty="0">
                <a:ea typeface="Calibri"/>
                <a:cs typeface="Times New Roman"/>
              </a:rPr>
              <a:t>Vergelijking met latere cultuuruitingen (receptie)</a:t>
            </a:r>
          </a:p>
          <a:p>
            <a:pPr marL="342900" lvl="0" indent="-342900" defTabSz="207963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72338" algn="l"/>
              </a:tabLst>
            </a:pPr>
            <a:r>
              <a:rPr lang="nl-NL" sz="2400" dirty="0">
                <a:ea typeface="Calibri"/>
                <a:cs typeface="Times New Roman"/>
              </a:rPr>
              <a:t>Actualisatie en reflectie op de eigentijdse cultuur</a:t>
            </a:r>
          </a:p>
          <a:p>
            <a:pPr marL="342900" lvl="0" indent="-342900" defTabSz="207963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72338" algn="l"/>
              </a:tabLst>
            </a:pPr>
            <a:r>
              <a:rPr lang="nl-NL" sz="2400" dirty="0">
                <a:ea typeface="Calibri"/>
                <a:cs typeface="Times New Roman"/>
              </a:rPr>
              <a:t>Zelfstandige oordeelsvorming</a:t>
            </a:r>
          </a:p>
        </p:txBody>
      </p:sp>
    </p:spTree>
    <p:extLst>
      <p:ext uri="{BB962C8B-B14F-4D97-AF65-F5344CB8AC3E}">
        <p14:creationId xmlns:p14="http://schemas.microsoft.com/office/powerpoint/2010/main" val="152625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397000" y="2984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hthoek 40"/>
          <p:cNvSpPr/>
          <p:nvPr/>
        </p:nvSpPr>
        <p:spPr>
          <a:xfrm>
            <a:off x="268655" y="179348"/>
            <a:ext cx="1738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b="1" i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La </a:t>
            </a:r>
            <a:r>
              <a:rPr lang="nl-NL" altLang="nl-NL" sz="2400" b="1" i="1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Superba</a:t>
            </a:r>
            <a:endParaRPr lang="nl-NL" altLang="nl-NL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Rechte verbindingslijn 41"/>
          <p:cNvCxnSpPr/>
          <p:nvPr/>
        </p:nvCxnSpPr>
        <p:spPr>
          <a:xfrm>
            <a:off x="0" y="641013"/>
            <a:ext cx="6300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www.vn.nl/wp-content/uploads/sites/3/2013/03/5b035cff-ec2c-41df-99a8-cf671ebcb3a2_9200000010046979_preview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58" y="1052736"/>
            <a:ext cx="310217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/>
          <p:cNvPicPr/>
          <p:nvPr/>
        </p:nvPicPr>
        <p:blipFill rotWithShape="1">
          <a:blip r:embed="rId3"/>
          <a:srcRect l="33155" t="31135" r="33955" b="31313"/>
          <a:stretch/>
        </p:blipFill>
        <p:spPr bwMode="auto">
          <a:xfrm>
            <a:off x="3831180" y="1052736"/>
            <a:ext cx="5133308" cy="3312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1831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68655" y="179348"/>
            <a:ext cx="4311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Overzicht: </a:t>
            </a:r>
            <a:r>
              <a:rPr lang="nl-NL" altLang="nl-NL" sz="2400" b="1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de reis van Aeneas</a:t>
            </a:r>
            <a:endParaRPr lang="nl-NL" altLang="nl-NL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Rechte verbindingslijn 3"/>
          <p:cNvCxnSpPr/>
          <p:nvPr/>
        </p:nvCxnSpPr>
        <p:spPr>
          <a:xfrm>
            <a:off x="0" y="641013"/>
            <a:ext cx="6300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55" b="24997"/>
          <a:stretch/>
        </p:blipFill>
        <p:spPr>
          <a:xfrm>
            <a:off x="539551" y="1700788"/>
            <a:ext cx="3818219" cy="180021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0" name="Afbeelding 6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55" b="24997"/>
          <a:stretch/>
        </p:blipFill>
        <p:spPr>
          <a:xfrm>
            <a:off x="4716017" y="1700789"/>
            <a:ext cx="3818219" cy="180021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1" name="Afbeelding 7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1" b="23018"/>
          <a:stretch/>
        </p:blipFill>
        <p:spPr>
          <a:xfrm>
            <a:off x="562944" y="4513916"/>
            <a:ext cx="3818219" cy="179393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2" name="Afbeelding 7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0" b="23738"/>
          <a:stretch/>
        </p:blipFill>
        <p:spPr>
          <a:xfrm>
            <a:off x="4716016" y="4513927"/>
            <a:ext cx="3818219" cy="179396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539551" y="1124744"/>
            <a:ext cx="912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nl-NL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Boek 1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716017" y="1168174"/>
            <a:ext cx="1412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nl-NL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Boek 2 en 3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39550" y="4005064"/>
            <a:ext cx="1412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nl-NL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Boek 4 en 5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716016" y="3990437"/>
            <a:ext cx="1412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nl-NL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Boek 6 en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78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4503" r="21111" b="17727"/>
          <a:stretch/>
        </p:blipFill>
        <p:spPr>
          <a:xfrm>
            <a:off x="1259632" y="1932038"/>
            <a:ext cx="6336704" cy="358385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397000" y="2984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hthoek 40"/>
          <p:cNvSpPr/>
          <p:nvPr/>
        </p:nvSpPr>
        <p:spPr>
          <a:xfrm>
            <a:off x="268655" y="179348"/>
            <a:ext cx="4311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Overzicht: </a:t>
            </a:r>
            <a:r>
              <a:rPr lang="nl-NL" altLang="nl-NL" sz="2400" b="1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de reis van Aeneas</a:t>
            </a:r>
            <a:endParaRPr lang="nl-NL" altLang="nl-NL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Rechte verbindingslijn 41"/>
          <p:cNvCxnSpPr/>
          <p:nvPr/>
        </p:nvCxnSpPr>
        <p:spPr>
          <a:xfrm>
            <a:off x="0" y="641013"/>
            <a:ext cx="6300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Vrije vorm 8"/>
          <p:cNvSpPr/>
          <p:nvPr/>
        </p:nvSpPr>
        <p:spPr>
          <a:xfrm>
            <a:off x="6028829" y="3288949"/>
            <a:ext cx="241300" cy="825500"/>
          </a:xfrm>
          <a:custGeom>
            <a:avLst/>
            <a:gdLst>
              <a:gd name="connsiteX0" fmla="*/ 241300 w 241300"/>
              <a:gd name="connsiteY0" fmla="*/ 0 h 825500"/>
              <a:gd name="connsiteX1" fmla="*/ 114300 w 241300"/>
              <a:gd name="connsiteY1" fmla="*/ 149225 h 825500"/>
              <a:gd name="connsiteX2" fmla="*/ 139700 w 241300"/>
              <a:gd name="connsiteY2" fmla="*/ 295275 h 825500"/>
              <a:gd name="connsiteX3" fmla="*/ 28575 w 241300"/>
              <a:gd name="connsiteY3" fmla="*/ 520700 h 825500"/>
              <a:gd name="connsiteX4" fmla="*/ 0 w 241300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300" h="825500">
                <a:moveTo>
                  <a:pt x="241300" y="0"/>
                </a:moveTo>
                <a:cubicBezTo>
                  <a:pt x="186266" y="50006"/>
                  <a:pt x="131233" y="100013"/>
                  <a:pt x="114300" y="149225"/>
                </a:cubicBezTo>
                <a:cubicBezTo>
                  <a:pt x="97367" y="198437"/>
                  <a:pt x="153987" y="233363"/>
                  <a:pt x="139700" y="295275"/>
                </a:cubicBezTo>
                <a:cubicBezTo>
                  <a:pt x="125413" y="357187"/>
                  <a:pt x="51858" y="432329"/>
                  <a:pt x="28575" y="520700"/>
                </a:cubicBezTo>
                <a:cubicBezTo>
                  <a:pt x="5292" y="609071"/>
                  <a:pt x="2646" y="717285"/>
                  <a:pt x="0" y="825500"/>
                </a:cubicBezTo>
              </a:path>
            </a:pathLst>
          </a:custGeom>
          <a:noFill/>
          <a:ln>
            <a:solidFill>
              <a:schemeClr val="tx2">
                <a:lumMod val="50000"/>
              </a:schemeClr>
            </a:solidFill>
            <a:prstDash val="dash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Vrije vorm 10"/>
          <p:cNvSpPr/>
          <p:nvPr/>
        </p:nvSpPr>
        <p:spPr>
          <a:xfrm>
            <a:off x="6272783" y="3520074"/>
            <a:ext cx="72008" cy="104775"/>
          </a:xfrm>
          <a:custGeom>
            <a:avLst/>
            <a:gdLst>
              <a:gd name="connsiteX0" fmla="*/ 49032 w 49032"/>
              <a:gd name="connsiteY0" fmla="*/ 209550 h 209550"/>
              <a:gd name="connsiteX1" fmla="*/ 1407 w 49032"/>
              <a:gd name="connsiteY1" fmla="*/ 114300 h 209550"/>
              <a:gd name="connsiteX2" fmla="*/ 17282 w 49032"/>
              <a:gd name="connsiteY2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032" h="209550">
                <a:moveTo>
                  <a:pt x="49032" y="209550"/>
                </a:moveTo>
                <a:cubicBezTo>
                  <a:pt x="27865" y="179387"/>
                  <a:pt x="6699" y="149225"/>
                  <a:pt x="1407" y="114300"/>
                </a:cubicBezTo>
                <a:cubicBezTo>
                  <a:pt x="-3885" y="79375"/>
                  <a:pt x="6698" y="39687"/>
                  <a:pt x="17282" y="0"/>
                </a:cubicBezTo>
              </a:path>
            </a:pathLst>
          </a:custGeom>
          <a:noFill/>
          <a:ln>
            <a:solidFill>
              <a:schemeClr val="tx2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" name="Vrije vorm 3"/>
          <p:cNvSpPr/>
          <p:nvPr/>
        </p:nvSpPr>
        <p:spPr>
          <a:xfrm>
            <a:off x="6019443" y="4126628"/>
            <a:ext cx="91454" cy="624840"/>
          </a:xfrm>
          <a:custGeom>
            <a:avLst/>
            <a:gdLst>
              <a:gd name="connsiteX0" fmla="*/ 0 w 91454"/>
              <a:gd name="connsiteY0" fmla="*/ 0 h 624840"/>
              <a:gd name="connsiteX1" fmla="*/ 91440 w 91454"/>
              <a:gd name="connsiteY1" fmla="*/ 129540 h 624840"/>
              <a:gd name="connsiteX2" fmla="*/ 7620 w 91454"/>
              <a:gd name="connsiteY2" fmla="*/ 624840 h 624840"/>
              <a:gd name="connsiteX3" fmla="*/ 7620 w 91454"/>
              <a:gd name="connsiteY3" fmla="*/ 62484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54" h="624840">
                <a:moveTo>
                  <a:pt x="0" y="0"/>
                </a:moveTo>
                <a:cubicBezTo>
                  <a:pt x="45085" y="12700"/>
                  <a:pt x="90170" y="25400"/>
                  <a:pt x="91440" y="129540"/>
                </a:cubicBezTo>
                <a:cubicBezTo>
                  <a:pt x="92710" y="233680"/>
                  <a:pt x="7620" y="624840"/>
                  <a:pt x="7620" y="624840"/>
                </a:cubicBezTo>
                <a:lnTo>
                  <a:pt x="7620" y="624840"/>
                </a:lnTo>
              </a:path>
            </a:pathLst>
          </a:custGeom>
          <a:noFill/>
          <a:ln>
            <a:solidFill>
              <a:schemeClr val="tx2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Vrije vorm 15"/>
          <p:cNvSpPr/>
          <p:nvPr/>
        </p:nvSpPr>
        <p:spPr>
          <a:xfrm>
            <a:off x="5157829" y="3829448"/>
            <a:ext cx="869234" cy="929640"/>
          </a:xfrm>
          <a:custGeom>
            <a:avLst/>
            <a:gdLst>
              <a:gd name="connsiteX0" fmla="*/ 869234 w 869234"/>
              <a:gd name="connsiteY0" fmla="*/ 929640 h 929640"/>
              <a:gd name="connsiteX1" fmla="*/ 495854 w 869234"/>
              <a:gd name="connsiteY1" fmla="*/ 739140 h 929640"/>
              <a:gd name="connsiteX2" fmla="*/ 152954 w 869234"/>
              <a:gd name="connsiteY2" fmla="*/ 617220 h 929640"/>
              <a:gd name="connsiteX3" fmla="*/ 23414 w 869234"/>
              <a:gd name="connsiteY3" fmla="*/ 236220 h 929640"/>
              <a:gd name="connsiteX4" fmla="*/ 554 w 869234"/>
              <a:gd name="connsiteY4" fmla="*/ 0 h 92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234" h="929640">
                <a:moveTo>
                  <a:pt x="869234" y="929640"/>
                </a:moveTo>
                <a:cubicBezTo>
                  <a:pt x="742234" y="860425"/>
                  <a:pt x="615234" y="791210"/>
                  <a:pt x="495854" y="739140"/>
                </a:cubicBezTo>
                <a:cubicBezTo>
                  <a:pt x="376474" y="687070"/>
                  <a:pt x="231694" y="701040"/>
                  <a:pt x="152954" y="617220"/>
                </a:cubicBezTo>
                <a:cubicBezTo>
                  <a:pt x="74214" y="533400"/>
                  <a:pt x="48814" y="339090"/>
                  <a:pt x="23414" y="236220"/>
                </a:cubicBezTo>
                <a:cubicBezTo>
                  <a:pt x="-1986" y="133350"/>
                  <a:pt x="-716" y="66675"/>
                  <a:pt x="554" y="0"/>
                </a:cubicBezTo>
              </a:path>
            </a:pathLst>
          </a:custGeom>
          <a:noFill/>
          <a:ln>
            <a:solidFill>
              <a:schemeClr val="tx2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Vrije vorm 16"/>
          <p:cNvSpPr/>
          <p:nvPr/>
        </p:nvSpPr>
        <p:spPr>
          <a:xfrm>
            <a:off x="5048647" y="3624848"/>
            <a:ext cx="109736" cy="204599"/>
          </a:xfrm>
          <a:custGeom>
            <a:avLst/>
            <a:gdLst>
              <a:gd name="connsiteX0" fmla="*/ 213360 w 213360"/>
              <a:gd name="connsiteY0" fmla="*/ 297180 h 297180"/>
              <a:gd name="connsiteX1" fmla="*/ 83820 w 213360"/>
              <a:gd name="connsiteY1" fmla="*/ 182880 h 297180"/>
              <a:gd name="connsiteX2" fmla="*/ 0 w 213360"/>
              <a:gd name="connsiteY2" fmla="*/ 0 h 297180"/>
              <a:gd name="connsiteX3" fmla="*/ 0 w 213360"/>
              <a:gd name="connsiteY3" fmla="*/ 0 h 29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60" h="297180">
                <a:moveTo>
                  <a:pt x="213360" y="297180"/>
                </a:moveTo>
                <a:cubicBezTo>
                  <a:pt x="166370" y="264795"/>
                  <a:pt x="119380" y="232410"/>
                  <a:pt x="83820" y="182880"/>
                </a:cubicBezTo>
                <a:cubicBezTo>
                  <a:pt x="48260" y="133350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>
            <a:solidFill>
              <a:schemeClr val="tx2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Vrije vorm 17"/>
          <p:cNvSpPr/>
          <p:nvPr/>
        </p:nvSpPr>
        <p:spPr>
          <a:xfrm>
            <a:off x="4602123" y="3478928"/>
            <a:ext cx="350520" cy="61806"/>
          </a:xfrm>
          <a:custGeom>
            <a:avLst/>
            <a:gdLst>
              <a:gd name="connsiteX0" fmla="*/ 350520 w 350520"/>
              <a:gd name="connsiteY0" fmla="*/ 60960 h 61806"/>
              <a:gd name="connsiteX1" fmla="*/ 167640 w 350520"/>
              <a:gd name="connsiteY1" fmla="*/ 53340 h 61806"/>
              <a:gd name="connsiteX2" fmla="*/ 0 w 350520"/>
              <a:gd name="connsiteY2" fmla="*/ 0 h 6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520" h="61806">
                <a:moveTo>
                  <a:pt x="350520" y="60960"/>
                </a:moveTo>
                <a:cubicBezTo>
                  <a:pt x="288290" y="62230"/>
                  <a:pt x="226060" y="63500"/>
                  <a:pt x="167640" y="53340"/>
                </a:cubicBezTo>
                <a:cubicBezTo>
                  <a:pt x="109220" y="43180"/>
                  <a:pt x="54610" y="21590"/>
                  <a:pt x="0" y="0"/>
                </a:cubicBezTo>
              </a:path>
            </a:pathLst>
          </a:custGeom>
          <a:noFill/>
          <a:ln>
            <a:solidFill>
              <a:schemeClr val="tx2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1" name="Vrije vorm 18"/>
          <p:cNvSpPr/>
          <p:nvPr/>
        </p:nvSpPr>
        <p:spPr>
          <a:xfrm>
            <a:off x="3901083" y="3494168"/>
            <a:ext cx="693420" cy="655320"/>
          </a:xfrm>
          <a:custGeom>
            <a:avLst/>
            <a:gdLst>
              <a:gd name="connsiteX0" fmla="*/ 693420 w 693420"/>
              <a:gd name="connsiteY0" fmla="*/ 0 h 655320"/>
              <a:gd name="connsiteX1" fmla="*/ 441960 w 693420"/>
              <a:gd name="connsiteY1" fmla="*/ 320040 h 655320"/>
              <a:gd name="connsiteX2" fmla="*/ 327660 w 693420"/>
              <a:gd name="connsiteY2" fmla="*/ 441960 h 655320"/>
              <a:gd name="connsiteX3" fmla="*/ 205740 w 693420"/>
              <a:gd name="connsiteY3" fmla="*/ 586740 h 655320"/>
              <a:gd name="connsiteX4" fmla="*/ 76200 w 693420"/>
              <a:gd name="connsiteY4" fmla="*/ 548640 h 655320"/>
              <a:gd name="connsiteX5" fmla="*/ 0 w 693420"/>
              <a:gd name="connsiteY5" fmla="*/ 655320 h 65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3420" h="655320">
                <a:moveTo>
                  <a:pt x="693420" y="0"/>
                </a:moveTo>
                <a:cubicBezTo>
                  <a:pt x="598170" y="123190"/>
                  <a:pt x="502920" y="246380"/>
                  <a:pt x="441960" y="320040"/>
                </a:cubicBezTo>
                <a:cubicBezTo>
                  <a:pt x="381000" y="393700"/>
                  <a:pt x="367030" y="397510"/>
                  <a:pt x="327660" y="441960"/>
                </a:cubicBezTo>
                <a:cubicBezTo>
                  <a:pt x="288290" y="486410"/>
                  <a:pt x="247650" y="568960"/>
                  <a:pt x="205740" y="586740"/>
                </a:cubicBezTo>
                <a:cubicBezTo>
                  <a:pt x="163830" y="604520"/>
                  <a:pt x="110490" y="537210"/>
                  <a:pt x="76200" y="548640"/>
                </a:cubicBezTo>
                <a:cubicBezTo>
                  <a:pt x="41910" y="560070"/>
                  <a:pt x="20955" y="607695"/>
                  <a:pt x="0" y="655320"/>
                </a:cubicBezTo>
              </a:path>
            </a:pathLst>
          </a:custGeom>
          <a:noFill/>
          <a:ln>
            <a:solidFill>
              <a:schemeClr val="tx2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2" name="Vrije vorm 20"/>
          <p:cNvSpPr/>
          <p:nvPr/>
        </p:nvSpPr>
        <p:spPr>
          <a:xfrm>
            <a:off x="4945023" y="3532268"/>
            <a:ext cx="103624" cy="92581"/>
          </a:xfrm>
          <a:custGeom>
            <a:avLst/>
            <a:gdLst>
              <a:gd name="connsiteX0" fmla="*/ 213360 w 213360"/>
              <a:gd name="connsiteY0" fmla="*/ 297180 h 297180"/>
              <a:gd name="connsiteX1" fmla="*/ 83820 w 213360"/>
              <a:gd name="connsiteY1" fmla="*/ 182880 h 297180"/>
              <a:gd name="connsiteX2" fmla="*/ 0 w 213360"/>
              <a:gd name="connsiteY2" fmla="*/ 0 h 297180"/>
              <a:gd name="connsiteX3" fmla="*/ 0 w 213360"/>
              <a:gd name="connsiteY3" fmla="*/ 0 h 29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60" h="297180">
                <a:moveTo>
                  <a:pt x="213360" y="297180"/>
                </a:moveTo>
                <a:cubicBezTo>
                  <a:pt x="166370" y="264795"/>
                  <a:pt x="119380" y="232410"/>
                  <a:pt x="83820" y="182880"/>
                </a:cubicBezTo>
                <a:cubicBezTo>
                  <a:pt x="48260" y="133350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>
            <a:solidFill>
              <a:schemeClr val="tx2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3" name="Vrije vorm 24"/>
          <p:cNvSpPr/>
          <p:nvPr/>
        </p:nvSpPr>
        <p:spPr>
          <a:xfrm>
            <a:off x="3203463" y="4017408"/>
            <a:ext cx="850593" cy="504887"/>
          </a:xfrm>
          <a:custGeom>
            <a:avLst/>
            <a:gdLst>
              <a:gd name="connsiteX0" fmla="*/ 684920 w 850593"/>
              <a:gd name="connsiteY0" fmla="*/ 127000 h 504887"/>
              <a:gd name="connsiteX1" fmla="*/ 850020 w 850593"/>
              <a:gd name="connsiteY1" fmla="*/ 368300 h 504887"/>
              <a:gd name="connsiteX2" fmla="*/ 634120 w 850593"/>
              <a:gd name="connsiteY2" fmla="*/ 495300 h 504887"/>
              <a:gd name="connsiteX3" fmla="*/ 37220 w 850593"/>
              <a:gd name="connsiteY3" fmla="*/ 114300 h 504887"/>
              <a:gd name="connsiteX4" fmla="*/ 113420 w 850593"/>
              <a:gd name="connsiteY4" fmla="*/ 0 h 50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593" h="504887">
                <a:moveTo>
                  <a:pt x="684920" y="127000"/>
                </a:moveTo>
                <a:cubicBezTo>
                  <a:pt x="771703" y="216958"/>
                  <a:pt x="858487" y="306917"/>
                  <a:pt x="850020" y="368300"/>
                </a:cubicBezTo>
                <a:cubicBezTo>
                  <a:pt x="841553" y="429683"/>
                  <a:pt x="769587" y="537633"/>
                  <a:pt x="634120" y="495300"/>
                </a:cubicBezTo>
                <a:cubicBezTo>
                  <a:pt x="498653" y="452967"/>
                  <a:pt x="124003" y="196850"/>
                  <a:pt x="37220" y="114300"/>
                </a:cubicBezTo>
                <a:cubicBezTo>
                  <a:pt x="-49563" y="31750"/>
                  <a:pt x="31928" y="15875"/>
                  <a:pt x="113420" y="0"/>
                </a:cubicBezTo>
              </a:path>
            </a:pathLst>
          </a:custGeom>
          <a:noFill/>
          <a:ln>
            <a:solidFill>
              <a:schemeClr val="tx2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Vrije vorm 25"/>
          <p:cNvSpPr/>
          <p:nvPr/>
        </p:nvSpPr>
        <p:spPr>
          <a:xfrm>
            <a:off x="2843808" y="3809237"/>
            <a:ext cx="489899" cy="576471"/>
          </a:xfrm>
          <a:custGeom>
            <a:avLst/>
            <a:gdLst>
              <a:gd name="connsiteX0" fmla="*/ 485775 w 489899"/>
              <a:gd name="connsiteY0" fmla="*/ 190709 h 576471"/>
              <a:gd name="connsiteX1" fmla="*/ 485775 w 489899"/>
              <a:gd name="connsiteY1" fmla="*/ 47834 h 576471"/>
              <a:gd name="connsiteX2" fmla="*/ 442913 w 489899"/>
              <a:gd name="connsiteY2" fmla="*/ 14496 h 576471"/>
              <a:gd name="connsiteX3" fmla="*/ 219075 w 489899"/>
              <a:gd name="connsiteY3" fmla="*/ 266909 h 576471"/>
              <a:gd name="connsiteX4" fmla="*/ 0 w 489899"/>
              <a:gd name="connsiteY4" fmla="*/ 576471 h 576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899" h="576471">
                <a:moveTo>
                  <a:pt x="485775" y="190709"/>
                </a:moveTo>
                <a:cubicBezTo>
                  <a:pt x="489347" y="133956"/>
                  <a:pt x="492919" y="77203"/>
                  <a:pt x="485775" y="47834"/>
                </a:cubicBezTo>
                <a:cubicBezTo>
                  <a:pt x="478631" y="18465"/>
                  <a:pt x="487363" y="-22016"/>
                  <a:pt x="442913" y="14496"/>
                </a:cubicBezTo>
                <a:cubicBezTo>
                  <a:pt x="398463" y="51008"/>
                  <a:pt x="292894" y="173247"/>
                  <a:pt x="219075" y="266909"/>
                </a:cubicBezTo>
                <a:cubicBezTo>
                  <a:pt x="145256" y="360571"/>
                  <a:pt x="72628" y="468521"/>
                  <a:pt x="0" y="576471"/>
                </a:cubicBezTo>
              </a:path>
            </a:pathLst>
          </a:custGeom>
          <a:noFill/>
          <a:ln>
            <a:solidFill>
              <a:schemeClr val="tx2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5" name="Vrije vorm 2"/>
          <p:cNvSpPr/>
          <p:nvPr/>
        </p:nvSpPr>
        <p:spPr>
          <a:xfrm>
            <a:off x="3318892" y="3174773"/>
            <a:ext cx="355600" cy="736600"/>
          </a:xfrm>
          <a:custGeom>
            <a:avLst/>
            <a:gdLst>
              <a:gd name="connsiteX0" fmla="*/ 0 w 355600"/>
              <a:gd name="connsiteY0" fmla="*/ 736600 h 736600"/>
              <a:gd name="connsiteX1" fmla="*/ 241300 w 355600"/>
              <a:gd name="connsiteY1" fmla="*/ 330200 h 736600"/>
              <a:gd name="connsiteX2" fmla="*/ 355600 w 355600"/>
              <a:gd name="connsiteY2" fmla="*/ 0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600" h="736600">
                <a:moveTo>
                  <a:pt x="0" y="736600"/>
                </a:moveTo>
                <a:cubicBezTo>
                  <a:pt x="91016" y="594783"/>
                  <a:pt x="182033" y="452967"/>
                  <a:pt x="241300" y="330200"/>
                </a:cubicBezTo>
                <a:cubicBezTo>
                  <a:pt x="300567" y="207433"/>
                  <a:pt x="328083" y="103716"/>
                  <a:pt x="355600" y="0"/>
                </a:cubicBezTo>
              </a:path>
            </a:pathLst>
          </a:custGeom>
          <a:noFill/>
          <a:ln>
            <a:solidFill>
              <a:schemeClr val="tx2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6" name="Vrije vorm 1"/>
          <p:cNvSpPr/>
          <p:nvPr/>
        </p:nvSpPr>
        <p:spPr>
          <a:xfrm>
            <a:off x="3518917" y="3047773"/>
            <a:ext cx="157163" cy="128588"/>
          </a:xfrm>
          <a:custGeom>
            <a:avLst/>
            <a:gdLst>
              <a:gd name="connsiteX0" fmla="*/ 157163 w 157163"/>
              <a:gd name="connsiteY0" fmla="*/ 128588 h 128588"/>
              <a:gd name="connsiteX1" fmla="*/ 80963 w 157163"/>
              <a:gd name="connsiteY1" fmla="*/ 57150 h 128588"/>
              <a:gd name="connsiteX2" fmla="*/ 0 w 157163"/>
              <a:gd name="connsiteY2" fmla="*/ 0 h 12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163" h="128588">
                <a:moveTo>
                  <a:pt x="157163" y="128588"/>
                </a:moveTo>
                <a:cubicBezTo>
                  <a:pt x="132160" y="103584"/>
                  <a:pt x="107157" y="78581"/>
                  <a:pt x="80963" y="57150"/>
                </a:cubicBezTo>
                <a:cubicBezTo>
                  <a:pt x="54769" y="35719"/>
                  <a:pt x="27384" y="17859"/>
                  <a:pt x="0" y="0"/>
                </a:cubicBezTo>
              </a:path>
            </a:pathLst>
          </a:custGeom>
          <a:noFill/>
          <a:ln>
            <a:solidFill>
              <a:schemeClr val="tx2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7" name="Vrije vorm 2"/>
          <p:cNvSpPr/>
          <p:nvPr/>
        </p:nvSpPr>
        <p:spPr>
          <a:xfrm>
            <a:off x="3199830" y="2814411"/>
            <a:ext cx="304800" cy="271081"/>
          </a:xfrm>
          <a:custGeom>
            <a:avLst/>
            <a:gdLst>
              <a:gd name="connsiteX0" fmla="*/ 304800 w 304800"/>
              <a:gd name="connsiteY0" fmla="*/ 228600 h 271081"/>
              <a:gd name="connsiteX1" fmla="*/ 261937 w 304800"/>
              <a:gd name="connsiteY1" fmla="*/ 266700 h 271081"/>
              <a:gd name="connsiteX2" fmla="*/ 104775 w 304800"/>
              <a:gd name="connsiteY2" fmla="*/ 138112 h 271081"/>
              <a:gd name="connsiteX3" fmla="*/ 0 w 304800"/>
              <a:gd name="connsiteY3" fmla="*/ 0 h 27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271081">
                <a:moveTo>
                  <a:pt x="304800" y="228600"/>
                </a:moveTo>
                <a:cubicBezTo>
                  <a:pt x="300037" y="255190"/>
                  <a:pt x="295274" y="281781"/>
                  <a:pt x="261937" y="266700"/>
                </a:cubicBezTo>
                <a:cubicBezTo>
                  <a:pt x="228599" y="251619"/>
                  <a:pt x="148431" y="182562"/>
                  <a:pt x="104775" y="138112"/>
                </a:cubicBezTo>
                <a:cubicBezTo>
                  <a:pt x="61119" y="93662"/>
                  <a:pt x="30559" y="46831"/>
                  <a:pt x="0" y="0"/>
                </a:cubicBezTo>
              </a:path>
            </a:pathLst>
          </a:custGeom>
          <a:noFill/>
          <a:ln>
            <a:solidFill>
              <a:schemeClr val="tx2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8" name="Vrije vorm 1"/>
          <p:cNvSpPr/>
          <p:nvPr/>
        </p:nvSpPr>
        <p:spPr>
          <a:xfrm>
            <a:off x="2848992" y="3939802"/>
            <a:ext cx="484086" cy="429267"/>
          </a:xfrm>
          <a:custGeom>
            <a:avLst/>
            <a:gdLst>
              <a:gd name="connsiteX0" fmla="*/ 0 w 484086"/>
              <a:gd name="connsiteY0" fmla="*/ 429267 h 429267"/>
              <a:gd name="connsiteX1" fmla="*/ 419100 w 484086"/>
              <a:gd name="connsiteY1" fmla="*/ 22867 h 429267"/>
              <a:gd name="connsiteX2" fmla="*/ 482600 w 484086"/>
              <a:gd name="connsiteY2" fmla="*/ 48267 h 429267"/>
              <a:gd name="connsiteX3" fmla="*/ 482600 w 484086"/>
              <a:gd name="connsiteY3" fmla="*/ 48267 h 42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086" h="429267">
                <a:moveTo>
                  <a:pt x="0" y="429267"/>
                </a:moveTo>
                <a:cubicBezTo>
                  <a:pt x="169333" y="257817"/>
                  <a:pt x="338667" y="86367"/>
                  <a:pt x="419100" y="22867"/>
                </a:cubicBezTo>
                <a:cubicBezTo>
                  <a:pt x="499533" y="-40633"/>
                  <a:pt x="482600" y="48267"/>
                  <a:pt x="482600" y="48267"/>
                </a:cubicBezTo>
                <a:lnTo>
                  <a:pt x="482600" y="48267"/>
                </a:lnTo>
              </a:path>
            </a:pathLst>
          </a:custGeom>
          <a:noFill/>
          <a:ln>
            <a:solidFill>
              <a:schemeClr val="tx2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tangle 2"/>
          <p:cNvSpPr/>
          <p:nvPr/>
        </p:nvSpPr>
        <p:spPr>
          <a:xfrm>
            <a:off x="539551" y="1124744"/>
            <a:ext cx="13813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nl-NL" sz="2000" b="1" dirty="0" smtClean="0">
                <a:ea typeface="Calibri" pitchFamily="34" charset="0"/>
                <a:cs typeface="Times New Roman" pitchFamily="18" charset="0"/>
              </a:rPr>
              <a:t>Plotniveau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3147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Afbeelding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4503" r="21111" b="17727"/>
          <a:stretch/>
        </p:blipFill>
        <p:spPr>
          <a:xfrm>
            <a:off x="1259632" y="1932038"/>
            <a:ext cx="6336704" cy="358385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397000" y="2984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6729722" y="3384688"/>
            <a:ext cx="122413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rgbClr val="FF0000"/>
                </a:solidFill>
              </a:rPr>
              <a:t>FATUM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40" name="Tekstvak 39"/>
          <p:cNvSpPr txBox="1"/>
          <p:nvPr/>
        </p:nvSpPr>
        <p:spPr>
          <a:xfrm>
            <a:off x="287524" y="3808214"/>
            <a:ext cx="2088232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rgbClr val="00B050"/>
                </a:solidFill>
              </a:rPr>
              <a:t>WIL (god, mens)</a:t>
            </a:r>
            <a:endParaRPr lang="nl-NL" b="1" dirty="0">
              <a:solidFill>
                <a:srgbClr val="00B050"/>
              </a:solidFill>
            </a:endParaRPr>
          </a:p>
        </p:txBody>
      </p:sp>
      <p:sp>
        <p:nvSpPr>
          <p:cNvPr id="41" name="Rechthoek 40"/>
          <p:cNvSpPr/>
          <p:nvPr/>
        </p:nvSpPr>
        <p:spPr>
          <a:xfrm>
            <a:off x="268655" y="179348"/>
            <a:ext cx="4311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Overzicht: </a:t>
            </a:r>
            <a:r>
              <a:rPr lang="nl-NL" altLang="nl-NL" sz="2400" b="1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de reis van Aeneas</a:t>
            </a:r>
            <a:endParaRPr lang="nl-NL" altLang="nl-NL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Rechte verbindingslijn 41"/>
          <p:cNvCxnSpPr/>
          <p:nvPr/>
        </p:nvCxnSpPr>
        <p:spPr>
          <a:xfrm>
            <a:off x="0" y="641013"/>
            <a:ext cx="6300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al 1"/>
          <p:cNvSpPr/>
          <p:nvPr/>
        </p:nvSpPr>
        <p:spPr>
          <a:xfrm>
            <a:off x="2446130" y="3569354"/>
            <a:ext cx="1113729" cy="981561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Vrije vorm 7"/>
          <p:cNvSpPr/>
          <p:nvPr/>
        </p:nvSpPr>
        <p:spPr>
          <a:xfrm>
            <a:off x="6277081" y="3207777"/>
            <a:ext cx="95119" cy="332726"/>
          </a:xfrm>
          <a:custGeom>
            <a:avLst/>
            <a:gdLst>
              <a:gd name="connsiteX0" fmla="*/ 49032 w 49032"/>
              <a:gd name="connsiteY0" fmla="*/ 209550 h 209550"/>
              <a:gd name="connsiteX1" fmla="*/ 1407 w 49032"/>
              <a:gd name="connsiteY1" fmla="*/ 114300 h 209550"/>
              <a:gd name="connsiteX2" fmla="*/ 17282 w 49032"/>
              <a:gd name="connsiteY2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032" h="209550">
                <a:moveTo>
                  <a:pt x="49032" y="209550"/>
                </a:moveTo>
                <a:cubicBezTo>
                  <a:pt x="27865" y="179387"/>
                  <a:pt x="6699" y="149225"/>
                  <a:pt x="1407" y="114300"/>
                </a:cubicBezTo>
                <a:cubicBezTo>
                  <a:pt x="-3885" y="79375"/>
                  <a:pt x="6698" y="39687"/>
                  <a:pt x="17282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Vrije vorm 8"/>
          <p:cNvSpPr/>
          <p:nvPr/>
        </p:nvSpPr>
        <p:spPr>
          <a:xfrm>
            <a:off x="6056238" y="3204603"/>
            <a:ext cx="241300" cy="825500"/>
          </a:xfrm>
          <a:custGeom>
            <a:avLst/>
            <a:gdLst>
              <a:gd name="connsiteX0" fmla="*/ 241300 w 241300"/>
              <a:gd name="connsiteY0" fmla="*/ 0 h 825500"/>
              <a:gd name="connsiteX1" fmla="*/ 114300 w 241300"/>
              <a:gd name="connsiteY1" fmla="*/ 149225 h 825500"/>
              <a:gd name="connsiteX2" fmla="*/ 139700 w 241300"/>
              <a:gd name="connsiteY2" fmla="*/ 295275 h 825500"/>
              <a:gd name="connsiteX3" fmla="*/ 28575 w 241300"/>
              <a:gd name="connsiteY3" fmla="*/ 520700 h 825500"/>
              <a:gd name="connsiteX4" fmla="*/ 0 w 241300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300" h="825500">
                <a:moveTo>
                  <a:pt x="241300" y="0"/>
                </a:moveTo>
                <a:cubicBezTo>
                  <a:pt x="186266" y="50006"/>
                  <a:pt x="131233" y="100013"/>
                  <a:pt x="114300" y="149225"/>
                </a:cubicBezTo>
                <a:cubicBezTo>
                  <a:pt x="97367" y="198437"/>
                  <a:pt x="153987" y="233363"/>
                  <a:pt x="139700" y="295275"/>
                </a:cubicBezTo>
                <a:cubicBezTo>
                  <a:pt x="125413" y="357187"/>
                  <a:pt x="51858" y="432329"/>
                  <a:pt x="28575" y="520700"/>
                </a:cubicBezTo>
                <a:cubicBezTo>
                  <a:pt x="5292" y="609071"/>
                  <a:pt x="2646" y="717285"/>
                  <a:pt x="0" y="82550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" name="Vrije vorm 10"/>
          <p:cNvSpPr/>
          <p:nvPr/>
        </p:nvSpPr>
        <p:spPr>
          <a:xfrm>
            <a:off x="6300192" y="3435728"/>
            <a:ext cx="72008" cy="104775"/>
          </a:xfrm>
          <a:custGeom>
            <a:avLst/>
            <a:gdLst>
              <a:gd name="connsiteX0" fmla="*/ 49032 w 49032"/>
              <a:gd name="connsiteY0" fmla="*/ 209550 h 209550"/>
              <a:gd name="connsiteX1" fmla="*/ 1407 w 49032"/>
              <a:gd name="connsiteY1" fmla="*/ 114300 h 209550"/>
              <a:gd name="connsiteX2" fmla="*/ 17282 w 49032"/>
              <a:gd name="connsiteY2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032" h="209550">
                <a:moveTo>
                  <a:pt x="49032" y="209550"/>
                </a:moveTo>
                <a:cubicBezTo>
                  <a:pt x="27865" y="179387"/>
                  <a:pt x="6699" y="149225"/>
                  <a:pt x="1407" y="114300"/>
                </a:cubicBezTo>
                <a:cubicBezTo>
                  <a:pt x="-3885" y="79375"/>
                  <a:pt x="6698" y="39687"/>
                  <a:pt x="17282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Vrije vorm 3"/>
          <p:cNvSpPr/>
          <p:nvPr/>
        </p:nvSpPr>
        <p:spPr>
          <a:xfrm>
            <a:off x="6046852" y="4042282"/>
            <a:ext cx="91454" cy="624840"/>
          </a:xfrm>
          <a:custGeom>
            <a:avLst/>
            <a:gdLst>
              <a:gd name="connsiteX0" fmla="*/ 0 w 91454"/>
              <a:gd name="connsiteY0" fmla="*/ 0 h 624840"/>
              <a:gd name="connsiteX1" fmla="*/ 91440 w 91454"/>
              <a:gd name="connsiteY1" fmla="*/ 129540 h 624840"/>
              <a:gd name="connsiteX2" fmla="*/ 7620 w 91454"/>
              <a:gd name="connsiteY2" fmla="*/ 624840 h 624840"/>
              <a:gd name="connsiteX3" fmla="*/ 7620 w 91454"/>
              <a:gd name="connsiteY3" fmla="*/ 62484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54" h="624840">
                <a:moveTo>
                  <a:pt x="0" y="0"/>
                </a:moveTo>
                <a:cubicBezTo>
                  <a:pt x="45085" y="12700"/>
                  <a:pt x="90170" y="25400"/>
                  <a:pt x="91440" y="129540"/>
                </a:cubicBezTo>
                <a:cubicBezTo>
                  <a:pt x="92710" y="233680"/>
                  <a:pt x="7620" y="624840"/>
                  <a:pt x="7620" y="624840"/>
                </a:cubicBezTo>
                <a:lnTo>
                  <a:pt x="7620" y="624840"/>
                </a:lnTo>
              </a:path>
            </a:pathLst>
          </a:custGeom>
          <a:noFill/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Vrije vorm 15"/>
          <p:cNvSpPr/>
          <p:nvPr/>
        </p:nvSpPr>
        <p:spPr>
          <a:xfrm>
            <a:off x="5185238" y="3745102"/>
            <a:ext cx="869234" cy="929640"/>
          </a:xfrm>
          <a:custGeom>
            <a:avLst/>
            <a:gdLst>
              <a:gd name="connsiteX0" fmla="*/ 869234 w 869234"/>
              <a:gd name="connsiteY0" fmla="*/ 929640 h 929640"/>
              <a:gd name="connsiteX1" fmla="*/ 495854 w 869234"/>
              <a:gd name="connsiteY1" fmla="*/ 739140 h 929640"/>
              <a:gd name="connsiteX2" fmla="*/ 152954 w 869234"/>
              <a:gd name="connsiteY2" fmla="*/ 617220 h 929640"/>
              <a:gd name="connsiteX3" fmla="*/ 23414 w 869234"/>
              <a:gd name="connsiteY3" fmla="*/ 236220 h 929640"/>
              <a:gd name="connsiteX4" fmla="*/ 554 w 869234"/>
              <a:gd name="connsiteY4" fmla="*/ 0 h 92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234" h="929640">
                <a:moveTo>
                  <a:pt x="869234" y="929640"/>
                </a:moveTo>
                <a:cubicBezTo>
                  <a:pt x="742234" y="860425"/>
                  <a:pt x="615234" y="791210"/>
                  <a:pt x="495854" y="739140"/>
                </a:cubicBezTo>
                <a:cubicBezTo>
                  <a:pt x="376474" y="687070"/>
                  <a:pt x="231694" y="701040"/>
                  <a:pt x="152954" y="617220"/>
                </a:cubicBezTo>
                <a:cubicBezTo>
                  <a:pt x="74214" y="533400"/>
                  <a:pt x="48814" y="339090"/>
                  <a:pt x="23414" y="236220"/>
                </a:cubicBezTo>
                <a:cubicBezTo>
                  <a:pt x="-1986" y="133350"/>
                  <a:pt x="-716" y="66675"/>
                  <a:pt x="554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Vrije vorm 16"/>
          <p:cNvSpPr/>
          <p:nvPr/>
        </p:nvSpPr>
        <p:spPr>
          <a:xfrm>
            <a:off x="5076056" y="3540502"/>
            <a:ext cx="109736" cy="204599"/>
          </a:xfrm>
          <a:custGeom>
            <a:avLst/>
            <a:gdLst>
              <a:gd name="connsiteX0" fmla="*/ 213360 w 213360"/>
              <a:gd name="connsiteY0" fmla="*/ 297180 h 297180"/>
              <a:gd name="connsiteX1" fmla="*/ 83820 w 213360"/>
              <a:gd name="connsiteY1" fmla="*/ 182880 h 297180"/>
              <a:gd name="connsiteX2" fmla="*/ 0 w 213360"/>
              <a:gd name="connsiteY2" fmla="*/ 0 h 297180"/>
              <a:gd name="connsiteX3" fmla="*/ 0 w 213360"/>
              <a:gd name="connsiteY3" fmla="*/ 0 h 29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60" h="297180">
                <a:moveTo>
                  <a:pt x="213360" y="297180"/>
                </a:moveTo>
                <a:cubicBezTo>
                  <a:pt x="166370" y="264795"/>
                  <a:pt x="119380" y="232410"/>
                  <a:pt x="83820" y="182880"/>
                </a:cubicBezTo>
                <a:cubicBezTo>
                  <a:pt x="48260" y="133350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1" name="Vrije vorm 17"/>
          <p:cNvSpPr/>
          <p:nvPr/>
        </p:nvSpPr>
        <p:spPr>
          <a:xfrm>
            <a:off x="4629532" y="3394582"/>
            <a:ext cx="350520" cy="61806"/>
          </a:xfrm>
          <a:custGeom>
            <a:avLst/>
            <a:gdLst>
              <a:gd name="connsiteX0" fmla="*/ 350520 w 350520"/>
              <a:gd name="connsiteY0" fmla="*/ 60960 h 61806"/>
              <a:gd name="connsiteX1" fmla="*/ 167640 w 350520"/>
              <a:gd name="connsiteY1" fmla="*/ 53340 h 61806"/>
              <a:gd name="connsiteX2" fmla="*/ 0 w 350520"/>
              <a:gd name="connsiteY2" fmla="*/ 0 h 6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520" h="61806">
                <a:moveTo>
                  <a:pt x="350520" y="60960"/>
                </a:moveTo>
                <a:cubicBezTo>
                  <a:pt x="288290" y="62230"/>
                  <a:pt x="226060" y="63500"/>
                  <a:pt x="167640" y="53340"/>
                </a:cubicBezTo>
                <a:cubicBezTo>
                  <a:pt x="109220" y="43180"/>
                  <a:pt x="54610" y="21590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2" name="Vrije vorm 18"/>
          <p:cNvSpPr/>
          <p:nvPr/>
        </p:nvSpPr>
        <p:spPr>
          <a:xfrm>
            <a:off x="3928492" y="3409822"/>
            <a:ext cx="693420" cy="655320"/>
          </a:xfrm>
          <a:custGeom>
            <a:avLst/>
            <a:gdLst>
              <a:gd name="connsiteX0" fmla="*/ 693420 w 693420"/>
              <a:gd name="connsiteY0" fmla="*/ 0 h 655320"/>
              <a:gd name="connsiteX1" fmla="*/ 441960 w 693420"/>
              <a:gd name="connsiteY1" fmla="*/ 320040 h 655320"/>
              <a:gd name="connsiteX2" fmla="*/ 327660 w 693420"/>
              <a:gd name="connsiteY2" fmla="*/ 441960 h 655320"/>
              <a:gd name="connsiteX3" fmla="*/ 205740 w 693420"/>
              <a:gd name="connsiteY3" fmla="*/ 586740 h 655320"/>
              <a:gd name="connsiteX4" fmla="*/ 76200 w 693420"/>
              <a:gd name="connsiteY4" fmla="*/ 548640 h 655320"/>
              <a:gd name="connsiteX5" fmla="*/ 0 w 693420"/>
              <a:gd name="connsiteY5" fmla="*/ 655320 h 65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3420" h="655320">
                <a:moveTo>
                  <a:pt x="693420" y="0"/>
                </a:moveTo>
                <a:cubicBezTo>
                  <a:pt x="598170" y="123190"/>
                  <a:pt x="502920" y="246380"/>
                  <a:pt x="441960" y="320040"/>
                </a:cubicBezTo>
                <a:cubicBezTo>
                  <a:pt x="381000" y="393700"/>
                  <a:pt x="367030" y="397510"/>
                  <a:pt x="327660" y="441960"/>
                </a:cubicBezTo>
                <a:cubicBezTo>
                  <a:pt x="288290" y="486410"/>
                  <a:pt x="247650" y="568960"/>
                  <a:pt x="205740" y="586740"/>
                </a:cubicBezTo>
                <a:cubicBezTo>
                  <a:pt x="163830" y="604520"/>
                  <a:pt x="110490" y="537210"/>
                  <a:pt x="76200" y="548640"/>
                </a:cubicBezTo>
                <a:cubicBezTo>
                  <a:pt x="41910" y="560070"/>
                  <a:pt x="20955" y="607695"/>
                  <a:pt x="0" y="65532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3" name="Vrije vorm 20"/>
          <p:cNvSpPr/>
          <p:nvPr/>
        </p:nvSpPr>
        <p:spPr>
          <a:xfrm>
            <a:off x="4972432" y="3447922"/>
            <a:ext cx="103624" cy="92581"/>
          </a:xfrm>
          <a:custGeom>
            <a:avLst/>
            <a:gdLst>
              <a:gd name="connsiteX0" fmla="*/ 213360 w 213360"/>
              <a:gd name="connsiteY0" fmla="*/ 297180 h 297180"/>
              <a:gd name="connsiteX1" fmla="*/ 83820 w 213360"/>
              <a:gd name="connsiteY1" fmla="*/ 182880 h 297180"/>
              <a:gd name="connsiteX2" fmla="*/ 0 w 213360"/>
              <a:gd name="connsiteY2" fmla="*/ 0 h 297180"/>
              <a:gd name="connsiteX3" fmla="*/ 0 w 213360"/>
              <a:gd name="connsiteY3" fmla="*/ 0 h 29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60" h="297180">
                <a:moveTo>
                  <a:pt x="213360" y="297180"/>
                </a:moveTo>
                <a:cubicBezTo>
                  <a:pt x="166370" y="264795"/>
                  <a:pt x="119380" y="232410"/>
                  <a:pt x="83820" y="182880"/>
                </a:cubicBezTo>
                <a:cubicBezTo>
                  <a:pt x="48260" y="133350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8" name="Vrije vorm 28"/>
          <p:cNvSpPr/>
          <p:nvPr/>
        </p:nvSpPr>
        <p:spPr>
          <a:xfrm>
            <a:off x="3518917" y="3044062"/>
            <a:ext cx="157163" cy="128588"/>
          </a:xfrm>
          <a:custGeom>
            <a:avLst/>
            <a:gdLst>
              <a:gd name="connsiteX0" fmla="*/ 157163 w 157163"/>
              <a:gd name="connsiteY0" fmla="*/ 128588 h 128588"/>
              <a:gd name="connsiteX1" fmla="*/ 80963 w 157163"/>
              <a:gd name="connsiteY1" fmla="*/ 57150 h 128588"/>
              <a:gd name="connsiteX2" fmla="*/ 0 w 157163"/>
              <a:gd name="connsiteY2" fmla="*/ 0 h 12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163" h="128588">
                <a:moveTo>
                  <a:pt x="157163" y="128588"/>
                </a:moveTo>
                <a:cubicBezTo>
                  <a:pt x="132160" y="103584"/>
                  <a:pt x="107157" y="78581"/>
                  <a:pt x="80963" y="57150"/>
                </a:cubicBezTo>
                <a:cubicBezTo>
                  <a:pt x="54769" y="35719"/>
                  <a:pt x="27384" y="17859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9" name="Vrije vorm 29"/>
          <p:cNvSpPr/>
          <p:nvPr/>
        </p:nvSpPr>
        <p:spPr>
          <a:xfrm>
            <a:off x="3199830" y="2810700"/>
            <a:ext cx="304800" cy="271081"/>
          </a:xfrm>
          <a:custGeom>
            <a:avLst/>
            <a:gdLst>
              <a:gd name="connsiteX0" fmla="*/ 304800 w 304800"/>
              <a:gd name="connsiteY0" fmla="*/ 228600 h 271081"/>
              <a:gd name="connsiteX1" fmla="*/ 261937 w 304800"/>
              <a:gd name="connsiteY1" fmla="*/ 266700 h 271081"/>
              <a:gd name="connsiteX2" fmla="*/ 104775 w 304800"/>
              <a:gd name="connsiteY2" fmla="*/ 138112 h 271081"/>
              <a:gd name="connsiteX3" fmla="*/ 0 w 304800"/>
              <a:gd name="connsiteY3" fmla="*/ 0 h 27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271081">
                <a:moveTo>
                  <a:pt x="304800" y="228600"/>
                </a:moveTo>
                <a:cubicBezTo>
                  <a:pt x="300037" y="255190"/>
                  <a:pt x="295274" y="281781"/>
                  <a:pt x="261937" y="266700"/>
                </a:cubicBezTo>
                <a:cubicBezTo>
                  <a:pt x="228599" y="251619"/>
                  <a:pt x="148431" y="182562"/>
                  <a:pt x="104775" y="138112"/>
                </a:cubicBezTo>
                <a:cubicBezTo>
                  <a:pt x="61119" y="93662"/>
                  <a:pt x="30559" y="46831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1" name="Vrije vorm 1"/>
          <p:cNvSpPr/>
          <p:nvPr/>
        </p:nvSpPr>
        <p:spPr>
          <a:xfrm>
            <a:off x="2848992" y="3939802"/>
            <a:ext cx="484086" cy="429267"/>
          </a:xfrm>
          <a:custGeom>
            <a:avLst/>
            <a:gdLst>
              <a:gd name="connsiteX0" fmla="*/ 0 w 484086"/>
              <a:gd name="connsiteY0" fmla="*/ 429267 h 429267"/>
              <a:gd name="connsiteX1" fmla="*/ 419100 w 484086"/>
              <a:gd name="connsiteY1" fmla="*/ 22867 h 429267"/>
              <a:gd name="connsiteX2" fmla="*/ 482600 w 484086"/>
              <a:gd name="connsiteY2" fmla="*/ 48267 h 429267"/>
              <a:gd name="connsiteX3" fmla="*/ 482600 w 484086"/>
              <a:gd name="connsiteY3" fmla="*/ 48267 h 42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086" h="429267">
                <a:moveTo>
                  <a:pt x="0" y="429267"/>
                </a:moveTo>
                <a:cubicBezTo>
                  <a:pt x="169333" y="257817"/>
                  <a:pt x="338667" y="86367"/>
                  <a:pt x="419100" y="22867"/>
                </a:cubicBezTo>
                <a:cubicBezTo>
                  <a:pt x="499533" y="-40633"/>
                  <a:pt x="482600" y="48267"/>
                  <a:pt x="482600" y="48267"/>
                </a:cubicBezTo>
                <a:lnTo>
                  <a:pt x="482600" y="48267"/>
                </a:lnTo>
              </a:path>
            </a:pathLst>
          </a:custGeom>
          <a:noFill/>
          <a:ln>
            <a:solidFill>
              <a:schemeClr val="tx2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0" name="Vrije vorm 25"/>
          <p:cNvSpPr/>
          <p:nvPr/>
        </p:nvSpPr>
        <p:spPr>
          <a:xfrm>
            <a:off x="2843808" y="3809237"/>
            <a:ext cx="489899" cy="576471"/>
          </a:xfrm>
          <a:custGeom>
            <a:avLst/>
            <a:gdLst>
              <a:gd name="connsiteX0" fmla="*/ 485775 w 489899"/>
              <a:gd name="connsiteY0" fmla="*/ 190709 h 576471"/>
              <a:gd name="connsiteX1" fmla="*/ 485775 w 489899"/>
              <a:gd name="connsiteY1" fmla="*/ 47834 h 576471"/>
              <a:gd name="connsiteX2" fmla="*/ 442913 w 489899"/>
              <a:gd name="connsiteY2" fmla="*/ 14496 h 576471"/>
              <a:gd name="connsiteX3" fmla="*/ 219075 w 489899"/>
              <a:gd name="connsiteY3" fmla="*/ 266909 h 576471"/>
              <a:gd name="connsiteX4" fmla="*/ 0 w 489899"/>
              <a:gd name="connsiteY4" fmla="*/ 576471 h 576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899" h="576471">
                <a:moveTo>
                  <a:pt x="485775" y="190709"/>
                </a:moveTo>
                <a:cubicBezTo>
                  <a:pt x="489347" y="133956"/>
                  <a:pt x="492919" y="77203"/>
                  <a:pt x="485775" y="47834"/>
                </a:cubicBezTo>
                <a:cubicBezTo>
                  <a:pt x="478631" y="18465"/>
                  <a:pt x="487363" y="-22016"/>
                  <a:pt x="442913" y="14496"/>
                </a:cubicBezTo>
                <a:cubicBezTo>
                  <a:pt x="398463" y="51008"/>
                  <a:pt x="292894" y="173247"/>
                  <a:pt x="219075" y="266909"/>
                </a:cubicBezTo>
                <a:cubicBezTo>
                  <a:pt x="145256" y="360571"/>
                  <a:pt x="72628" y="468521"/>
                  <a:pt x="0" y="576471"/>
                </a:cubicBezTo>
              </a:path>
            </a:pathLst>
          </a:custGeom>
          <a:noFill/>
          <a:ln>
            <a:solidFill>
              <a:schemeClr val="tx2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Vrije vorm 24"/>
          <p:cNvSpPr/>
          <p:nvPr/>
        </p:nvSpPr>
        <p:spPr>
          <a:xfrm>
            <a:off x="3230872" y="3933062"/>
            <a:ext cx="850593" cy="504887"/>
          </a:xfrm>
          <a:custGeom>
            <a:avLst/>
            <a:gdLst>
              <a:gd name="connsiteX0" fmla="*/ 684920 w 850593"/>
              <a:gd name="connsiteY0" fmla="*/ 127000 h 504887"/>
              <a:gd name="connsiteX1" fmla="*/ 850020 w 850593"/>
              <a:gd name="connsiteY1" fmla="*/ 368300 h 504887"/>
              <a:gd name="connsiteX2" fmla="*/ 634120 w 850593"/>
              <a:gd name="connsiteY2" fmla="*/ 495300 h 504887"/>
              <a:gd name="connsiteX3" fmla="*/ 37220 w 850593"/>
              <a:gd name="connsiteY3" fmla="*/ 114300 h 504887"/>
              <a:gd name="connsiteX4" fmla="*/ 113420 w 850593"/>
              <a:gd name="connsiteY4" fmla="*/ 0 h 50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593" h="504887">
                <a:moveTo>
                  <a:pt x="684920" y="127000"/>
                </a:moveTo>
                <a:cubicBezTo>
                  <a:pt x="771703" y="216958"/>
                  <a:pt x="858487" y="306917"/>
                  <a:pt x="850020" y="368300"/>
                </a:cubicBezTo>
                <a:cubicBezTo>
                  <a:pt x="841553" y="429683"/>
                  <a:pt x="769587" y="537633"/>
                  <a:pt x="634120" y="495300"/>
                </a:cubicBezTo>
                <a:cubicBezTo>
                  <a:pt x="498653" y="452967"/>
                  <a:pt x="124003" y="196850"/>
                  <a:pt x="37220" y="114300"/>
                </a:cubicBezTo>
                <a:cubicBezTo>
                  <a:pt x="-49563" y="31750"/>
                  <a:pt x="31928" y="15875"/>
                  <a:pt x="11342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7" name="Vrije vorm 27"/>
          <p:cNvSpPr/>
          <p:nvPr/>
        </p:nvSpPr>
        <p:spPr>
          <a:xfrm>
            <a:off x="3318892" y="3171062"/>
            <a:ext cx="355600" cy="736600"/>
          </a:xfrm>
          <a:custGeom>
            <a:avLst/>
            <a:gdLst>
              <a:gd name="connsiteX0" fmla="*/ 0 w 355600"/>
              <a:gd name="connsiteY0" fmla="*/ 736600 h 736600"/>
              <a:gd name="connsiteX1" fmla="*/ 241300 w 355600"/>
              <a:gd name="connsiteY1" fmla="*/ 330200 h 736600"/>
              <a:gd name="connsiteX2" fmla="*/ 355600 w 355600"/>
              <a:gd name="connsiteY2" fmla="*/ 0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600" h="736600">
                <a:moveTo>
                  <a:pt x="0" y="736600"/>
                </a:moveTo>
                <a:cubicBezTo>
                  <a:pt x="91016" y="594783"/>
                  <a:pt x="182033" y="452967"/>
                  <a:pt x="241300" y="330200"/>
                </a:cubicBezTo>
                <a:cubicBezTo>
                  <a:pt x="300567" y="207433"/>
                  <a:pt x="328083" y="103716"/>
                  <a:pt x="35560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tangle 2"/>
          <p:cNvSpPr/>
          <p:nvPr/>
        </p:nvSpPr>
        <p:spPr>
          <a:xfrm>
            <a:off x="539551" y="1124744"/>
            <a:ext cx="13813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nl-NL" sz="2000" b="1" dirty="0" smtClean="0">
                <a:ea typeface="Calibri" pitchFamily="34" charset="0"/>
                <a:cs typeface="Times New Roman" pitchFamily="18" charset="0"/>
              </a:rPr>
              <a:t>Plotniveau </a:t>
            </a:r>
            <a:endParaRPr lang="en-US" sz="2000" dirty="0"/>
          </a:p>
        </p:txBody>
      </p:sp>
      <p:sp>
        <p:nvSpPr>
          <p:cNvPr id="25" name="Rectangle 2"/>
          <p:cNvSpPr/>
          <p:nvPr/>
        </p:nvSpPr>
        <p:spPr>
          <a:xfrm>
            <a:off x="568963" y="5733256"/>
            <a:ext cx="76754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2000" dirty="0" smtClean="0">
                <a:ea typeface="Calibri" pitchFamily="34" charset="0"/>
                <a:cs typeface="Times New Roman" pitchFamily="18" charset="0"/>
              </a:rPr>
              <a:t>Daarnaast nog bijv. interpretatie in licht van literaire traditie, cultuur-historische context, psychologische ontwikkeling.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3147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" grpId="0" animBg="1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20&quot;&gt;&lt;property id=&quot;20148&quot; value=&quot;5&quot;/&gt;&lt;property id=&quot;20300&quot; value=&quot;Slide 1&quot;/&gt;&lt;property id=&quot;20307&quot; value=&quot;258&quot;/&gt;&lt;/object&gt;&lt;object type=&quot;3&quot; unique_id=&quot;10021&quot;&gt;&lt;property id=&quot;20148&quot; value=&quot;5&quot;/&gt;&lt;property id=&quot;20300&quot; value=&quot;Slide 3&quot;/&gt;&lt;property id=&quot;20307&quot; value=&quot;257&quot;/&gt;&lt;/object&gt;&lt;object type=&quot;3&quot; unique_id=&quot;10022&quot;&gt;&lt;property id=&quot;20148&quot; value=&quot;5&quot;/&gt;&lt;property id=&quot;20300&quot; value=&quot;Slide 4&quot;/&gt;&lt;property id=&quot;20307&quot; value=&quot;259&quot;/&gt;&lt;/object&gt;&lt;object type=&quot;3&quot; unique_id=&quot;10023&quot;&gt;&lt;property id=&quot;20148&quot; value=&quot;5&quot;/&gt;&lt;property id=&quot;20300&quot; value=&quot;Slide 5&quot;/&gt;&lt;property id=&quot;20307&quot; value=&quot;260&quot;/&gt;&lt;/object&gt;&lt;object type=&quot;3&quot; unique_id=&quot;10024&quot;&gt;&lt;property id=&quot;20148&quot; value=&quot;5&quot;/&gt;&lt;property id=&quot;20300&quot; value=&quot;Slide 6&quot;/&gt;&lt;property id=&quot;20307&quot; value=&quot;261&quot;/&gt;&lt;/object&gt;&lt;object type=&quot;3&quot; unique_id=&quot;10025&quot;&gt;&lt;property id=&quot;20148&quot; value=&quot;5&quot;/&gt;&lt;property id=&quot;20300&quot; value=&quot;Slide 7&quot;/&gt;&lt;property id=&quot;20307&quot; value=&quot;262&quot;/&gt;&lt;/object&gt;&lt;object type=&quot;3&quot; unique_id=&quot;10026&quot;&gt;&lt;property id=&quot;20148&quot; value=&quot;5&quot;/&gt;&lt;property id=&quot;20300&quot; value=&quot;Slide 8&quot;/&gt;&lt;property id=&quot;20307&quot; value=&quot;263&quot;/&gt;&lt;/object&gt;&lt;object type=&quot;3&quot; unique_id=&quot;10027&quot;&gt;&lt;property id=&quot;20148&quot; value=&quot;5&quot;/&gt;&lt;property id=&quot;20300&quot; value=&quot;Slide 9&quot;/&gt;&lt;property id=&quot;20307&quot; value=&quot;264&quot;/&gt;&lt;/object&gt;&lt;object type=&quot;3&quot; unique_id=&quot;10028&quot;&gt;&lt;property id=&quot;20148&quot; value=&quot;5&quot;/&gt;&lt;property id=&quot;20300&quot; value=&quot;Slide 10&quot;/&gt;&lt;property id=&quot;20307&quot; value=&quot;26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1673</TotalTime>
  <Words>548</Words>
  <Application>Microsoft Office PowerPoint</Application>
  <PresentationFormat>Diavoorstelling (4:3)</PresentationFormat>
  <Paragraphs>150</Paragraphs>
  <Slides>21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1</dc:creator>
  <cp:lastModifiedBy>1</cp:lastModifiedBy>
  <cp:revision>55</cp:revision>
  <dcterms:created xsi:type="dcterms:W3CDTF">2015-08-14T09:17:59Z</dcterms:created>
  <dcterms:modified xsi:type="dcterms:W3CDTF">2015-09-16T19:21:34Z</dcterms:modified>
</cp:coreProperties>
</file>