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8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1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8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7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8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8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7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9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0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F2523-78B3-40E7-B5BE-F731ECC7D72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7EE60-5DB6-439A-93DD-3448A0FFAA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"/>
          <p:cNvSpPr/>
          <p:nvPr/>
        </p:nvSpPr>
        <p:spPr>
          <a:xfrm>
            <a:off x="-108520" y="1880828"/>
            <a:ext cx="9289032" cy="30963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-72008" y="4941168"/>
            <a:ext cx="925252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8252" y="2336393"/>
            <a:ext cx="862749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Cicero en Plinius</a:t>
            </a:r>
          </a:p>
          <a:p>
            <a:pPr algn="ctr"/>
            <a:r>
              <a:rPr lang="nl-NL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Epistularum</a:t>
            </a:r>
            <a:r>
              <a:rPr lang="nl-NL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 </a:t>
            </a:r>
            <a:r>
              <a:rPr lang="nl-NL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multa</a:t>
            </a:r>
            <a:endParaRPr lang="nl-NL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Brieftypen, tekstlinguïstiek en vertalen</a:t>
            </a:r>
          </a:p>
          <a:p>
            <a:pPr algn="ctr"/>
            <a:endParaRPr lang="nl-NL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4"/>
          <p:cNvCxnSpPr/>
          <p:nvPr/>
        </p:nvCxnSpPr>
        <p:spPr>
          <a:xfrm>
            <a:off x="-72008" y="1916832"/>
            <a:ext cx="925252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5"/>
          <p:cNvSpPr txBox="1"/>
          <p:nvPr/>
        </p:nvSpPr>
        <p:spPr>
          <a:xfrm>
            <a:off x="377788" y="62068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VCN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Nazomerconferentie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5184576" y="5661248"/>
            <a:ext cx="385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Suzanne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Adema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Lidewij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Gils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\\data.vu.nl@SSL\DavWWWRoot\home\saa200\DATALET\vaknetwerk\logo\Logo-eindversi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567488"/>
            <a:ext cx="2461852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72008" y="6402814"/>
            <a:ext cx="24837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" b="1" dirty="0" smtClean="0">
                <a:solidFill>
                  <a:schemeClr val="accent1">
                    <a:lumMod val="75000"/>
                  </a:schemeClr>
                </a:solidFill>
              </a:rPr>
              <a:t>Nascholing en lesmateriaal</a:t>
            </a:r>
            <a:endParaRPr lang="nl-NL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TIJDVAK		ACTIVITEIT</a:t>
            </a:r>
          </a:p>
          <a:p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TIJDVAK		ACTIVITEIT</a:t>
            </a:r>
          </a:p>
          <a:p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de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toekomst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 	</a:t>
            </a: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het </a:t>
            </a:r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heden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het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verleden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nl-NL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TIJDVAK		ACTIVITEIT</a:t>
            </a:r>
          </a:p>
          <a:p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de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toekomst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 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- Zaken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regelen </a:t>
            </a: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het </a:t>
            </a:r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heden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het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verleden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nl-NL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TIJDVAK		ACTIVITEIT</a:t>
            </a:r>
          </a:p>
          <a:p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de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toekomst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 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- Zaken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regelen </a:t>
            </a: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het </a:t>
            </a:r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heden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	-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tatusupdate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geven 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			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	- Object 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of persoon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 beschrijven </a:t>
            </a: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het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verleden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3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TIJDVAK		ACTIVITEIT</a:t>
            </a:r>
          </a:p>
          <a:p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de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toekomst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 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- Zaken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regelen </a:t>
            </a: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het </a:t>
            </a:r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heden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	-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tatusupdate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geven 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			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	- Object 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of persoon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 beschrijven </a:t>
            </a: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het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verleden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- Object 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of persoon </a:t>
            </a:r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beschrijven</a:t>
            </a:r>
            <a:endParaRPr lang="nl-NL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- Verhaal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vertellen </a:t>
            </a: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nl-NL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TIJDVAK		ACTIVITEIT</a:t>
            </a:r>
          </a:p>
          <a:p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de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toekomst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 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- Zaken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regelen </a:t>
            </a: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het </a:t>
            </a:r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heden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	-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tatusupdate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geven 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			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	- Object 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of persoon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 beschrijven </a:t>
            </a: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het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verleden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- Object 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of persoon </a:t>
            </a:r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beschrijven</a:t>
            </a:r>
            <a:endParaRPr lang="nl-NL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- Verhaal 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vertellen </a:t>
            </a:r>
            <a:endParaRPr lang="nl-N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nl-NL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tx2">
                    <a:lumMod val="50000"/>
                  </a:schemeClr>
                </a:solidFill>
              </a:rPr>
              <a:t>EMOTIONELE BETROKKENHEID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: Ja/Nee</a:t>
            </a:r>
            <a:endParaRPr lang="nl-NL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79674"/>
              </p:ext>
            </p:extLst>
          </p:nvPr>
        </p:nvGraphicFramePr>
        <p:xfrm>
          <a:off x="539552" y="1160747"/>
          <a:ext cx="4392488" cy="475253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2408"/>
              </a:tblGrid>
              <a:tr h="475253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Semantics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Issues of meaning, all levels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TOP-DOWN</a:t>
                      </a:r>
                      <a:endParaRPr lang="nl-NL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Knowledge of the world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5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Social/historical/geographical context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Genre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Discourse/pragmatic level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Syntax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Morphology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 of speech</a:t>
                      </a:r>
                      <a:endParaRPr lang="nl-NL" sz="1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BOTTOM-UP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Afgeronde rechthoek 9"/>
          <p:cNvSpPr/>
          <p:nvPr/>
        </p:nvSpPr>
        <p:spPr>
          <a:xfrm>
            <a:off x="5292080" y="3140968"/>
            <a:ext cx="316835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Brieftype</a:t>
            </a:r>
            <a:endParaRPr lang="nl-NL" sz="2400" b="1" dirty="0"/>
          </a:p>
        </p:txBody>
      </p:sp>
      <p:sp>
        <p:nvSpPr>
          <p:cNvPr id="12" name="Afgeronde rechthoek 11"/>
          <p:cNvSpPr/>
          <p:nvPr/>
        </p:nvSpPr>
        <p:spPr>
          <a:xfrm>
            <a:off x="5292080" y="1412776"/>
            <a:ext cx="316835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Titel – Inleiding – Tussenkopjes</a:t>
            </a:r>
          </a:p>
        </p:txBody>
      </p:sp>
      <p:sp>
        <p:nvSpPr>
          <p:cNvPr id="13" name="Down Arrow 1"/>
          <p:cNvSpPr/>
          <p:nvPr/>
        </p:nvSpPr>
        <p:spPr>
          <a:xfrm>
            <a:off x="6660231" y="2492896"/>
            <a:ext cx="180000" cy="50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"/>
          <p:cNvSpPr/>
          <p:nvPr/>
        </p:nvSpPr>
        <p:spPr>
          <a:xfrm>
            <a:off x="6660232" y="364502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fgeronde rechthoek 14"/>
          <p:cNvSpPr/>
          <p:nvPr/>
        </p:nvSpPr>
        <p:spPr>
          <a:xfrm>
            <a:off x="5292080" y="4005064"/>
            <a:ext cx="316835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Zinstypen</a:t>
            </a:r>
            <a:endParaRPr lang="nl-NL" sz="2400" b="1" dirty="0"/>
          </a:p>
        </p:txBody>
      </p:sp>
      <p:sp>
        <p:nvSpPr>
          <p:cNvPr id="16" name="Afgeronde rechthoek 15"/>
          <p:cNvSpPr/>
          <p:nvPr/>
        </p:nvSpPr>
        <p:spPr>
          <a:xfrm>
            <a:off x="5292080" y="5013176"/>
            <a:ext cx="316835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Latijnse elementen</a:t>
            </a:r>
            <a:endParaRPr lang="nl-NL" sz="2400" b="1" dirty="0"/>
          </a:p>
        </p:txBody>
      </p:sp>
      <p:sp>
        <p:nvSpPr>
          <p:cNvPr id="17" name="Down Arrow 1"/>
          <p:cNvSpPr/>
          <p:nvPr/>
        </p:nvSpPr>
        <p:spPr>
          <a:xfrm>
            <a:off x="6660232" y="4509120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978642"/>
              </p:ext>
            </p:extLst>
          </p:nvPr>
        </p:nvGraphicFramePr>
        <p:xfrm>
          <a:off x="539552" y="1160747"/>
          <a:ext cx="4392488" cy="475253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2408"/>
              </a:tblGrid>
              <a:tr h="475253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Semantics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Issues of meaning, all levels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TOP-DOWN</a:t>
                      </a:r>
                      <a:endParaRPr lang="nl-NL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Knowledge of the world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5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Social/historical/geographical context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Genre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Discourse/pragmatic level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Syntax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Morphology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 of speech</a:t>
                      </a:r>
                      <a:endParaRPr lang="nl-NL" sz="1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BOTTOM-UP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Afgeronde rechthoek 11"/>
          <p:cNvSpPr/>
          <p:nvPr/>
        </p:nvSpPr>
        <p:spPr>
          <a:xfrm>
            <a:off x="5292080" y="1484784"/>
            <a:ext cx="31683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Inhoud</a:t>
            </a:r>
          </a:p>
        </p:txBody>
      </p:sp>
      <p:sp>
        <p:nvSpPr>
          <p:cNvPr id="14" name="Down Arrow 1"/>
          <p:cNvSpPr/>
          <p:nvPr/>
        </p:nvSpPr>
        <p:spPr>
          <a:xfrm flipV="1">
            <a:off x="6660232" y="2852936"/>
            <a:ext cx="216024" cy="1944216"/>
          </a:xfrm>
          <a:prstGeom prst="downArrow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fgeronde rechthoek 15"/>
          <p:cNvSpPr/>
          <p:nvPr/>
        </p:nvSpPr>
        <p:spPr>
          <a:xfrm>
            <a:off x="5292080" y="5013176"/>
            <a:ext cx="316835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Latijnse elementen</a:t>
            </a:r>
            <a:endParaRPr lang="nl-NL" sz="2400" b="1" dirty="0"/>
          </a:p>
        </p:txBody>
      </p:sp>
      <p:sp>
        <p:nvSpPr>
          <p:cNvPr id="7" name="Explosie 2 6"/>
          <p:cNvSpPr/>
          <p:nvPr/>
        </p:nvSpPr>
        <p:spPr>
          <a:xfrm>
            <a:off x="6509963" y="3670319"/>
            <a:ext cx="612068" cy="597329"/>
          </a:xfrm>
          <a:prstGeom prst="irregularSeal2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7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60649"/>
              </p:ext>
            </p:extLst>
          </p:nvPr>
        </p:nvGraphicFramePr>
        <p:xfrm>
          <a:off x="539552" y="1160747"/>
          <a:ext cx="4392488" cy="475253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2408"/>
              </a:tblGrid>
              <a:tr h="475253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Semantics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Issues of meaning, all levels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TOP-DOWN</a:t>
                      </a:r>
                      <a:endParaRPr lang="nl-NL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Knowledge of the world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5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Social/historical/geographical context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Genre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Discourse/pragmatic level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Syntax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Morphology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 of speech</a:t>
                      </a:r>
                      <a:endParaRPr lang="nl-NL" sz="1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BOTTOM-UP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Down Arrow 1"/>
          <p:cNvSpPr/>
          <p:nvPr/>
        </p:nvSpPr>
        <p:spPr>
          <a:xfrm>
            <a:off x="6660232" y="2852936"/>
            <a:ext cx="216024" cy="2016224"/>
          </a:xfrm>
          <a:prstGeom prst="downArrow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e 2 6"/>
          <p:cNvSpPr/>
          <p:nvPr/>
        </p:nvSpPr>
        <p:spPr>
          <a:xfrm flipV="1">
            <a:off x="6509963" y="3670319"/>
            <a:ext cx="612068" cy="597329"/>
          </a:xfrm>
          <a:prstGeom prst="irregularSeal2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fgeronde rechthoek 10"/>
          <p:cNvSpPr/>
          <p:nvPr/>
        </p:nvSpPr>
        <p:spPr>
          <a:xfrm>
            <a:off x="5292080" y="1484784"/>
            <a:ext cx="31683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Inhoud</a:t>
            </a:r>
          </a:p>
        </p:txBody>
      </p:sp>
      <p:sp>
        <p:nvSpPr>
          <p:cNvPr id="13" name="Afgeronde rechthoek 12"/>
          <p:cNvSpPr/>
          <p:nvPr/>
        </p:nvSpPr>
        <p:spPr>
          <a:xfrm>
            <a:off x="5292080" y="5013176"/>
            <a:ext cx="316835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Latijnse elementen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31339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Statusupdate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geven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Cicero </a:t>
            </a:r>
            <a:r>
              <a:rPr lang="nl-NL" sz="2000" b="1" i="1" dirty="0"/>
              <a:t>Ad </a:t>
            </a:r>
            <a:r>
              <a:rPr lang="nl-NL" sz="2000" b="1" i="1" dirty="0" err="1"/>
              <a:t>Familiares</a:t>
            </a:r>
            <a:r>
              <a:rPr lang="nl-NL" sz="2000" b="1" i="1" dirty="0"/>
              <a:t> </a:t>
            </a:r>
            <a:r>
              <a:rPr lang="nl-NL" sz="2000" b="1" dirty="0" smtClean="0"/>
              <a:t>14.1</a:t>
            </a:r>
          </a:p>
          <a:p>
            <a:r>
              <a:rPr lang="nl-NL" sz="2000" dirty="0"/>
              <a:t>Wat betreft </a:t>
            </a:r>
            <a:r>
              <a:rPr lang="nl-NL" sz="2000" b="1" dirty="0"/>
              <a:t>mijn</a:t>
            </a:r>
            <a:r>
              <a:rPr lang="nl-NL" sz="2000" dirty="0"/>
              <a:t> verblijfplaats: de pest </a:t>
            </a:r>
            <a:r>
              <a:rPr lang="nl-NL" sz="2000" b="1" dirty="0"/>
              <a:t>is</a:t>
            </a:r>
            <a:r>
              <a:rPr lang="nl-NL" sz="2000" dirty="0"/>
              <a:t> </a:t>
            </a:r>
            <a:r>
              <a:rPr lang="nl-NL" sz="2000" b="1" dirty="0"/>
              <a:t>inmiddels</a:t>
            </a:r>
            <a:r>
              <a:rPr lang="nl-NL" sz="2000" dirty="0"/>
              <a:t> voorbij, en zolang het heerste, </a:t>
            </a:r>
            <a:r>
              <a:rPr lang="nl-NL" sz="2000" b="1" dirty="0"/>
              <a:t>heb</a:t>
            </a:r>
            <a:r>
              <a:rPr lang="nl-NL" sz="2000" dirty="0"/>
              <a:t> </a:t>
            </a:r>
            <a:r>
              <a:rPr lang="nl-NL" sz="2000" b="1" dirty="0"/>
              <a:t>ik</a:t>
            </a:r>
            <a:r>
              <a:rPr lang="nl-NL" sz="2000" dirty="0"/>
              <a:t> er geen last van </a:t>
            </a:r>
            <a:r>
              <a:rPr lang="nl-NL" sz="2000" b="1" dirty="0"/>
              <a:t>gehad</a:t>
            </a:r>
            <a:r>
              <a:rPr lang="nl-NL" sz="2000" dirty="0"/>
              <a:t>. </a:t>
            </a:r>
            <a:r>
              <a:rPr lang="nl-NL" sz="2000" dirty="0" err="1"/>
              <a:t>Plancius</a:t>
            </a:r>
            <a:r>
              <a:rPr lang="nl-NL" sz="2000" dirty="0"/>
              <a:t> </a:t>
            </a:r>
            <a:r>
              <a:rPr lang="nl-NL" sz="2000" b="1" dirty="0"/>
              <a:t>doet</a:t>
            </a:r>
            <a:r>
              <a:rPr lang="nl-NL" sz="2000" dirty="0"/>
              <a:t> erg zijn best en </a:t>
            </a:r>
            <a:r>
              <a:rPr lang="nl-NL" sz="2000" b="1" dirty="0"/>
              <a:t>wil</a:t>
            </a:r>
            <a:r>
              <a:rPr lang="nl-NL" sz="2000" dirty="0"/>
              <a:t> graag dat </a:t>
            </a:r>
            <a:r>
              <a:rPr lang="nl-NL" sz="2000" b="1" dirty="0"/>
              <a:t>ik</a:t>
            </a:r>
            <a:r>
              <a:rPr lang="nl-NL" sz="2000" dirty="0"/>
              <a:t> bij hem blijf en </a:t>
            </a:r>
            <a:r>
              <a:rPr lang="nl-NL" sz="2000" b="1" dirty="0"/>
              <a:t>tot nu toe houdt</a:t>
            </a:r>
            <a:r>
              <a:rPr lang="nl-NL" sz="2000" dirty="0"/>
              <a:t> hij </a:t>
            </a:r>
            <a:r>
              <a:rPr lang="nl-NL" sz="2000" b="1" dirty="0"/>
              <a:t>me</a:t>
            </a:r>
            <a:r>
              <a:rPr lang="nl-NL" sz="2000" dirty="0"/>
              <a:t> nog hier. </a:t>
            </a: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54905"/>
              </p:ext>
            </p:extLst>
          </p:nvPr>
        </p:nvGraphicFramePr>
        <p:xfrm>
          <a:off x="611561" y="3428366"/>
          <a:ext cx="4209154" cy="280635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512665"/>
                <a:gridCol w="2696489"/>
              </a:tblGrid>
              <a:tr h="3218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271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Genoemde personen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>
                          <a:effectLst/>
                        </a:rPr>
                        <a:t>vaak de briefschrijver </a:t>
                      </a: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271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soms de geadresseerde</a:t>
                      </a:r>
                      <a:r>
                        <a:rPr lang="nl-NL" sz="1800" dirty="0" smtClean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0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Zinstypen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huidige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toestand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terugkerende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bezigheden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recente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belevenissen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Bijw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  <a:effectLst/>
                        </a:rPr>
                        <a:t>. bep. 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tijd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gericht op het heden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90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Genre van de brief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499750" y="1340768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Inscriptio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liefde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troost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politiek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besluiten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filosofie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geschiedenis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bedoeld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vrienden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collega’s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groot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publiek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Middendeel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literair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formeel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informeel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parodie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betoog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uiteenzetting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gesprek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verzoek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antwoord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groet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2105817" y="1749461"/>
            <a:ext cx="360040" cy="34077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6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Statusupdate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geven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Plinius Minor, </a:t>
            </a:r>
            <a:r>
              <a:rPr lang="nl-NL" sz="2000" b="1" i="1" dirty="0"/>
              <a:t>Brieven</a:t>
            </a:r>
            <a:r>
              <a:rPr lang="nl-NL" sz="2000" b="1" dirty="0"/>
              <a:t>  7.5 </a:t>
            </a:r>
          </a:p>
          <a:p>
            <a:r>
              <a:rPr lang="fr-FR" sz="2000" dirty="0" err="1"/>
              <a:t>Incredibile</a:t>
            </a:r>
            <a:r>
              <a:rPr lang="fr-FR" sz="2000" dirty="0"/>
              <a:t> est quanto </a:t>
            </a:r>
            <a:r>
              <a:rPr lang="fr-FR" sz="2000" dirty="0" err="1"/>
              <a:t>desiderio</a:t>
            </a:r>
            <a:r>
              <a:rPr lang="fr-FR" sz="2000" dirty="0"/>
              <a:t> </a:t>
            </a:r>
            <a:r>
              <a:rPr lang="fr-FR" sz="2000" b="1" dirty="0" err="1"/>
              <a:t>tui</a:t>
            </a:r>
            <a:r>
              <a:rPr lang="fr-FR" sz="2000" dirty="0"/>
              <a:t> </a:t>
            </a:r>
            <a:r>
              <a:rPr lang="fr-FR" sz="2000" b="1" dirty="0" err="1"/>
              <a:t>tenear</a:t>
            </a:r>
            <a:r>
              <a:rPr lang="fr-FR" sz="2000" dirty="0"/>
              <a:t>. In causa </a:t>
            </a:r>
            <a:r>
              <a:rPr lang="fr-FR" sz="2000" dirty="0" err="1"/>
              <a:t>amor</a:t>
            </a:r>
            <a:r>
              <a:rPr lang="fr-FR" sz="2000" dirty="0"/>
              <a:t> </a:t>
            </a:r>
            <a:r>
              <a:rPr lang="fr-FR" sz="2000" dirty="0" err="1"/>
              <a:t>primum</a:t>
            </a:r>
            <a:r>
              <a:rPr lang="fr-FR" sz="2000" dirty="0"/>
              <a:t>, </a:t>
            </a:r>
            <a:r>
              <a:rPr lang="fr-FR" sz="2000" dirty="0" err="1"/>
              <a:t>deinde</a:t>
            </a:r>
            <a:r>
              <a:rPr lang="fr-FR" sz="2000" dirty="0"/>
              <a:t> quod non </a:t>
            </a:r>
            <a:r>
              <a:rPr lang="fr-FR" sz="2000" b="1" dirty="0" err="1"/>
              <a:t>consuevimus</a:t>
            </a:r>
            <a:r>
              <a:rPr lang="fr-FR" sz="2000" dirty="0"/>
              <a:t> </a:t>
            </a:r>
            <a:r>
              <a:rPr lang="fr-FR" sz="2000" dirty="0" err="1"/>
              <a:t>abesse</a:t>
            </a:r>
            <a:r>
              <a:rPr lang="fr-FR" sz="2000" dirty="0"/>
              <a:t>. Inde </a:t>
            </a:r>
            <a:r>
              <a:rPr lang="fr-FR" sz="2000" b="1" dirty="0"/>
              <a:t>est</a:t>
            </a:r>
            <a:r>
              <a:rPr lang="fr-FR" sz="2000" dirty="0"/>
              <a:t> quod </a:t>
            </a:r>
            <a:r>
              <a:rPr lang="fr-FR" sz="2000" dirty="0" err="1"/>
              <a:t>magnam</a:t>
            </a:r>
            <a:r>
              <a:rPr lang="fr-FR" sz="2000" dirty="0"/>
              <a:t> </a:t>
            </a:r>
            <a:r>
              <a:rPr lang="fr-FR" sz="2000" dirty="0" err="1"/>
              <a:t>noctium</a:t>
            </a:r>
            <a:r>
              <a:rPr lang="fr-FR" sz="2000" dirty="0"/>
              <a:t> </a:t>
            </a:r>
            <a:r>
              <a:rPr lang="fr-FR" sz="2000" dirty="0" err="1"/>
              <a:t>partem</a:t>
            </a:r>
            <a:r>
              <a:rPr lang="fr-FR" sz="2000" dirty="0"/>
              <a:t> in imagine </a:t>
            </a:r>
            <a:r>
              <a:rPr lang="fr-FR" sz="2000" b="1" dirty="0"/>
              <a:t>tua</a:t>
            </a:r>
            <a:r>
              <a:rPr lang="fr-FR" sz="2000" dirty="0"/>
              <a:t> vigil </a:t>
            </a:r>
            <a:r>
              <a:rPr lang="fr-FR" sz="2000" b="1" dirty="0" err="1"/>
              <a:t>exigo</a:t>
            </a:r>
            <a:r>
              <a:rPr lang="fr-FR" sz="2000" dirty="0"/>
              <a:t>; inde quod </a:t>
            </a:r>
            <a:r>
              <a:rPr lang="fr-FR" sz="2000" b="1" dirty="0" err="1"/>
              <a:t>interdiu</a:t>
            </a:r>
            <a:r>
              <a:rPr lang="fr-FR" sz="2000" dirty="0"/>
              <a:t>, </a:t>
            </a:r>
            <a:r>
              <a:rPr lang="fr-FR" sz="2000" dirty="0" err="1"/>
              <a:t>quibus</a:t>
            </a:r>
            <a:r>
              <a:rPr lang="fr-FR" sz="2000" dirty="0"/>
              <a:t> </a:t>
            </a:r>
            <a:r>
              <a:rPr lang="fr-FR" sz="2000" dirty="0" err="1"/>
              <a:t>horis</a:t>
            </a:r>
            <a:r>
              <a:rPr lang="fr-FR" sz="2000" dirty="0"/>
              <a:t> </a:t>
            </a:r>
            <a:r>
              <a:rPr lang="fr-FR" sz="2000" b="1" dirty="0"/>
              <a:t>te</a:t>
            </a:r>
            <a:r>
              <a:rPr lang="fr-FR" sz="2000" dirty="0"/>
              <a:t> </a:t>
            </a:r>
            <a:r>
              <a:rPr lang="fr-FR" sz="2000" dirty="0" err="1"/>
              <a:t>visere</a:t>
            </a:r>
            <a:r>
              <a:rPr lang="fr-FR" sz="2000" dirty="0"/>
              <a:t> </a:t>
            </a:r>
            <a:r>
              <a:rPr lang="fr-FR" sz="2000" dirty="0" err="1"/>
              <a:t>solebam</a:t>
            </a:r>
            <a:r>
              <a:rPr lang="fr-FR" sz="2000" dirty="0"/>
              <a:t>, ad </a:t>
            </a:r>
            <a:r>
              <a:rPr lang="fr-FR" sz="2000" dirty="0" err="1"/>
              <a:t>diaetam</a:t>
            </a:r>
            <a:r>
              <a:rPr lang="fr-FR" sz="2000" dirty="0"/>
              <a:t> </a:t>
            </a:r>
            <a:r>
              <a:rPr lang="fr-FR" sz="2000" b="1" dirty="0" err="1"/>
              <a:t>tuam</a:t>
            </a:r>
            <a:r>
              <a:rPr lang="fr-FR" sz="2000" dirty="0"/>
              <a:t> </a:t>
            </a:r>
            <a:r>
              <a:rPr lang="fr-FR" sz="2000" dirty="0" err="1"/>
              <a:t>ipsi</a:t>
            </a:r>
            <a:r>
              <a:rPr lang="fr-FR" sz="2000" dirty="0"/>
              <a:t> </a:t>
            </a:r>
            <a:r>
              <a:rPr lang="fr-FR" sz="2000" b="1" dirty="0"/>
              <a:t>me</a:t>
            </a:r>
            <a:r>
              <a:rPr lang="fr-FR" sz="2000" dirty="0"/>
              <a:t>, ut </a:t>
            </a:r>
            <a:r>
              <a:rPr lang="fr-FR" sz="2000" dirty="0" err="1"/>
              <a:t>verissime</a:t>
            </a:r>
            <a:r>
              <a:rPr lang="fr-FR" sz="2000" dirty="0"/>
              <a:t> </a:t>
            </a:r>
            <a:r>
              <a:rPr lang="fr-FR" sz="2000" dirty="0" err="1"/>
              <a:t>dicitur</a:t>
            </a:r>
            <a:r>
              <a:rPr lang="fr-FR" sz="2000" dirty="0"/>
              <a:t>, </a:t>
            </a:r>
            <a:r>
              <a:rPr lang="fr-FR" sz="2000" dirty="0" err="1"/>
              <a:t>pedes</a:t>
            </a:r>
            <a:r>
              <a:rPr lang="fr-FR" sz="2000" dirty="0"/>
              <a:t> </a:t>
            </a:r>
            <a:r>
              <a:rPr lang="fr-FR" sz="2000" b="1" dirty="0" err="1"/>
              <a:t>ducunt</a:t>
            </a:r>
            <a:r>
              <a:rPr lang="fr-FR" sz="2000" dirty="0"/>
              <a:t>; </a:t>
            </a:r>
            <a:r>
              <a:rPr lang="nl-NL" sz="2000" dirty="0" smtClean="0"/>
              <a:t>…</a:t>
            </a:r>
            <a:endParaRPr lang="nl-NL" sz="2000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09227"/>
              </p:ext>
            </p:extLst>
          </p:nvPr>
        </p:nvGraphicFramePr>
        <p:xfrm>
          <a:off x="611561" y="3428366"/>
          <a:ext cx="7128791" cy="286457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512665"/>
                <a:gridCol w="2696489"/>
                <a:gridCol w="2919637"/>
              </a:tblGrid>
              <a:tr h="3218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Latijn te zien</a:t>
                      </a:r>
                      <a:endParaRPr lang="nl-N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1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Genoemde personen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>
                          <a:effectLst/>
                        </a:rPr>
                        <a:t>vaak de briefschrijver </a:t>
                      </a: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ego, </a:t>
                      </a:r>
                      <a:r>
                        <a:rPr lang="nl-NL" sz="1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meus</a:t>
                      </a:r>
                      <a:r>
                        <a:rPr lang="nl-NL" sz="1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l-NL" sz="1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nos</a:t>
                      </a:r>
                      <a:r>
                        <a:rPr lang="nl-NL" sz="1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l-NL" sz="1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noster</a:t>
                      </a: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eerste persoon werkwoord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271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soms de geadresseerde: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tu, </a:t>
                      </a:r>
                      <a:r>
                        <a:rPr lang="nl-NL" sz="1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tuus</a:t>
                      </a:r>
                      <a:r>
                        <a:rPr lang="nl-NL" sz="1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vos, </a:t>
                      </a:r>
                      <a:r>
                        <a:rPr lang="nl-NL" sz="1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vester</a:t>
                      </a: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tweede persoon werkwoord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0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Zinstypen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huidige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toestand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praesens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actueel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terugkerende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bezigheden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praesens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iteratief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en-US" sz="1800" i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interdiu</a:t>
                      </a:r>
                      <a:endParaRPr lang="nl-NL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recente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belevenissen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perfectum praesens</a:t>
                      </a:r>
                      <a:endParaRPr lang="nl-N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Bijw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  <a:effectLst/>
                        </a:rPr>
                        <a:t>. bep. 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tijd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gericht op het heden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bijvoorbeeld: </a:t>
                      </a:r>
                      <a:r>
                        <a:rPr lang="nl-NL" sz="18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nunc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62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echte verbindingslijn 12"/>
          <p:cNvCxnSpPr/>
          <p:nvPr/>
        </p:nvCxnSpPr>
        <p:spPr>
          <a:xfrm flipV="1">
            <a:off x="2051720" y="4713401"/>
            <a:ext cx="0" cy="65226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566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Statusupdate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geven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epistolaire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Cicero, </a:t>
            </a:r>
            <a:r>
              <a:rPr lang="nl-NL" sz="2000" b="1" i="1" dirty="0"/>
              <a:t>Ad </a:t>
            </a:r>
            <a:r>
              <a:rPr lang="nl-NL" sz="2000" b="1" i="1" dirty="0" err="1"/>
              <a:t>Atticum</a:t>
            </a:r>
            <a:r>
              <a:rPr lang="nl-NL" sz="2000" b="1" i="1" dirty="0"/>
              <a:t> </a:t>
            </a:r>
            <a:r>
              <a:rPr lang="nl-NL" sz="2000" b="1" dirty="0"/>
              <a:t>5.16</a:t>
            </a:r>
          </a:p>
          <a:p>
            <a:r>
              <a:rPr lang="nl-NL" sz="2000" dirty="0" err="1"/>
              <a:t>Bibulus</a:t>
            </a:r>
            <a:r>
              <a:rPr lang="nl-NL" sz="2000" dirty="0"/>
              <a:t> ne </a:t>
            </a:r>
            <a:r>
              <a:rPr lang="nl-NL" sz="2000" b="1" i="1" dirty="0" err="1"/>
              <a:t>cogitabat</a:t>
            </a:r>
            <a:r>
              <a:rPr lang="nl-NL" sz="2000" dirty="0"/>
              <a:t> </a:t>
            </a:r>
            <a:r>
              <a:rPr lang="nl-NL" sz="2000" dirty="0" err="1"/>
              <a:t>quidem</a:t>
            </a:r>
            <a:r>
              <a:rPr lang="nl-NL" sz="2000" dirty="0"/>
              <a:t> </a:t>
            </a:r>
            <a:r>
              <a:rPr lang="nl-NL" sz="2000" dirty="0" err="1"/>
              <a:t>etiam</a:t>
            </a:r>
            <a:r>
              <a:rPr lang="nl-NL" sz="2000" dirty="0"/>
              <a:t> </a:t>
            </a:r>
            <a:r>
              <a:rPr lang="nl-NL" sz="2000" b="1" dirty="0" err="1"/>
              <a:t>nunc</a:t>
            </a:r>
            <a:r>
              <a:rPr lang="nl-NL" sz="2000" dirty="0"/>
              <a:t> in </a:t>
            </a:r>
            <a:r>
              <a:rPr lang="nl-NL" sz="2000" dirty="0" err="1"/>
              <a:t>provinciam</a:t>
            </a:r>
            <a:r>
              <a:rPr lang="nl-NL" sz="2000" dirty="0"/>
              <a:t> </a:t>
            </a:r>
            <a:r>
              <a:rPr lang="nl-NL" sz="2000" dirty="0" err="1"/>
              <a:t>suam</a:t>
            </a:r>
            <a:r>
              <a:rPr lang="nl-NL" sz="2000" dirty="0"/>
              <a:t> </a:t>
            </a:r>
            <a:r>
              <a:rPr lang="nl-NL" sz="2000" dirty="0" err="1"/>
              <a:t>accedere</a:t>
            </a:r>
            <a:r>
              <a:rPr lang="nl-NL" sz="2000" dirty="0"/>
              <a:t>; </a:t>
            </a:r>
            <a:r>
              <a:rPr lang="nl-NL" sz="2000" dirty="0" err="1"/>
              <a:t>id</a:t>
            </a:r>
            <a:r>
              <a:rPr lang="nl-NL" sz="2000" dirty="0"/>
              <a:t> </a:t>
            </a:r>
            <a:r>
              <a:rPr lang="nl-NL" sz="2000" dirty="0" err="1"/>
              <a:t>autem</a:t>
            </a:r>
            <a:r>
              <a:rPr lang="nl-NL" sz="2000" dirty="0"/>
              <a:t> </a:t>
            </a:r>
            <a:r>
              <a:rPr lang="nl-NL" sz="2000" dirty="0" err="1"/>
              <a:t>facere</a:t>
            </a:r>
            <a:r>
              <a:rPr lang="nl-NL" sz="2000" dirty="0"/>
              <a:t> ob </a:t>
            </a:r>
            <a:r>
              <a:rPr lang="nl-NL" sz="2000" dirty="0" err="1"/>
              <a:t>eam</a:t>
            </a:r>
            <a:r>
              <a:rPr lang="nl-NL" sz="2000" dirty="0"/>
              <a:t> </a:t>
            </a:r>
            <a:r>
              <a:rPr lang="nl-NL" sz="2000" dirty="0" err="1"/>
              <a:t>causam</a:t>
            </a:r>
            <a:r>
              <a:rPr lang="nl-NL" sz="2000" dirty="0"/>
              <a:t> </a:t>
            </a:r>
            <a:r>
              <a:rPr lang="nl-NL" sz="2000" b="1" i="1" dirty="0" err="1"/>
              <a:t>dicebant</a:t>
            </a:r>
            <a:r>
              <a:rPr lang="nl-NL" sz="2000" dirty="0"/>
              <a:t> </a:t>
            </a:r>
            <a:r>
              <a:rPr lang="nl-NL" sz="2000" dirty="0" err="1"/>
              <a:t>quod</a:t>
            </a:r>
            <a:r>
              <a:rPr lang="nl-NL" sz="2000" dirty="0"/>
              <a:t> </a:t>
            </a:r>
            <a:r>
              <a:rPr lang="nl-NL" sz="2000" dirty="0" err="1"/>
              <a:t>tardius</a:t>
            </a:r>
            <a:r>
              <a:rPr lang="nl-NL" sz="2000" dirty="0"/>
              <a:t> </a:t>
            </a:r>
            <a:r>
              <a:rPr lang="nl-NL" sz="2000" dirty="0" err="1"/>
              <a:t>vellet</a:t>
            </a:r>
            <a:r>
              <a:rPr lang="nl-NL" sz="2000" dirty="0"/>
              <a:t> </a:t>
            </a:r>
            <a:r>
              <a:rPr lang="nl-NL" sz="2000" dirty="0" err="1"/>
              <a:t>decedere</a:t>
            </a:r>
            <a:r>
              <a:rPr lang="nl-NL" sz="2000" dirty="0"/>
              <a:t>. </a:t>
            </a:r>
            <a:r>
              <a:rPr lang="nl-NL" sz="2000" dirty="0" err="1"/>
              <a:t>nos</a:t>
            </a:r>
            <a:r>
              <a:rPr lang="nl-NL" sz="2000" dirty="0"/>
              <a:t> in </a:t>
            </a:r>
            <a:r>
              <a:rPr lang="nl-NL" sz="2000" dirty="0" err="1"/>
              <a:t>castra</a:t>
            </a:r>
            <a:r>
              <a:rPr lang="nl-NL" sz="2000" dirty="0"/>
              <a:t> </a:t>
            </a:r>
            <a:r>
              <a:rPr lang="nl-NL" sz="2000" b="1" i="1" dirty="0" err="1"/>
              <a:t>properabamus</a:t>
            </a:r>
            <a:r>
              <a:rPr lang="nl-NL" sz="2000" dirty="0"/>
              <a:t> </a:t>
            </a:r>
            <a:r>
              <a:rPr lang="nl-NL" sz="2000" dirty="0" err="1"/>
              <a:t>quae</a:t>
            </a:r>
            <a:r>
              <a:rPr lang="nl-NL" sz="2000" dirty="0"/>
              <a:t> </a:t>
            </a:r>
            <a:r>
              <a:rPr lang="nl-NL" sz="2000" b="1" i="1" dirty="0" err="1"/>
              <a:t>aberant</a:t>
            </a:r>
            <a:r>
              <a:rPr lang="nl-NL" sz="2000" dirty="0"/>
              <a:t> </a:t>
            </a:r>
            <a:r>
              <a:rPr lang="nl-NL" sz="2000" dirty="0" err="1"/>
              <a:t>tridui</a:t>
            </a:r>
            <a:r>
              <a:rPr lang="nl-NL" sz="2000" dirty="0"/>
              <a:t>.</a:t>
            </a:r>
          </a:p>
        </p:txBody>
      </p:sp>
      <p:pic>
        <p:nvPicPr>
          <p:cNvPr id="8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Rechte verbindingslijn 6"/>
          <p:cNvCxnSpPr/>
          <p:nvPr/>
        </p:nvCxnSpPr>
        <p:spPr>
          <a:xfrm>
            <a:off x="755576" y="5039533"/>
            <a:ext cx="640871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6156176" y="4713401"/>
            <a:ext cx="0" cy="65226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1331640" y="5365665"/>
            <a:ext cx="144016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moment van schrijven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436096" y="5374957"/>
            <a:ext cx="144016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moment van lezen</a:t>
            </a:r>
            <a:endParaRPr lang="nl-NL" dirty="0"/>
          </a:p>
        </p:txBody>
      </p:sp>
      <p:pic>
        <p:nvPicPr>
          <p:cNvPr id="21" name="Picture 2" descr="http://upload.wikimedia.org/wikipedia/commons/4/41/Cic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271" y="3022909"/>
            <a:ext cx="1027505" cy="169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kstvak 14"/>
          <p:cNvSpPr txBox="1"/>
          <p:nvPr/>
        </p:nvSpPr>
        <p:spPr>
          <a:xfrm>
            <a:off x="1331640" y="4643844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i="1" dirty="0" err="1" smtClean="0"/>
              <a:t>cogitare</a:t>
            </a:r>
            <a:r>
              <a:rPr lang="nl-NL" i="1" dirty="0" smtClean="0"/>
              <a:t>…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46651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45782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8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echte verbindingslijn 12"/>
          <p:cNvCxnSpPr/>
          <p:nvPr/>
        </p:nvCxnSpPr>
        <p:spPr>
          <a:xfrm flipV="1">
            <a:off x="2051720" y="4713401"/>
            <a:ext cx="0" cy="65226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566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Statusupdate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geven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epistolaire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Cicero, </a:t>
            </a:r>
            <a:r>
              <a:rPr lang="nl-NL" sz="2000" b="1" i="1" dirty="0"/>
              <a:t>Ad </a:t>
            </a:r>
            <a:r>
              <a:rPr lang="nl-NL" sz="2000" b="1" i="1" dirty="0" err="1"/>
              <a:t>Atticum</a:t>
            </a:r>
            <a:r>
              <a:rPr lang="nl-NL" sz="2000" b="1" i="1" dirty="0"/>
              <a:t> </a:t>
            </a:r>
            <a:r>
              <a:rPr lang="nl-NL" sz="2000" b="1" dirty="0"/>
              <a:t>5.16</a:t>
            </a:r>
          </a:p>
          <a:p>
            <a:r>
              <a:rPr lang="nl-NL" sz="2000" dirty="0" err="1"/>
              <a:t>Bibulus</a:t>
            </a:r>
            <a:r>
              <a:rPr lang="nl-NL" sz="2000" dirty="0"/>
              <a:t> ne </a:t>
            </a:r>
            <a:r>
              <a:rPr lang="nl-NL" sz="2000" b="1" i="1" dirty="0" err="1"/>
              <a:t>cogitabat</a:t>
            </a:r>
            <a:r>
              <a:rPr lang="nl-NL" sz="2000" dirty="0"/>
              <a:t> </a:t>
            </a:r>
            <a:r>
              <a:rPr lang="nl-NL" sz="2000" dirty="0" err="1"/>
              <a:t>quidem</a:t>
            </a:r>
            <a:r>
              <a:rPr lang="nl-NL" sz="2000" dirty="0"/>
              <a:t> </a:t>
            </a:r>
            <a:r>
              <a:rPr lang="nl-NL" sz="2000" dirty="0" err="1"/>
              <a:t>etiam</a:t>
            </a:r>
            <a:r>
              <a:rPr lang="nl-NL" sz="2000" dirty="0"/>
              <a:t> </a:t>
            </a:r>
            <a:r>
              <a:rPr lang="nl-NL" sz="2000" b="1" dirty="0" err="1"/>
              <a:t>nunc</a:t>
            </a:r>
            <a:r>
              <a:rPr lang="nl-NL" sz="2000" dirty="0"/>
              <a:t> in </a:t>
            </a:r>
            <a:r>
              <a:rPr lang="nl-NL" sz="2000" dirty="0" err="1"/>
              <a:t>provinciam</a:t>
            </a:r>
            <a:r>
              <a:rPr lang="nl-NL" sz="2000" dirty="0"/>
              <a:t> </a:t>
            </a:r>
            <a:r>
              <a:rPr lang="nl-NL" sz="2000" dirty="0" err="1"/>
              <a:t>suam</a:t>
            </a:r>
            <a:r>
              <a:rPr lang="nl-NL" sz="2000" dirty="0"/>
              <a:t> </a:t>
            </a:r>
            <a:r>
              <a:rPr lang="nl-NL" sz="2000" dirty="0" err="1"/>
              <a:t>accedere</a:t>
            </a:r>
            <a:r>
              <a:rPr lang="nl-NL" sz="2000" dirty="0"/>
              <a:t>; </a:t>
            </a:r>
            <a:r>
              <a:rPr lang="nl-NL" sz="2000" dirty="0" err="1"/>
              <a:t>id</a:t>
            </a:r>
            <a:r>
              <a:rPr lang="nl-NL" sz="2000" dirty="0"/>
              <a:t> </a:t>
            </a:r>
            <a:r>
              <a:rPr lang="nl-NL" sz="2000" dirty="0" err="1"/>
              <a:t>autem</a:t>
            </a:r>
            <a:r>
              <a:rPr lang="nl-NL" sz="2000" dirty="0"/>
              <a:t> </a:t>
            </a:r>
            <a:r>
              <a:rPr lang="nl-NL" sz="2000" dirty="0" err="1"/>
              <a:t>facere</a:t>
            </a:r>
            <a:r>
              <a:rPr lang="nl-NL" sz="2000" dirty="0"/>
              <a:t> ob </a:t>
            </a:r>
            <a:r>
              <a:rPr lang="nl-NL" sz="2000" dirty="0" err="1"/>
              <a:t>eam</a:t>
            </a:r>
            <a:r>
              <a:rPr lang="nl-NL" sz="2000" dirty="0"/>
              <a:t> </a:t>
            </a:r>
            <a:r>
              <a:rPr lang="nl-NL" sz="2000" dirty="0" err="1"/>
              <a:t>causam</a:t>
            </a:r>
            <a:r>
              <a:rPr lang="nl-NL" sz="2000" dirty="0"/>
              <a:t> </a:t>
            </a:r>
            <a:r>
              <a:rPr lang="nl-NL" sz="2000" b="1" i="1" dirty="0" err="1"/>
              <a:t>dicebant</a:t>
            </a:r>
            <a:r>
              <a:rPr lang="nl-NL" sz="2000" dirty="0"/>
              <a:t> </a:t>
            </a:r>
            <a:r>
              <a:rPr lang="nl-NL" sz="2000" dirty="0" err="1"/>
              <a:t>quod</a:t>
            </a:r>
            <a:r>
              <a:rPr lang="nl-NL" sz="2000" dirty="0"/>
              <a:t> </a:t>
            </a:r>
            <a:r>
              <a:rPr lang="nl-NL" sz="2000" dirty="0" err="1"/>
              <a:t>tardius</a:t>
            </a:r>
            <a:r>
              <a:rPr lang="nl-NL" sz="2000" dirty="0"/>
              <a:t> </a:t>
            </a:r>
            <a:r>
              <a:rPr lang="nl-NL" sz="2000" dirty="0" err="1"/>
              <a:t>vellet</a:t>
            </a:r>
            <a:r>
              <a:rPr lang="nl-NL" sz="2000" dirty="0"/>
              <a:t> </a:t>
            </a:r>
            <a:r>
              <a:rPr lang="nl-NL" sz="2000" dirty="0" err="1"/>
              <a:t>decedere</a:t>
            </a:r>
            <a:r>
              <a:rPr lang="nl-NL" sz="2000" dirty="0"/>
              <a:t>. </a:t>
            </a:r>
            <a:r>
              <a:rPr lang="nl-NL" sz="2000" dirty="0" err="1"/>
              <a:t>nos</a:t>
            </a:r>
            <a:r>
              <a:rPr lang="nl-NL" sz="2000" dirty="0"/>
              <a:t> in </a:t>
            </a:r>
            <a:r>
              <a:rPr lang="nl-NL" sz="2000" dirty="0" err="1"/>
              <a:t>castra</a:t>
            </a:r>
            <a:r>
              <a:rPr lang="nl-NL" sz="2000" dirty="0"/>
              <a:t> </a:t>
            </a:r>
            <a:r>
              <a:rPr lang="nl-NL" sz="2000" b="1" i="1" dirty="0" err="1"/>
              <a:t>properabamus</a:t>
            </a:r>
            <a:r>
              <a:rPr lang="nl-NL" sz="2000" dirty="0"/>
              <a:t> </a:t>
            </a:r>
            <a:r>
              <a:rPr lang="nl-NL" sz="2000" dirty="0" err="1"/>
              <a:t>quae</a:t>
            </a:r>
            <a:r>
              <a:rPr lang="nl-NL" sz="2000" dirty="0"/>
              <a:t> </a:t>
            </a:r>
            <a:r>
              <a:rPr lang="nl-NL" sz="2000" b="1" i="1" dirty="0" err="1"/>
              <a:t>aberant</a:t>
            </a:r>
            <a:r>
              <a:rPr lang="nl-NL" sz="2000" dirty="0"/>
              <a:t> </a:t>
            </a:r>
            <a:r>
              <a:rPr lang="nl-NL" sz="2000" dirty="0" err="1"/>
              <a:t>tridui</a:t>
            </a:r>
            <a:r>
              <a:rPr lang="nl-NL" sz="2000" dirty="0"/>
              <a:t>.</a:t>
            </a:r>
          </a:p>
        </p:txBody>
      </p:sp>
      <p:pic>
        <p:nvPicPr>
          <p:cNvPr id="8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Rechte verbindingslijn 6"/>
          <p:cNvCxnSpPr/>
          <p:nvPr/>
        </p:nvCxnSpPr>
        <p:spPr>
          <a:xfrm>
            <a:off x="755576" y="5039533"/>
            <a:ext cx="640871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6156176" y="4713401"/>
            <a:ext cx="0" cy="65226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1331640" y="5365665"/>
            <a:ext cx="144016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moment van schrijven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436096" y="5374957"/>
            <a:ext cx="144016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moment van lezen</a:t>
            </a:r>
            <a:endParaRPr lang="nl-NL" dirty="0"/>
          </a:p>
        </p:txBody>
      </p:sp>
      <p:pic>
        <p:nvPicPr>
          <p:cNvPr id="19" name="Picture 2" descr="http://upload.wikimedia.org/wikipedia/commons/4/41/Cic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35" y="3022909"/>
            <a:ext cx="1027505" cy="169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Boog 17"/>
          <p:cNvSpPr/>
          <p:nvPr/>
        </p:nvSpPr>
        <p:spPr>
          <a:xfrm rot="16200000">
            <a:off x="5223774" y="962726"/>
            <a:ext cx="914400" cy="5270884"/>
          </a:xfrm>
          <a:prstGeom prst="arc">
            <a:avLst/>
          </a:prstGeom>
          <a:ln w="381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1331640" y="4643844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i="1" dirty="0" err="1" smtClean="0"/>
              <a:t>cogitare</a:t>
            </a:r>
            <a:r>
              <a:rPr lang="nl-NL" i="1" dirty="0" smtClean="0"/>
              <a:t>…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0192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echte verbindingslijn 12"/>
          <p:cNvCxnSpPr/>
          <p:nvPr/>
        </p:nvCxnSpPr>
        <p:spPr>
          <a:xfrm flipV="1">
            <a:off x="2051720" y="4713401"/>
            <a:ext cx="0" cy="65226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566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Statusupdate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geven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epistolaire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Cicero, </a:t>
            </a:r>
            <a:r>
              <a:rPr lang="nl-NL" sz="2000" b="1" i="1" dirty="0"/>
              <a:t>Ad </a:t>
            </a:r>
            <a:r>
              <a:rPr lang="nl-NL" sz="2000" b="1" i="1" dirty="0" err="1"/>
              <a:t>Atticum</a:t>
            </a:r>
            <a:r>
              <a:rPr lang="nl-NL" sz="2000" b="1" i="1" dirty="0"/>
              <a:t> </a:t>
            </a:r>
            <a:r>
              <a:rPr lang="nl-NL" sz="2000" b="1" dirty="0"/>
              <a:t>5.16</a:t>
            </a:r>
          </a:p>
          <a:p>
            <a:r>
              <a:rPr lang="nl-NL" sz="2000" dirty="0" err="1"/>
              <a:t>Bibulus</a:t>
            </a:r>
            <a:r>
              <a:rPr lang="nl-NL" sz="2000" dirty="0"/>
              <a:t> ne </a:t>
            </a:r>
            <a:r>
              <a:rPr lang="nl-NL" sz="2000" b="1" i="1" dirty="0" err="1"/>
              <a:t>cogitabat</a:t>
            </a:r>
            <a:r>
              <a:rPr lang="nl-NL" sz="2000" dirty="0"/>
              <a:t> </a:t>
            </a:r>
            <a:r>
              <a:rPr lang="nl-NL" sz="2000" dirty="0" err="1"/>
              <a:t>quidem</a:t>
            </a:r>
            <a:r>
              <a:rPr lang="nl-NL" sz="2000" dirty="0"/>
              <a:t> </a:t>
            </a:r>
            <a:r>
              <a:rPr lang="nl-NL" sz="2000" dirty="0" err="1"/>
              <a:t>etiam</a:t>
            </a:r>
            <a:r>
              <a:rPr lang="nl-NL" sz="2000" dirty="0"/>
              <a:t> </a:t>
            </a:r>
            <a:r>
              <a:rPr lang="nl-NL" sz="2000" b="1" dirty="0" err="1"/>
              <a:t>nunc</a:t>
            </a:r>
            <a:r>
              <a:rPr lang="nl-NL" sz="2000" dirty="0"/>
              <a:t> in </a:t>
            </a:r>
            <a:r>
              <a:rPr lang="nl-NL" sz="2000" dirty="0" err="1"/>
              <a:t>provinciam</a:t>
            </a:r>
            <a:r>
              <a:rPr lang="nl-NL" sz="2000" dirty="0"/>
              <a:t> </a:t>
            </a:r>
            <a:r>
              <a:rPr lang="nl-NL" sz="2000" dirty="0" err="1"/>
              <a:t>suam</a:t>
            </a:r>
            <a:r>
              <a:rPr lang="nl-NL" sz="2000" dirty="0"/>
              <a:t> </a:t>
            </a:r>
            <a:r>
              <a:rPr lang="nl-NL" sz="2000" dirty="0" err="1"/>
              <a:t>accedere</a:t>
            </a:r>
            <a:r>
              <a:rPr lang="nl-NL" sz="2000" dirty="0"/>
              <a:t>; </a:t>
            </a:r>
            <a:r>
              <a:rPr lang="nl-NL" sz="2000" dirty="0" err="1"/>
              <a:t>id</a:t>
            </a:r>
            <a:r>
              <a:rPr lang="nl-NL" sz="2000" dirty="0"/>
              <a:t> </a:t>
            </a:r>
            <a:r>
              <a:rPr lang="nl-NL" sz="2000" dirty="0" err="1"/>
              <a:t>autem</a:t>
            </a:r>
            <a:r>
              <a:rPr lang="nl-NL" sz="2000" dirty="0"/>
              <a:t> </a:t>
            </a:r>
            <a:r>
              <a:rPr lang="nl-NL" sz="2000" dirty="0" err="1"/>
              <a:t>facere</a:t>
            </a:r>
            <a:r>
              <a:rPr lang="nl-NL" sz="2000" dirty="0"/>
              <a:t> ob </a:t>
            </a:r>
            <a:r>
              <a:rPr lang="nl-NL" sz="2000" dirty="0" err="1"/>
              <a:t>eam</a:t>
            </a:r>
            <a:r>
              <a:rPr lang="nl-NL" sz="2000" dirty="0"/>
              <a:t> </a:t>
            </a:r>
            <a:r>
              <a:rPr lang="nl-NL" sz="2000" dirty="0" err="1"/>
              <a:t>causam</a:t>
            </a:r>
            <a:r>
              <a:rPr lang="nl-NL" sz="2000" dirty="0"/>
              <a:t> </a:t>
            </a:r>
            <a:r>
              <a:rPr lang="nl-NL" sz="2000" b="1" i="1" dirty="0" err="1"/>
              <a:t>dicebant</a:t>
            </a:r>
            <a:r>
              <a:rPr lang="nl-NL" sz="2000" dirty="0"/>
              <a:t> </a:t>
            </a:r>
            <a:r>
              <a:rPr lang="nl-NL" sz="2000" dirty="0" err="1"/>
              <a:t>quod</a:t>
            </a:r>
            <a:r>
              <a:rPr lang="nl-NL" sz="2000" dirty="0"/>
              <a:t> </a:t>
            </a:r>
            <a:r>
              <a:rPr lang="nl-NL" sz="2000" dirty="0" err="1"/>
              <a:t>tardius</a:t>
            </a:r>
            <a:r>
              <a:rPr lang="nl-NL" sz="2000" dirty="0"/>
              <a:t> </a:t>
            </a:r>
            <a:r>
              <a:rPr lang="nl-NL" sz="2000" dirty="0" err="1"/>
              <a:t>vellet</a:t>
            </a:r>
            <a:r>
              <a:rPr lang="nl-NL" sz="2000" dirty="0"/>
              <a:t> </a:t>
            </a:r>
            <a:r>
              <a:rPr lang="nl-NL" sz="2000" dirty="0" err="1"/>
              <a:t>decedere</a:t>
            </a:r>
            <a:r>
              <a:rPr lang="nl-NL" sz="2000" dirty="0"/>
              <a:t>. </a:t>
            </a:r>
            <a:r>
              <a:rPr lang="nl-NL" sz="2000" dirty="0" err="1"/>
              <a:t>nos</a:t>
            </a:r>
            <a:r>
              <a:rPr lang="nl-NL" sz="2000" dirty="0"/>
              <a:t> in </a:t>
            </a:r>
            <a:r>
              <a:rPr lang="nl-NL" sz="2000" dirty="0" err="1"/>
              <a:t>castra</a:t>
            </a:r>
            <a:r>
              <a:rPr lang="nl-NL" sz="2000" dirty="0"/>
              <a:t> </a:t>
            </a:r>
            <a:r>
              <a:rPr lang="nl-NL" sz="2000" b="1" i="1" dirty="0" err="1"/>
              <a:t>properabamus</a:t>
            </a:r>
            <a:r>
              <a:rPr lang="nl-NL" sz="2000" dirty="0"/>
              <a:t> </a:t>
            </a:r>
            <a:r>
              <a:rPr lang="nl-NL" sz="2000" dirty="0" err="1"/>
              <a:t>quae</a:t>
            </a:r>
            <a:r>
              <a:rPr lang="nl-NL" sz="2000" dirty="0"/>
              <a:t> </a:t>
            </a:r>
            <a:r>
              <a:rPr lang="nl-NL" sz="2000" b="1" i="1" dirty="0" err="1"/>
              <a:t>aberant</a:t>
            </a:r>
            <a:r>
              <a:rPr lang="nl-NL" sz="2000" dirty="0"/>
              <a:t> </a:t>
            </a:r>
            <a:r>
              <a:rPr lang="nl-NL" sz="2000" dirty="0" err="1"/>
              <a:t>tridui</a:t>
            </a:r>
            <a:r>
              <a:rPr lang="nl-NL" sz="2000" dirty="0"/>
              <a:t>.</a:t>
            </a:r>
          </a:p>
        </p:txBody>
      </p:sp>
      <p:pic>
        <p:nvPicPr>
          <p:cNvPr id="8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Rechte verbindingslijn 6"/>
          <p:cNvCxnSpPr/>
          <p:nvPr/>
        </p:nvCxnSpPr>
        <p:spPr>
          <a:xfrm>
            <a:off x="755576" y="5039533"/>
            <a:ext cx="640871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6156176" y="4713401"/>
            <a:ext cx="0" cy="65226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1331640" y="5365665"/>
            <a:ext cx="144016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moment van schrijven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436096" y="5374957"/>
            <a:ext cx="144016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moment van lezen</a:t>
            </a:r>
            <a:endParaRPr lang="nl-NL" dirty="0"/>
          </a:p>
        </p:txBody>
      </p:sp>
      <p:pic>
        <p:nvPicPr>
          <p:cNvPr id="19" name="Picture 2" descr="http://upload.wikimedia.org/wikipedia/commons/4/41/Cic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35" y="3022909"/>
            <a:ext cx="1027505" cy="169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Boog 17"/>
          <p:cNvSpPr/>
          <p:nvPr/>
        </p:nvSpPr>
        <p:spPr>
          <a:xfrm rot="16200000">
            <a:off x="5223774" y="962726"/>
            <a:ext cx="914400" cy="5270884"/>
          </a:xfrm>
          <a:prstGeom prst="arc">
            <a:avLst/>
          </a:prstGeom>
          <a:ln w="381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1331640" y="4643844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i="1" dirty="0" err="1" smtClean="0"/>
              <a:t>cogitare</a:t>
            </a:r>
            <a:r>
              <a:rPr lang="nl-NL" i="1" dirty="0" smtClean="0"/>
              <a:t>…</a:t>
            </a:r>
            <a:endParaRPr lang="nl-NL" i="1" dirty="0"/>
          </a:p>
        </p:txBody>
      </p:sp>
      <p:sp>
        <p:nvSpPr>
          <p:cNvPr id="15" name="Tekstvak 14"/>
          <p:cNvSpPr txBox="1"/>
          <p:nvPr/>
        </p:nvSpPr>
        <p:spPr>
          <a:xfrm>
            <a:off x="1331640" y="4613066"/>
            <a:ext cx="144016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b="1" i="1" dirty="0" err="1"/>
              <a:t>c</a:t>
            </a:r>
            <a:r>
              <a:rPr lang="nl-NL" sz="2000" b="1" i="1" dirty="0" err="1" smtClean="0"/>
              <a:t>ogitabat</a:t>
            </a:r>
            <a:r>
              <a:rPr lang="nl-NL" sz="2000" b="1" i="1" dirty="0" smtClean="0"/>
              <a:t>…</a:t>
            </a:r>
            <a:endParaRPr lang="nl-NL" sz="2000" b="1" i="1" dirty="0"/>
          </a:p>
        </p:txBody>
      </p:sp>
    </p:spTree>
    <p:extLst>
      <p:ext uri="{BB962C8B-B14F-4D97-AF65-F5344CB8AC3E}">
        <p14:creationId xmlns:p14="http://schemas.microsoft.com/office/powerpoint/2010/main" val="26037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Cicero, </a:t>
            </a:r>
            <a:r>
              <a:rPr lang="nl-NL" sz="2000" b="1" i="1" dirty="0"/>
              <a:t>Ad </a:t>
            </a:r>
            <a:r>
              <a:rPr lang="nl-NL" sz="2000" b="1" i="1" dirty="0" err="1"/>
              <a:t>Familiares</a:t>
            </a:r>
            <a:r>
              <a:rPr lang="nl-NL" sz="2000" b="1" dirty="0"/>
              <a:t> 14.20</a:t>
            </a:r>
          </a:p>
          <a:p>
            <a:r>
              <a:rPr lang="nl-NL" sz="2000" b="1" dirty="0"/>
              <a:t>We</a:t>
            </a:r>
            <a:r>
              <a:rPr lang="nl-NL" sz="2000" dirty="0"/>
              <a:t> denken </a:t>
            </a:r>
            <a:r>
              <a:rPr lang="nl-NL" sz="2000" b="1" dirty="0"/>
              <a:t>de 7e of de dag er na </a:t>
            </a:r>
            <a:r>
              <a:rPr lang="nl-NL" sz="2000" dirty="0"/>
              <a:t>te arriveren bij onze villa in </a:t>
            </a:r>
            <a:r>
              <a:rPr lang="nl-NL" sz="2000" dirty="0" err="1"/>
              <a:t>Tusculum</a:t>
            </a:r>
            <a:r>
              <a:rPr lang="nl-NL" sz="2000" dirty="0"/>
              <a:t>: </a:t>
            </a:r>
            <a:r>
              <a:rPr lang="nl-NL" sz="2000" b="1" dirty="0"/>
              <a:t>zorg</a:t>
            </a:r>
            <a:r>
              <a:rPr lang="nl-NL" sz="2000" dirty="0"/>
              <a:t> ervoor dat alles klaar </a:t>
            </a:r>
            <a:r>
              <a:rPr lang="nl-NL" sz="2000" dirty="0" smtClean="0"/>
              <a:t>staat … </a:t>
            </a:r>
            <a:r>
              <a:rPr lang="nl-NL" sz="2000" dirty="0"/>
              <a:t>Als er geen badkuip in de badkamer staat, </a:t>
            </a:r>
            <a:r>
              <a:rPr lang="nl-NL" sz="2000" b="1" dirty="0"/>
              <a:t>zorg</a:t>
            </a:r>
            <a:r>
              <a:rPr lang="nl-NL" sz="2000" dirty="0"/>
              <a:t> dat er dan één komt en </a:t>
            </a:r>
            <a:r>
              <a:rPr lang="nl-NL" sz="2000" b="1" dirty="0" smtClean="0"/>
              <a:t>zorg</a:t>
            </a:r>
            <a:r>
              <a:rPr lang="nl-NL" sz="2000" dirty="0" smtClean="0"/>
              <a:t> </a:t>
            </a:r>
            <a:r>
              <a:rPr lang="nl-NL" sz="2000" dirty="0"/>
              <a:t>voor de overige zaken die noodzakelijk zijn voor levensonderhoud en een goed verblijf.</a:t>
            </a: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12562"/>
              </p:ext>
            </p:extLst>
          </p:nvPr>
        </p:nvGraphicFramePr>
        <p:xfrm>
          <a:off x="611561" y="3428366"/>
          <a:ext cx="4209154" cy="311547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512665"/>
                <a:gridCol w="2696489"/>
              </a:tblGrid>
              <a:tr h="3218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271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Genoemde personen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>
                          <a:effectLst/>
                        </a:rPr>
                        <a:t>vaak de briefschrijver </a:t>
                      </a: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271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vaak </a:t>
                      </a:r>
                      <a:r>
                        <a:rPr lang="nl-NL" sz="1800" dirty="0" smtClean="0">
                          <a:effectLst/>
                        </a:rPr>
                        <a:t>de </a:t>
                      </a:r>
                      <a:r>
                        <a:rPr lang="nl-NL" sz="1800" dirty="0">
                          <a:effectLst/>
                        </a:rPr>
                        <a:t>geadresseerde</a:t>
                      </a:r>
                      <a:r>
                        <a:rPr lang="nl-NL" sz="1800" dirty="0" smtClean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0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Zinstypen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opdracht</a:t>
                      </a:r>
                      <a:r>
                        <a:rPr lang="en-US" sz="1800" dirty="0" smtClean="0">
                          <a:effectLst/>
                        </a:rPr>
                        <a:t>, </a:t>
                      </a:r>
                      <a:r>
                        <a:rPr lang="en-US" sz="1800" dirty="0" err="1" smtClean="0">
                          <a:effectLst/>
                        </a:rPr>
                        <a:t>aansporing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090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verwachting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090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angst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vraag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Bijw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  <a:effectLst/>
                        </a:rPr>
                        <a:t>. bep. 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tijd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gericht op </a:t>
                      </a:r>
                      <a:r>
                        <a:rPr lang="nl-NL" sz="1800" dirty="0" smtClean="0">
                          <a:effectLst/>
                        </a:rPr>
                        <a:t>de toekomst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1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Cicero, Ad </a:t>
            </a:r>
            <a:r>
              <a:rPr lang="nl-NL" sz="2000" b="1" dirty="0" err="1"/>
              <a:t>Familiares</a:t>
            </a:r>
            <a:r>
              <a:rPr lang="nl-NL" sz="2000" b="1" dirty="0"/>
              <a:t> </a:t>
            </a:r>
            <a:r>
              <a:rPr lang="nl-NL" sz="2000" b="1" dirty="0" smtClean="0"/>
              <a:t>14.18</a:t>
            </a:r>
            <a:endParaRPr lang="nl-NL" sz="2000" b="1" dirty="0"/>
          </a:p>
          <a:p>
            <a:r>
              <a:rPr lang="nl-NL" sz="2000" dirty="0" err="1"/>
              <a:t>Domus</a:t>
            </a:r>
            <a:r>
              <a:rPr lang="nl-NL" sz="2000" dirty="0"/>
              <a:t> ut </a:t>
            </a:r>
            <a:r>
              <a:rPr lang="nl-NL" sz="2000" dirty="0" err="1"/>
              <a:t>propugnacula</a:t>
            </a:r>
            <a:r>
              <a:rPr lang="nl-NL" sz="2000" dirty="0"/>
              <a:t> et </a:t>
            </a:r>
            <a:r>
              <a:rPr lang="nl-NL" sz="2000" dirty="0" err="1"/>
              <a:t>praesidium</a:t>
            </a:r>
            <a:r>
              <a:rPr lang="nl-NL" sz="2000" dirty="0"/>
              <a:t> </a:t>
            </a:r>
            <a:r>
              <a:rPr lang="nl-NL" sz="2000" dirty="0" err="1"/>
              <a:t>habeat</a:t>
            </a:r>
            <a:r>
              <a:rPr lang="nl-NL" sz="2000" dirty="0"/>
              <a:t>, </a:t>
            </a:r>
            <a:r>
              <a:rPr lang="nl-NL" sz="2000" dirty="0" err="1"/>
              <a:t>Philotimo</a:t>
            </a:r>
            <a:r>
              <a:rPr lang="nl-NL" sz="2000" dirty="0"/>
              <a:t> </a:t>
            </a:r>
            <a:r>
              <a:rPr lang="nl-NL" sz="2000" b="1" dirty="0" err="1"/>
              <a:t>dicetis</a:t>
            </a:r>
            <a:r>
              <a:rPr lang="nl-NL" sz="2000" dirty="0"/>
              <a:t>; et </a:t>
            </a:r>
            <a:r>
              <a:rPr lang="nl-NL" sz="2000" b="1" dirty="0" err="1"/>
              <a:t>velim</a:t>
            </a:r>
            <a:r>
              <a:rPr lang="nl-NL" sz="2000" dirty="0"/>
              <a:t> </a:t>
            </a:r>
            <a:r>
              <a:rPr lang="nl-NL" sz="2000" dirty="0" err="1"/>
              <a:t>tabellarios</a:t>
            </a:r>
            <a:r>
              <a:rPr lang="nl-NL" sz="2000" dirty="0"/>
              <a:t> </a:t>
            </a:r>
            <a:r>
              <a:rPr lang="nl-NL" sz="2000" b="1" dirty="0" err="1"/>
              <a:t>instituatis</a:t>
            </a:r>
            <a:r>
              <a:rPr lang="nl-NL" sz="2000" dirty="0"/>
              <a:t> </a:t>
            </a:r>
            <a:r>
              <a:rPr lang="nl-NL" sz="2000" dirty="0" err="1"/>
              <a:t>certos</a:t>
            </a:r>
            <a:r>
              <a:rPr lang="nl-NL" sz="2000" dirty="0"/>
              <a:t>, ut </a:t>
            </a:r>
            <a:r>
              <a:rPr lang="nl-NL" sz="2000" dirty="0" err="1"/>
              <a:t>quotidie</a:t>
            </a:r>
            <a:r>
              <a:rPr lang="nl-NL" sz="2000" dirty="0"/>
              <a:t> </a:t>
            </a:r>
            <a:r>
              <a:rPr lang="nl-NL" sz="2000" dirty="0" err="1"/>
              <a:t>aliquas</a:t>
            </a:r>
            <a:r>
              <a:rPr lang="nl-NL" sz="2000" dirty="0"/>
              <a:t> a </a:t>
            </a:r>
            <a:r>
              <a:rPr lang="nl-NL" sz="2000" b="1" dirty="0" err="1"/>
              <a:t>vobis</a:t>
            </a:r>
            <a:r>
              <a:rPr lang="nl-NL" sz="2000" dirty="0"/>
              <a:t> </a:t>
            </a:r>
            <a:r>
              <a:rPr lang="nl-NL" sz="2000" dirty="0" err="1"/>
              <a:t>litteras</a:t>
            </a:r>
            <a:r>
              <a:rPr lang="nl-NL" sz="2000" dirty="0"/>
              <a:t> </a:t>
            </a:r>
            <a:r>
              <a:rPr lang="nl-NL" sz="2000" dirty="0" err="1"/>
              <a:t>accipi</a:t>
            </a:r>
            <a:r>
              <a:rPr lang="nl-NL" sz="2000" b="1" dirty="0" err="1"/>
              <a:t>am</a:t>
            </a:r>
            <a:r>
              <a:rPr lang="nl-NL" sz="2000" dirty="0"/>
              <a:t>; maxime </a:t>
            </a:r>
            <a:r>
              <a:rPr lang="nl-NL" sz="2000" dirty="0" err="1"/>
              <a:t>autem</a:t>
            </a:r>
            <a:r>
              <a:rPr lang="nl-NL" sz="2000" dirty="0"/>
              <a:t> </a:t>
            </a:r>
            <a:r>
              <a:rPr lang="nl-NL" sz="2000" b="1" dirty="0"/>
              <a:t>date</a:t>
            </a:r>
            <a:r>
              <a:rPr lang="nl-NL" sz="2000" dirty="0"/>
              <a:t> </a:t>
            </a:r>
            <a:r>
              <a:rPr lang="nl-NL" sz="2000" dirty="0" err="1"/>
              <a:t>operam</a:t>
            </a:r>
            <a:r>
              <a:rPr lang="nl-NL" sz="2000" dirty="0"/>
              <a:t>, ut </a:t>
            </a:r>
            <a:r>
              <a:rPr lang="nl-NL" sz="2000" dirty="0" err="1"/>
              <a:t>valea</a:t>
            </a:r>
            <a:r>
              <a:rPr lang="nl-NL" sz="2000" b="1" dirty="0" err="1"/>
              <a:t>tis</a:t>
            </a:r>
            <a:r>
              <a:rPr lang="nl-NL" sz="2000" dirty="0"/>
              <a:t>, si </a:t>
            </a:r>
            <a:r>
              <a:rPr lang="nl-NL" sz="2000" b="1" dirty="0" err="1"/>
              <a:t>nos</a:t>
            </a:r>
            <a:r>
              <a:rPr lang="nl-NL" sz="2000" dirty="0"/>
              <a:t> </a:t>
            </a:r>
            <a:r>
              <a:rPr lang="nl-NL" sz="2000" dirty="0" err="1"/>
              <a:t>vult</a:t>
            </a:r>
            <a:r>
              <a:rPr lang="nl-NL" sz="2000" b="1" dirty="0" err="1"/>
              <a:t>is</a:t>
            </a:r>
            <a:r>
              <a:rPr lang="nl-NL" sz="2000" dirty="0"/>
              <a:t> valere.</a:t>
            </a:r>
          </a:p>
        </p:txBody>
      </p:sp>
      <p:graphicFrame>
        <p:nvGraphicFramePr>
          <p:cNvPr id="13" name="Tabe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9920"/>
              </p:ext>
            </p:extLst>
          </p:nvPr>
        </p:nvGraphicFramePr>
        <p:xfrm>
          <a:off x="611561" y="2996952"/>
          <a:ext cx="7344815" cy="358937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558503"/>
                <a:gridCol w="2778201"/>
                <a:gridCol w="3008111"/>
              </a:tblGrid>
              <a:tr h="3218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Latijn te zien</a:t>
                      </a:r>
                      <a:endParaRPr lang="nl-N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1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Genoemde personen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>
                          <a:effectLst/>
                        </a:rPr>
                        <a:t>vaak de briefschrijver </a:t>
                      </a: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ego, </a:t>
                      </a:r>
                      <a:r>
                        <a:rPr lang="nl-NL" sz="1600" b="0" i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meus</a:t>
                      </a:r>
                      <a:r>
                        <a:rPr lang="nl-NL" sz="1600" b="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l-NL" sz="1600" b="0" i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nos</a:t>
                      </a:r>
                      <a:r>
                        <a:rPr lang="nl-NL" sz="1600" b="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l-NL" sz="1600" b="0" i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noster</a:t>
                      </a:r>
                      <a:endParaRPr lang="nl-NL" sz="16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eerste persoon werkwoord</a:t>
                      </a:r>
                      <a:endParaRPr lang="nl-NL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271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vaak </a:t>
                      </a:r>
                      <a:r>
                        <a:rPr lang="nl-NL" sz="1800" dirty="0" smtClean="0">
                          <a:effectLst/>
                        </a:rPr>
                        <a:t>de </a:t>
                      </a:r>
                      <a:r>
                        <a:rPr lang="nl-NL" sz="1800" dirty="0">
                          <a:effectLst/>
                        </a:rPr>
                        <a:t>geadresseerde</a:t>
                      </a:r>
                      <a:r>
                        <a:rPr lang="nl-NL" sz="1800" dirty="0" smtClean="0">
                          <a:effectLst/>
                        </a:rPr>
                        <a:t>:</a:t>
                      </a:r>
                    </a:p>
                  </a:txBody>
                  <a:tcPr marL="68580" marR="68580" marT="0" marB="0">
                    <a:lnR w="12700" cmpd="sng">
                      <a:noFill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tu, </a:t>
                      </a:r>
                      <a:r>
                        <a:rPr lang="nl-NL" sz="1600" b="0" i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tuus</a:t>
                      </a:r>
                      <a:r>
                        <a:rPr lang="nl-NL" sz="1600" b="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vos, </a:t>
                      </a:r>
                      <a:r>
                        <a:rPr lang="nl-NL" sz="1600" b="0" i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vester</a:t>
                      </a:r>
                      <a:endParaRPr lang="nl-NL" sz="16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tweede persoon werkwoord</a:t>
                      </a:r>
                      <a:endParaRPr lang="nl-NL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27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Zinstypen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opdracht</a:t>
                      </a:r>
                      <a:r>
                        <a:rPr lang="en-US" sz="1800" dirty="0" smtClean="0">
                          <a:effectLst/>
                        </a:rPr>
                        <a:t>, </a:t>
                      </a:r>
                      <a:r>
                        <a:rPr lang="en-US" sz="1800" dirty="0" err="1" smtClean="0">
                          <a:effectLst/>
                        </a:rPr>
                        <a:t>aansporing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imperativus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674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conjunctivus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pr. (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adhortativus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gerundivum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en-US" sz="16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esse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opus </a:t>
                      </a:r>
                      <a:r>
                        <a:rPr lang="en-US" sz="16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est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verwachting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futurum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angst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praesens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van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vrezen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vraag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vraagwoorden, vraagpartikels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Bijw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  <a:effectLst/>
                        </a:rPr>
                        <a:t>. bep. 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tijd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gericht op </a:t>
                      </a:r>
                      <a:r>
                        <a:rPr lang="nl-NL" sz="1800" dirty="0" smtClean="0">
                          <a:effectLst/>
                        </a:rPr>
                        <a:t>de toekomst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bijvoorbeeld: </a:t>
                      </a: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</a:t>
                      </a: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-bijzin (als)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Beschrijven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Plinius Minor, </a:t>
            </a:r>
            <a:r>
              <a:rPr lang="nl-NL" sz="2000" b="1" i="1" dirty="0"/>
              <a:t>Brieven</a:t>
            </a:r>
            <a:r>
              <a:rPr lang="nl-NL" sz="2000" b="1" dirty="0"/>
              <a:t> </a:t>
            </a:r>
            <a:r>
              <a:rPr lang="nl-NL" sz="2000" b="1" dirty="0" smtClean="0"/>
              <a:t>9.33</a:t>
            </a:r>
          </a:p>
          <a:p>
            <a:r>
              <a:rPr lang="nl-NL" sz="2000" dirty="0"/>
              <a:t>In </a:t>
            </a:r>
            <a:r>
              <a:rPr lang="nl-NL" sz="2000" dirty="0" err="1"/>
              <a:t>Africa</a:t>
            </a:r>
            <a:r>
              <a:rPr lang="nl-NL" sz="2000" dirty="0"/>
              <a:t> </a:t>
            </a:r>
            <a:r>
              <a:rPr lang="nl-NL" sz="2000" b="1" dirty="0"/>
              <a:t>ligt</a:t>
            </a:r>
            <a:r>
              <a:rPr lang="nl-NL" sz="2000" dirty="0"/>
              <a:t> de koloniestad Hippo, vlak bij zee. In de buurt </a:t>
            </a:r>
            <a:r>
              <a:rPr lang="nl-NL" sz="2000" b="1" dirty="0"/>
              <a:t>bevindt</a:t>
            </a:r>
            <a:r>
              <a:rPr lang="nl-NL" sz="2000" dirty="0"/>
              <a:t> zich een bevaarbare lagune. Daarvandaan </a:t>
            </a:r>
            <a:r>
              <a:rPr lang="nl-NL" sz="2000" b="1" dirty="0"/>
              <a:t>loopt</a:t>
            </a:r>
            <a:r>
              <a:rPr lang="nl-NL" sz="2000" dirty="0"/>
              <a:t> een getijdenstroom als een soort rivier, die beurtelings, afhankelijk van eb en vloed, naar zee </a:t>
            </a:r>
            <a:r>
              <a:rPr lang="nl-NL" sz="2000" b="1" dirty="0"/>
              <a:t>doorstroomt</a:t>
            </a:r>
            <a:r>
              <a:rPr lang="nl-NL" sz="2000" dirty="0"/>
              <a:t> of in de lagune </a:t>
            </a:r>
            <a:r>
              <a:rPr lang="nl-NL" sz="2000" b="1" dirty="0"/>
              <a:t>terugvloeit</a:t>
            </a:r>
            <a:r>
              <a:rPr lang="nl-NL" sz="2000" dirty="0"/>
              <a:t>. Mensen van alle leeftijden </a:t>
            </a:r>
            <a:r>
              <a:rPr lang="nl-NL" sz="2000" b="1" dirty="0"/>
              <a:t>komen</a:t>
            </a:r>
            <a:r>
              <a:rPr lang="nl-NL" sz="2000" dirty="0"/>
              <a:t> daar graag naar toe om zich te amuseren met vissen, varen en ook met zwemmen, </a:t>
            </a:r>
            <a:r>
              <a:rPr lang="nl-NL" sz="2000" dirty="0" smtClean="0"/>
              <a:t>…</a:t>
            </a:r>
            <a:endParaRPr lang="nl-NL" sz="2000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47131"/>
              </p:ext>
            </p:extLst>
          </p:nvPr>
        </p:nvGraphicFramePr>
        <p:xfrm>
          <a:off x="611561" y="3428366"/>
          <a:ext cx="7848000" cy="304457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719114"/>
                <a:gridCol w="3064443"/>
                <a:gridCol w="3064443"/>
              </a:tblGrid>
              <a:tr h="3218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 Latijn te zien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4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Genoemde personen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meestal anderen dan briefschrijver en geadresseerde</a:t>
                      </a: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namen, verwijswoorden, derde persoon werkwoord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Zinstypen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fysieke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kenmerken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eigenschappen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praesens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algemeen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en-US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semper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090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gewoontes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praesens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iteratief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en-US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semper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saepe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Bijw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  <a:effectLst/>
                        </a:rPr>
                        <a:t>. bep. tijd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gericht op het </a:t>
                      </a:r>
                      <a:r>
                        <a:rPr lang="nl-N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heden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bijvoorbeeld: </a:t>
                      </a:r>
                      <a:r>
                        <a:rPr lang="nl-NL" sz="18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nunc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9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Beschrijven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verleden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Plinius Minor, </a:t>
            </a:r>
            <a:r>
              <a:rPr lang="nl-NL" sz="2000" b="1" i="1" dirty="0"/>
              <a:t>Brieven </a:t>
            </a:r>
            <a:r>
              <a:rPr lang="nl-NL" sz="2000" b="1" dirty="0"/>
              <a:t>5.16</a:t>
            </a:r>
          </a:p>
          <a:p>
            <a:r>
              <a:rPr lang="nl-NL" sz="2000" dirty="0" err="1"/>
              <a:t>Nondum</a:t>
            </a:r>
            <a:r>
              <a:rPr lang="nl-NL" sz="2000" dirty="0"/>
              <a:t> </a:t>
            </a:r>
            <a:r>
              <a:rPr lang="nl-NL" sz="2000" dirty="0" err="1"/>
              <a:t>annos</a:t>
            </a:r>
            <a:r>
              <a:rPr lang="nl-NL" sz="2000" dirty="0"/>
              <a:t> </a:t>
            </a:r>
            <a:r>
              <a:rPr lang="nl-NL" sz="2000" dirty="0" err="1"/>
              <a:t>xiiii</a:t>
            </a:r>
            <a:r>
              <a:rPr lang="nl-NL" sz="2000" dirty="0"/>
              <a:t> </a:t>
            </a:r>
            <a:r>
              <a:rPr lang="nl-NL" sz="2000" b="1" dirty="0" err="1"/>
              <a:t>impleverat</a:t>
            </a:r>
            <a:r>
              <a:rPr lang="nl-NL" sz="2000" dirty="0"/>
              <a:t>, et </a:t>
            </a:r>
            <a:r>
              <a:rPr lang="nl-NL" sz="2000" dirty="0" err="1"/>
              <a:t>iam</a:t>
            </a:r>
            <a:r>
              <a:rPr lang="nl-NL" sz="2000" dirty="0"/>
              <a:t> </a:t>
            </a:r>
            <a:r>
              <a:rPr lang="nl-NL" sz="2000" dirty="0" err="1"/>
              <a:t>illi</a:t>
            </a:r>
            <a:r>
              <a:rPr lang="nl-NL" sz="2000" dirty="0"/>
              <a:t> </a:t>
            </a:r>
            <a:r>
              <a:rPr lang="nl-NL" sz="2000" dirty="0" err="1"/>
              <a:t>anilis</a:t>
            </a:r>
            <a:r>
              <a:rPr lang="nl-NL" sz="2000" dirty="0"/>
              <a:t> </a:t>
            </a:r>
            <a:r>
              <a:rPr lang="nl-NL" sz="2000" dirty="0" err="1"/>
              <a:t>prudentia</a:t>
            </a:r>
            <a:r>
              <a:rPr lang="nl-NL" sz="2000" dirty="0"/>
              <a:t>, </a:t>
            </a:r>
            <a:r>
              <a:rPr lang="nl-NL" sz="2000" dirty="0" err="1"/>
              <a:t>matronalis</a:t>
            </a:r>
            <a:r>
              <a:rPr lang="nl-NL" sz="2000" dirty="0"/>
              <a:t> </a:t>
            </a:r>
            <a:r>
              <a:rPr lang="nl-NL" sz="2000" dirty="0" err="1"/>
              <a:t>gravitas</a:t>
            </a:r>
            <a:r>
              <a:rPr lang="nl-NL" sz="2000" dirty="0"/>
              <a:t> </a:t>
            </a:r>
            <a:r>
              <a:rPr lang="nl-NL" sz="2000" b="1" dirty="0" err="1"/>
              <a:t>erat</a:t>
            </a:r>
            <a:r>
              <a:rPr lang="nl-NL" sz="2000" dirty="0"/>
              <a:t> et </a:t>
            </a:r>
            <a:r>
              <a:rPr lang="nl-NL" sz="2000" dirty="0" err="1"/>
              <a:t>tamen</a:t>
            </a:r>
            <a:r>
              <a:rPr lang="nl-NL" sz="2000" dirty="0"/>
              <a:t> </a:t>
            </a:r>
            <a:r>
              <a:rPr lang="nl-NL" sz="2000" dirty="0" err="1"/>
              <a:t>suavitas</a:t>
            </a:r>
            <a:r>
              <a:rPr lang="nl-NL" sz="2000" dirty="0"/>
              <a:t> </a:t>
            </a:r>
            <a:r>
              <a:rPr lang="nl-NL" sz="2000" dirty="0" err="1"/>
              <a:t>puellaris</a:t>
            </a:r>
            <a:r>
              <a:rPr lang="nl-NL" sz="2000" dirty="0"/>
              <a:t> cum </a:t>
            </a:r>
            <a:r>
              <a:rPr lang="nl-NL" sz="2000" dirty="0" err="1"/>
              <a:t>virginali</a:t>
            </a:r>
            <a:r>
              <a:rPr lang="nl-NL" sz="2000" dirty="0"/>
              <a:t> </a:t>
            </a:r>
            <a:r>
              <a:rPr lang="nl-NL" sz="2000" dirty="0" err="1"/>
              <a:t>verecundia</a:t>
            </a:r>
            <a:r>
              <a:rPr lang="nl-NL" sz="2000" dirty="0"/>
              <a:t>. </a:t>
            </a:r>
            <a:r>
              <a:rPr lang="fr-FR" sz="2000" dirty="0"/>
              <a:t>Ut </a:t>
            </a:r>
            <a:r>
              <a:rPr lang="fr-FR" sz="2000" dirty="0" err="1"/>
              <a:t>illa</a:t>
            </a:r>
            <a:r>
              <a:rPr lang="fr-FR" sz="2000" dirty="0"/>
              <a:t> </a:t>
            </a:r>
            <a:r>
              <a:rPr lang="fr-FR" sz="2000" dirty="0" err="1"/>
              <a:t>patris</a:t>
            </a:r>
            <a:r>
              <a:rPr lang="fr-FR" sz="2000" dirty="0"/>
              <a:t> </a:t>
            </a:r>
            <a:r>
              <a:rPr lang="fr-FR" sz="2000" dirty="0" err="1"/>
              <a:t>cervicibus</a:t>
            </a:r>
            <a:r>
              <a:rPr lang="fr-FR" sz="2000" dirty="0"/>
              <a:t> </a:t>
            </a:r>
            <a:r>
              <a:rPr lang="fr-FR" sz="2000" b="1" dirty="0" err="1"/>
              <a:t>inhaerebat</a:t>
            </a:r>
            <a:r>
              <a:rPr lang="fr-FR" sz="2000" dirty="0"/>
              <a:t>! </a:t>
            </a:r>
            <a:r>
              <a:rPr lang="fr-FR" sz="2000" dirty="0" smtClean="0"/>
              <a:t>… </a:t>
            </a:r>
            <a:r>
              <a:rPr lang="fr-FR" sz="2000" dirty="0"/>
              <a:t>Qua </a:t>
            </a:r>
            <a:r>
              <a:rPr lang="fr-FR" sz="2000" dirty="0" err="1"/>
              <a:t>illa</a:t>
            </a:r>
            <a:r>
              <a:rPr lang="fr-FR" sz="2000" dirty="0"/>
              <a:t> </a:t>
            </a:r>
            <a:r>
              <a:rPr lang="fr-FR" sz="2000" dirty="0" err="1"/>
              <a:t>temperantia</a:t>
            </a:r>
            <a:r>
              <a:rPr lang="fr-FR" sz="2000" dirty="0"/>
              <a:t>, qua </a:t>
            </a:r>
            <a:r>
              <a:rPr lang="fr-FR" sz="2000" dirty="0" err="1"/>
              <a:t>patientia</a:t>
            </a:r>
            <a:r>
              <a:rPr lang="fr-FR" sz="2000" dirty="0"/>
              <a:t>, qua </a:t>
            </a:r>
            <a:r>
              <a:rPr lang="fr-FR" sz="2000" dirty="0" err="1"/>
              <a:t>etiam</a:t>
            </a:r>
            <a:r>
              <a:rPr lang="fr-FR" sz="2000" dirty="0"/>
              <a:t> </a:t>
            </a:r>
            <a:r>
              <a:rPr lang="fr-FR" sz="2000" dirty="0" err="1"/>
              <a:t>constantia</a:t>
            </a:r>
            <a:r>
              <a:rPr lang="fr-FR" sz="2000" dirty="0"/>
              <a:t> </a:t>
            </a:r>
            <a:r>
              <a:rPr lang="fr-FR" sz="2000" dirty="0" err="1"/>
              <a:t>novissimam</a:t>
            </a:r>
            <a:r>
              <a:rPr lang="fr-FR" sz="2000" dirty="0"/>
              <a:t> </a:t>
            </a:r>
            <a:r>
              <a:rPr lang="fr-FR" sz="2000" dirty="0" err="1"/>
              <a:t>valetudinem</a:t>
            </a:r>
            <a:r>
              <a:rPr lang="fr-FR" sz="2000" dirty="0"/>
              <a:t> </a:t>
            </a:r>
            <a:r>
              <a:rPr lang="fr-FR" sz="2000" b="1" dirty="0" err="1"/>
              <a:t>tulit</a:t>
            </a:r>
            <a:r>
              <a:rPr lang="fr-FR" sz="2000" dirty="0"/>
              <a:t>! </a:t>
            </a:r>
            <a:endParaRPr lang="nl-NL" sz="2000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91195"/>
              </p:ext>
            </p:extLst>
          </p:nvPr>
        </p:nvGraphicFramePr>
        <p:xfrm>
          <a:off x="611560" y="3428366"/>
          <a:ext cx="7848871" cy="304557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512168"/>
                <a:gridCol w="3168352"/>
                <a:gridCol w="3168351"/>
              </a:tblGrid>
              <a:tr h="3218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 Latijn te zien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30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Genoemde personen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meestal anderen dan briefschrijver en geadresseerde</a:t>
                      </a: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namen, verwijswoorden, derde persoon werkwoord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Zinstypen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fysieke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kenmerken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eigenschappen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imperfectum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eigenschap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en-US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semper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090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gewoontes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imperfectum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(iteratief: gewoonte), </a:t>
                      </a:r>
                      <a:r>
                        <a:rPr lang="nl-NL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semper, </a:t>
                      </a:r>
                      <a:r>
                        <a:rPr lang="nl-NL" sz="18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saepe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Bijw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  <a:effectLst/>
                        </a:rPr>
                        <a:t>. bep. tijd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gericht op </a:t>
                      </a: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het verleden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bijvoorbeeld </a:t>
                      </a:r>
                      <a:r>
                        <a:rPr lang="nl-NL" sz="18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tunc</a:t>
                      </a:r>
                      <a:r>
                        <a:rPr lang="nl-NL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cum-bijzin met </a:t>
                      </a:r>
                      <a:r>
                        <a:rPr lang="nl-NL" sz="18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conj</a:t>
                      </a:r>
                      <a:r>
                        <a:rPr lang="nl-NL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nl-NL" sz="18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impf</a:t>
                      </a:r>
                      <a:r>
                        <a:rPr lang="nl-NL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nl-NL" sz="18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plqpft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Verhaal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vertellen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Plinius Minor, </a:t>
            </a:r>
            <a:r>
              <a:rPr lang="nl-NL" sz="2000" b="1" i="1" dirty="0"/>
              <a:t>Brieven</a:t>
            </a:r>
            <a:r>
              <a:rPr lang="nl-NL" sz="2000" b="1" dirty="0"/>
              <a:t> 7.27</a:t>
            </a:r>
          </a:p>
          <a:p>
            <a:r>
              <a:rPr lang="nl-NL" sz="2000" dirty="0" err="1"/>
              <a:t>Ubi</a:t>
            </a:r>
            <a:r>
              <a:rPr lang="nl-NL" sz="2000" dirty="0"/>
              <a:t> </a:t>
            </a:r>
            <a:r>
              <a:rPr lang="nl-NL" sz="2000" dirty="0" err="1"/>
              <a:t>illuxit</a:t>
            </a:r>
            <a:r>
              <a:rPr lang="nl-NL" sz="2000" dirty="0"/>
              <a:t>, </a:t>
            </a:r>
            <a:r>
              <a:rPr lang="nl-NL" sz="2000" dirty="0" err="1"/>
              <a:t>ipse</a:t>
            </a:r>
            <a:r>
              <a:rPr lang="nl-NL" sz="2000" dirty="0"/>
              <a:t> circa </a:t>
            </a:r>
            <a:r>
              <a:rPr lang="nl-NL" sz="2000" dirty="0" err="1"/>
              <a:t>verticem</a:t>
            </a:r>
            <a:r>
              <a:rPr lang="nl-NL" sz="2000" dirty="0"/>
              <a:t> </a:t>
            </a:r>
            <a:r>
              <a:rPr lang="nl-NL" sz="2000" dirty="0" err="1"/>
              <a:t>tonsus</a:t>
            </a:r>
            <a:r>
              <a:rPr lang="nl-NL" sz="2000" dirty="0"/>
              <a:t>, </a:t>
            </a:r>
            <a:r>
              <a:rPr lang="nl-NL" sz="2000" dirty="0" err="1"/>
              <a:t>capilli</a:t>
            </a:r>
            <a:r>
              <a:rPr lang="nl-NL" sz="2000" dirty="0"/>
              <a:t> </a:t>
            </a:r>
            <a:r>
              <a:rPr lang="nl-NL" sz="2000" dirty="0" err="1"/>
              <a:t>iacentes</a:t>
            </a:r>
            <a:r>
              <a:rPr lang="nl-NL" sz="2000" dirty="0"/>
              <a:t> </a:t>
            </a:r>
            <a:r>
              <a:rPr lang="nl-NL" sz="2000" b="1" i="1" dirty="0" err="1"/>
              <a:t>reperiuntur</a:t>
            </a:r>
            <a:r>
              <a:rPr lang="nl-NL" sz="2000" dirty="0"/>
              <a:t>.  </a:t>
            </a:r>
            <a:r>
              <a:rPr lang="nl-NL" sz="2000" dirty="0" err="1"/>
              <a:t>Exiguum</a:t>
            </a:r>
            <a:r>
              <a:rPr lang="nl-NL" sz="2000" dirty="0"/>
              <a:t> </a:t>
            </a:r>
            <a:r>
              <a:rPr lang="nl-NL" sz="2000" dirty="0" err="1"/>
              <a:t>temporis</a:t>
            </a:r>
            <a:r>
              <a:rPr lang="nl-NL" sz="2000" dirty="0"/>
              <a:t> medium, et </a:t>
            </a:r>
            <a:r>
              <a:rPr lang="nl-NL" sz="2000" dirty="0" err="1"/>
              <a:t>rursus</a:t>
            </a:r>
            <a:r>
              <a:rPr lang="nl-NL" sz="2000" dirty="0"/>
              <a:t> </a:t>
            </a:r>
            <a:r>
              <a:rPr lang="nl-NL" sz="2000" dirty="0" err="1"/>
              <a:t>simile</a:t>
            </a:r>
            <a:r>
              <a:rPr lang="nl-NL" sz="2000" dirty="0"/>
              <a:t> </a:t>
            </a:r>
            <a:r>
              <a:rPr lang="nl-NL" sz="2000" dirty="0" err="1"/>
              <a:t>aliud</a:t>
            </a:r>
            <a:r>
              <a:rPr lang="nl-NL" sz="2000" dirty="0"/>
              <a:t> priori </a:t>
            </a:r>
            <a:r>
              <a:rPr lang="nl-NL" sz="2000" dirty="0" err="1"/>
              <a:t>fidem</a:t>
            </a:r>
            <a:r>
              <a:rPr lang="nl-NL" sz="2000" dirty="0"/>
              <a:t> </a:t>
            </a:r>
            <a:r>
              <a:rPr lang="nl-NL" sz="2000" b="1" i="1" dirty="0" err="1"/>
              <a:t>fecit</a:t>
            </a:r>
            <a:r>
              <a:rPr lang="nl-NL" sz="2000" dirty="0"/>
              <a:t>. </a:t>
            </a:r>
            <a:r>
              <a:rPr lang="nl-NL" sz="2000" dirty="0" err="1"/>
              <a:t>Puer</a:t>
            </a:r>
            <a:r>
              <a:rPr lang="nl-NL" sz="2000" dirty="0"/>
              <a:t> in </a:t>
            </a:r>
            <a:r>
              <a:rPr lang="nl-NL" sz="2000" dirty="0" err="1"/>
              <a:t>paedagogio</a:t>
            </a:r>
            <a:r>
              <a:rPr lang="nl-NL" sz="2000" dirty="0"/>
              <a:t> </a:t>
            </a:r>
            <a:r>
              <a:rPr lang="nl-NL" sz="2000" dirty="0" err="1"/>
              <a:t>mixtus</a:t>
            </a:r>
            <a:r>
              <a:rPr lang="nl-NL" sz="2000" dirty="0"/>
              <a:t> </a:t>
            </a:r>
            <a:r>
              <a:rPr lang="nl-NL" sz="2000" dirty="0" err="1"/>
              <a:t>pluribus</a:t>
            </a:r>
            <a:r>
              <a:rPr lang="nl-NL" sz="2000" dirty="0"/>
              <a:t> </a:t>
            </a:r>
            <a:r>
              <a:rPr lang="nl-NL" sz="2000" b="1" i="1" dirty="0" err="1"/>
              <a:t>dormiebat</a:t>
            </a:r>
            <a:r>
              <a:rPr lang="nl-NL" sz="2000" dirty="0"/>
              <a:t>. </a:t>
            </a:r>
            <a:r>
              <a:rPr lang="nl-NL" sz="2000" b="1" i="1" dirty="0" err="1"/>
              <a:t>Venerunt</a:t>
            </a:r>
            <a:r>
              <a:rPr lang="nl-NL" sz="2000" dirty="0"/>
              <a:t> per </a:t>
            </a:r>
            <a:r>
              <a:rPr lang="nl-NL" sz="2000" dirty="0" err="1"/>
              <a:t>fenestras</a:t>
            </a:r>
            <a:r>
              <a:rPr lang="nl-NL" sz="2000" dirty="0"/>
              <a:t> — ita </a:t>
            </a:r>
            <a:r>
              <a:rPr lang="nl-NL" sz="2000" dirty="0" err="1"/>
              <a:t>narrat</a:t>
            </a:r>
            <a:r>
              <a:rPr lang="nl-NL" sz="2000" dirty="0"/>
              <a:t> — in </a:t>
            </a:r>
            <a:r>
              <a:rPr lang="nl-NL" sz="2000" dirty="0" err="1"/>
              <a:t>tunicis</a:t>
            </a:r>
            <a:r>
              <a:rPr lang="nl-NL" sz="2000" dirty="0"/>
              <a:t> </a:t>
            </a:r>
            <a:r>
              <a:rPr lang="nl-NL" sz="2000" dirty="0" err="1"/>
              <a:t>albis</a:t>
            </a:r>
            <a:r>
              <a:rPr lang="nl-NL" sz="2000" dirty="0"/>
              <a:t> duo </a:t>
            </a:r>
            <a:r>
              <a:rPr lang="nl-NL" sz="2000" dirty="0" err="1"/>
              <a:t>cubantemque</a:t>
            </a:r>
            <a:r>
              <a:rPr lang="nl-NL" sz="2000" dirty="0"/>
              <a:t> </a:t>
            </a:r>
            <a:r>
              <a:rPr lang="nl-NL" sz="2000" b="1" i="1" dirty="0" err="1"/>
              <a:t>detonderunt</a:t>
            </a:r>
            <a:r>
              <a:rPr lang="nl-NL" sz="2000" dirty="0"/>
              <a:t> et qua </a:t>
            </a:r>
            <a:r>
              <a:rPr lang="nl-NL" sz="2000" b="1" i="1" dirty="0" err="1"/>
              <a:t>venerant</a:t>
            </a:r>
            <a:r>
              <a:rPr lang="nl-NL" sz="2000" dirty="0"/>
              <a:t> </a:t>
            </a:r>
            <a:r>
              <a:rPr lang="nl-NL" sz="2000" b="1" i="1" dirty="0" err="1"/>
              <a:t>recesserunt</a:t>
            </a:r>
            <a:r>
              <a:rPr lang="nl-NL" sz="2000" dirty="0"/>
              <a:t>.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650595"/>
              </p:ext>
            </p:extLst>
          </p:nvPr>
        </p:nvGraphicFramePr>
        <p:xfrm>
          <a:off x="611561" y="3461746"/>
          <a:ext cx="7848000" cy="310359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665276"/>
                <a:gridCol w="2968531"/>
                <a:gridCol w="3214193"/>
              </a:tblGrid>
              <a:tr h="3218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Latijn te zien</a:t>
                      </a:r>
                      <a:endParaRPr lang="nl-N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Genoemde personen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meestal anderen dan </a:t>
                      </a: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briefschrijver,</a:t>
                      </a:r>
                      <a:r>
                        <a:rPr lang="nl-NL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geadresseerde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namen, verwijswoorden, derde persoon werkwoord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Zinstypen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gebeurtenis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perfectum,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praesens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historicum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voortdurende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situatie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imperfectum,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infinitivus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historicus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geb.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vóór andere gebeurtenis</a:t>
                      </a: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plusquamperfectum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1" kern="120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Bijw</a:t>
                      </a:r>
                      <a:r>
                        <a:rPr lang="nl-NL" sz="18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bep. tijd</a:t>
                      </a:r>
                      <a:endParaRPr lang="nl-NL" dirty="0">
                        <a:effectLst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gericht op het verleden</a:t>
                      </a: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bijvoorbeeld </a:t>
                      </a:r>
                      <a:r>
                        <a:rPr lang="nl-NL" sz="16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tunc</a:t>
                      </a:r>
                      <a:r>
                        <a:rPr lang="nl-NL" sz="16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cum-bijzin met </a:t>
                      </a:r>
                      <a:r>
                        <a:rPr lang="nl-NL" sz="16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conj</a:t>
                      </a:r>
                      <a:r>
                        <a:rPr lang="nl-NL" sz="16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nl-NL" sz="16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impf</a:t>
                      </a:r>
                      <a:r>
                        <a:rPr lang="nl-NL" sz="16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nl-NL" sz="16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plqpft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Structurerende middelen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gericht op volgorde in de tijd</a:t>
                      </a: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bijvoorbeeld </a:t>
                      </a:r>
                      <a:r>
                        <a:rPr lang="nl-NL" sz="16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deinde; inde; </a:t>
                      </a:r>
                      <a:endParaRPr lang="nl-NL" sz="1600" i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i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postero</a:t>
                      </a:r>
                      <a:r>
                        <a:rPr lang="nl-NL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16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die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Emotionele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betrokkenheid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45364"/>
              </p:ext>
            </p:extLst>
          </p:nvPr>
        </p:nvGraphicFramePr>
        <p:xfrm>
          <a:off x="611561" y="3461746"/>
          <a:ext cx="7848000" cy="160270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665276"/>
                <a:gridCol w="2968531"/>
                <a:gridCol w="3214193"/>
              </a:tblGrid>
              <a:tr h="3218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Latijn te zien</a:t>
                      </a:r>
                      <a:endParaRPr lang="nl-N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Zinstypen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uitroepen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 vocativus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</a:t>
                      </a: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nl-NL" sz="1600" i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quam</a:t>
                      </a: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(hoezeer)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ellips van het werkwoord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uitroepteken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hthoek 7"/>
          <p:cNvSpPr/>
          <p:nvPr/>
        </p:nvSpPr>
        <p:spPr>
          <a:xfrm>
            <a:off x="467544" y="134076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Plinius Minor, </a:t>
            </a:r>
            <a:r>
              <a:rPr lang="nl-NL" sz="2000" b="1" i="1" dirty="0"/>
              <a:t>Brieven </a:t>
            </a:r>
            <a:r>
              <a:rPr lang="nl-NL" sz="2000" b="1" dirty="0"/>
              <a:t>5.16</a:t>
            </a:r>
          </a:p>
          <a:p>
            <a:r>
              <a:rPr lang="fr-FR" sz="2000" b="1" dirty="0" smtClean="0"/>
              <a:t>Ut</a:t>
            </a:r>
            <a:r>
              <a:rPr lang="fr-FR" sz="2000" dirty="0" smtClean="0"/>
              <a:t> </a:t>
            </a:r>
            <a:r>
              <a:rPr lang="fr-FR" sz="2000" dirty="0" err="1"/>
              <a:t>illa</a:t>
            </a:r>
            <a:r>
              <a:rPr lang="fr-FR" sz="2000" dirty="0"/>
              <a:t> </a:t>
            </a:r>
            <a:r>
              <a:rPr lang="fr-FR" sz="2000" dirty="0" err="1"/>
              <a:t>patris</a:t>
            </a:r>
            <a:r>
              <a:rPr lang="fr-FR" sz="2000" dirty="0"/>
              <a:t> </a:t>
            </a:r>
            <a:r>
              <a:rPr lang="fr-FR" sz="2000" dirty="0" err="1"/>
              <a:t>cervicibus</a:t>
            </a:r>
            <a:r>
              <a:rPr lang="fr-FR" sz="2000" dirty="0"/>
              <a:t> </a:t>
            </a:r>
            <a:r>
              <a:rPr lang="fr-FR" sz="2000" dirty="0" err="1"/>
              <a:t>inhaerebat</a:t>
            </a:r>
            <a:r>
              <a:rPr lang="fr-FR" sz="2000" b="1" dirty="0"/>
              <a:t>!</a:t>
            </a:r>
            <a:r>
              <a:rPr lang="fr-FR" sz="2000" dirty="0"/>
              <a:t> </a:t>
            </a:r>
            <a:r>
              <a:rPr lang="fr-FR" sz="2000" b="1" dirty="0"/>
              <a:t>Ut</a:t>
            </a:r>
            <a:r>
              <a:rPr lang="fr-FR" sz="2000" dirty="0"/>
              <a:t> nos </a:t>
            </a:r>
            <a:r>
              <a:rPr lang="fr-FR" sz="2000" dirty="0" err="1"/>
              <a:t>amicos</a:t>
            </a:r>
            <a:r>
              <a:rPr lang="fr-FR" sz="2000" dirty="0"/>
              <a:t> </a:t>
            </a:r>
            <a:r>
              <a:rPr lang="fr-FR" sz="2000" dirty="0" err="1"/>
              <a:t>paternos</a:t>
            </a:r>
            <a:r>
              <a:rPr lang="fr-FR" sz="2000" dirty="0"/>
              <a:t> et </a:t>
            </a:r>
            <a:r>
              <a:rPr lang="fr-FR" sz="2000" dirty="0" err="1"/>
              <a:t>amanter</a:t>
            </a:r>
            <a:r>
              <a:rPr lang="fr-FR" sz="2000" dirty="0"/>
              <a:t> et modeste </a:t>
            </a:r>
            <a:r>
              <a:rPr lang="fr-FR" sz="2000" dirty="0" err="1"/>
              <a:t>complectebatur</a:t>
            </a:r>
            <a:r>
              <a:rPr lang="fr-FR" sz="2000" b="1" dirty="0"/>
              <a:t>!</a:t>
            </a:r>
            <a:r>
              <a:rPr lang="fr-FR" sz="2000" dirty="0"/>
              <a:t> </a:t>
            </a:r>
            <a:r>
              <a:rPr lang="fr-FR" sz="2000" b="1" dirty="0"/>
              <a:t>Ut</a:t>
            </a:r>
            <a:r>
              <a:rPr lang="fr-FR" sz="2000" dirty="0"/>
              <a:t> </a:t>
            </a:r>
            <a:r>
              <a:rPr lang="fr-FR" sz="2000" dirty="0" err="1"/>
              <a:t>nutrices</a:t>
            </a:r>
            <a:r>
              <a:rPr lang="fr-FR" sz="2000" dirty="0"/>
              <a:t>, </a:t>
            </a:r>
            <a:r>
              <a:rPr lang="fr-FR" sz="2000" b="1" dirty="0"/>
              <a:t>ut</a:t>
            </a:r>
            <a:r>
              <a:rPr lang="fr-FR" sz="2000" dirty="0"/>
              <a:t> </a:t>
            </a:r>
            <a:r>
              <a:rPr lang="fr-FR" sz="2000" dirty="0" err="1"/>
              <a:t>paedagogos</a:t>
            </a:r>
            <a:r>
              <a:rPr lang="fr-FR" sz="2000" dirty="0"/>
              <a:t>, </a:t>
            </a:r>
            <a:r>
              <a:rPr lang="fr-FR" sz="2000" b="1" dirty="0"/>
              <a:t>ut</a:t>
            </a:r>
            <a:r>
              <a:rPr lang="fr-FR" sz="2000" dirty="0"/>
              <a:t> </a:t>
            </a:r>
            <a:r>
              <a:rPr lang="fr-FR" sz="2000" dirty="0" err="1"/>
              <a:t>praeceptores</a:t>
            </a:r>
            <a:r>
              <a:rPr lang="fr-FR" sz="2000" dirty="0"/>
              <a:t> pro </a:t>
            </a:r>
            <a:r>
              <a:rPr lang="fr-FR" sz="2000" dirty="0" err="1"/>
              <a:t>suo</a:t>
            </a:r>
            <a:r>
              <a:rPr lang="fr-FR" sz="2000" dirty="0"/>
              <a:t> </a:t>
            </a:r>
            <a:r>
              <a:rPr lang="fr-FR" sz="2000" dirty="0" err="1"/>
              <a:t>quemque</a:t>
            </a:r>
            <a:r>
              <a:rPr lang="fr-FR" sz="2000" dirty="0"/>
              <a:t> </a:t>
            </a:r>
            <a:r>
              <a:rPr lang="fr-FR" sz="2000" dirty="0" err="1"/>
              <a:t>officio</a:t>
            </a:r>
            <a:r>
              <a:rPr lang="fr-FR" sz="2000" dirty="0"/>
              <a:t> </a:t>
            </a:r>
            <a:r>
              <a:rPr lang="fr-FR" sz="2000" dirty="0" err="1"/>
              <a:t>diligebat</a:t>
            </a:r>
            <a:r>
              <a:rPr lang="fr-FR" sz="2000" b="1" dirty="0"/>
              <a:t>!</a:t>
            </a:r>
            <a:r>
              <a:rPr lang="fr-FR" sz="2000" dirty="0"/>
              <a:t> </a:t>
            </a:r>
            <a:r>
              <a:rPr lang="fr-FR" sz="2000" dirty="0" smtClean="0"/>
              <a:t>…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70795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5"/>
          <p:cNvSpPr txBox="1"/>
          <p:nvPr/>
        </p:nvSpPr>
        <p:spPr>
          <a:xfrm>
            <a:off x="499750" y="1268760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Plinius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Minor,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Brieven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6.16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Properat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illuc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fugiunt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rectumque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cursum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recta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gubernacula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periculum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tenet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solutus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omnes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illius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motus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omnes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deprenderat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oculis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dictaret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enotaretque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5626" y="13119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Teksttypen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vertalen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66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Brieven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het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pensum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2015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19775"/>
              </p:ext>
            </p:extLst>
          </p:nvPr>
        </p:nvGraphicFramePr>
        <p:xfrm>
          <a:off x="467544" y="1268760"/>
          <a:ext cx="10801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Regelen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465089"/>
              </p:ext>
            </p:extLst>
          </p:nvPr>
        </p:nvGraphicFramePr>
        <p:xfrm>
          <a:off x="2051720" y="1268760"/>
          <a:ext cx="13681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Beschrijving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646671"/>
              </p:ext>
            </p:extLst>
          </p:nvPr>
        </p:nvGraphicFramePr>
        <p:xfrm>
          <a:off x="3962070" y="1268760"/>
          <a:ext cx="10801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Verhaal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Verhaal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485697"/>
              </p:ext>
            </p:extLst>
          </p:nvPr>
        </p:nvGraphicFramePr>
        <p:xfrm>
          <a:off x="5652120" y="1268760"/>
          <a:ext cx="115212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Regelen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Verhaal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regelen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45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Brieven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het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pensum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2015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90296"/>
              </p:ext>
            </p:extLst>
          </p:nvPr>
        </p:nvGraphicFramePr>
        <p:xfrm>
          <a:off x="611560" y="1268760"/>
          <a:ext cx="12241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Regelen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434435"/>
              </p:ext>
            </p:extLst>
          </p:nvPr>
        </p:nvGraphicFramePr>
        <p:xfrm>
          <a:off x="675107" y="4117722"/>
          <a:ext cx="3896894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6894"/>
              </a:tblGrid>
              <a:tr h="55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Quo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</a:rPr>
                        <a:t>magis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</a:rPr>
                        <a:t>cupis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 …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</a:rPr>
                        <a:t>periculum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</a:rPr>
                        <a:t>adducta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.   (44)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</a:rPr>
                        <a:t>Igitur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, ut …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</a:rPr>
                        <a:t>fecunditas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</a:rPr>
                        <a:t>facit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.                         (41)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</a:rPr>
                        <a:t>Isdem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 nunc … mutent. Vale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.                        (47)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5106" y="374839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Plin</a:t>
            </a:r>
            <a:r>
              <a:rPr lang="en-US" sz="1600" b="1" dirty="0" smtClean="0"/>
              <a:t>. 8.10</a:t>
            </a:r>
            <a:endParaRPr lang="en-US" sz="16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240206"/>
              </p:ext>
            </p:extLst>
          </p:nvPr>
        </p:nvGraphicFramePr>
        <p:xfrm>
          <a:off x="621307" y="5877272"/>
          <a:ext cx="3950694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0694"/>
              </a:tblGrid>
              <a:tr h="55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cum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affectum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… 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experimentum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(84)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Proinde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etsi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…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feminas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venia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Vale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 (39)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6406" y="5517232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Plin</a:t>
            </a:r>
            <a:r>
              <a:rPr lang="en-US" sz="1600" b="1" dirty="0" smtClean="0"/>
              <a:t>. 8.11</a:t>
            </a:r>
            <a:endParaRPr lang="en-US" sz="16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911996"/>
              </p:ext>
            </p:extLst>
          </p:nvPr>
        </p:nvGraphicFramePr>
        <p:xfrm>
          <a:off x="683956" y="3067273"/>
          <a:ext cx="3818174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8174"/>
              </a:tblGrid>
              <a:tr h="55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incredibile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… 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conteror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      (73)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6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Aestima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…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solacium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Vale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  (15)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43058" y="269794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Plin</a:t>
            </a:r>
            <a:r>
              <a:rPr lang="en-US" sz="1600" b="1" dirty="0" smtClean="0"/>
              <a:t>. 7.5</a:t>
            </a:r>
            <a:endParaRPr lang="en-US" sz="1600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361114"/>
              </p:ext>
            </p:extLst>
          </p:nvPr>
        </p:nvGraphicFramePr>
        <p:xfrm>
          <a:off x="5251612" y="1556792"/>
          <a:ext cx="3611083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1083"/>
              </a:tblGrid>
              <a:tr h="55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 me excusando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praediatorem videbis.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quod 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 ab hoc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quae amabas.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Bruti ad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omnibus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220072" y="10527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Cic</a:t>
            </a:r>
            <a:r>
              <a:rPr lang="en-US" b="1" dirty="0" smtClean="0"/>
              <a:t>. 12.14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895432"/>
              </p:ext>
            </p:extLst>
          </p:nvPr>
        </p:nvGraphicFramePr>
        <p:xfrm>
          <a:off x="5436096" y="5892625"/>
          <a:ext cx="3384376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376"/>
              </a:tblGrid>
              <a:tr h="24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 maximis meis doloribus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scio.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Quod me proprius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velim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580112" y="5538265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Cic</a:t>
            </a:r>
            <a:r>
              <a:rPr lang="en-US" sz="1600" b="1" dirty="0" smtClean="0"/>
              <a:t>. 14.19</a:t>
            </a:r>
            <a:endParaRPr lang="en-US" sz="1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770347"/>
              </p:ext>
            </p:extLst>
          </p:nvPr>
        </p:nvGraphicFramePr>
        <p:xfrm>
          <a:off x="5399584" y="3861048"/>
          <a:ext cx="3420888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088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Noli putare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...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 oportere;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nec enim habeo,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 despoliatam venire.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Quod si conficitur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 vexare;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nam mihi ante oculos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… 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discedam;  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sed velim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 speremus.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64088" y="350100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Cic</a:t>
            </a:r>
            <a:r>
              <a:rPr lang="en-US" sz="1600" b="1" dirty="0" smtClean="0"/>
              <a:t>. 14.2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7537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0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Brieven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het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pensum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2015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809409"/>
              </p:ext>
            </p:extLst>
          </p:nvPr>
        </p:nvGraphicFramePr>
        <p:xfrm>
          <a:off x="510039" y="1265004"/>
          <a:ext cx="13681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Beschrijving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79609" y="11823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Plin</a:t>
            </a:r>
            <a:r>
              <a:rPr lang="en-US" dirty="0" smtClean="0"/>
              <a:t>. 8.16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9552" y="27089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Plin</a:t>
            </a:r>
            <a:r>
              <a:rPr lang="en-US" dirty="0" smtClean="0"/>
              <a:t>. 4.19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1904" y="468449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Plin</a:t>
            </a:r>
            <a:r>
              <a:rPr lang="en-US" dirty="0" smtClean="0"/>
              <a:t>. 5.16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48064" y="27089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Cic</a:t>
            </a:r>
            <a:r>
              <a:rPr lang="en-US" dirty="0" smtClean="0"/>
              <a:t>. 7.1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544797"/>
              </p:ext>
            </p:extLst>
          </p:nvPr>
        </p:nvGraphicFramePr>
        <p:xfrm>
          <a:off x="2679609" y="1551728"/>
          <a:ext cx="2684479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447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Sed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quamquam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….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venia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. Vale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Mandant …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domus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est.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Isdem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nunc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…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mutent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. Vale.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27545"/>
              </p:ext>
            </p:extLst>
          </p:nvPr>
        </p:nvGraphicFramePr>
        <p:xfrm>
          <a:off x="579119" y="3078252"/>
          <a:ext cx="4121785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1785"/>
              </a:tblGrid>
              <a:tr h="195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cum sis …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evadere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>
                          <a:solidFill>
                            <a:schemeClr val="tx1"/>
                          </a:solidFill>
                          <a:effectLst/>
                        </a:rPr>
                        <a:t>summum est … optimus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his …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concordiam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>
                          <a:solidFill>
                            <a:schemeClr val="tx1"/>
                          </a:solidFill>
                          <a:effectLst/>
                        </a:rPr>
                        <a:t>non enim … solebas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certatim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…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elegeris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. vale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019692"/>
              </p:ext>
            </p:extLst>
          </p:nvPr>
        </p:nvGraphicFramePr>
        <p:xfrm>
          <a:off x="621904" y="5104150"/>
          <a:ext cx="4121785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17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tristissimus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…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defuncta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qua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puella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…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vocati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>
                          <a:solidFill>
                            <a:schemeClr val="tx1"/>
                          </a:solidFill>
                          <a:effectLst/>
                        </a:rPr>
                        <a:t>quod gaudium … exscripserat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proinde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…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acquiescit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. Vale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504876"/>
              </p:ext>
            </p:extLst>
          </p:nvPr>
        </p:nvGraphicFramePr>
        <p:xfrm>
          <a:off x="5148064" y="3064515"/>
          <a:ext cx="3166676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667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Si te dolor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...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 de meo;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nam primum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 fallo."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Quid tibi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 ludi;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apparatus enim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 attulissent.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Quod si tu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la-Latn" sz="1600" b="0" dirty="0">
                          <a:solidFill>
                            <a:schemeClr val="tx1"/>
                          </a:solidFill>
                          <a:effectLst/>
                        </a:rPr>
                        <a:t> humano societatem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87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67155"/>
            <a:ext cx="3744417" cy="11190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Genre van de brief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499750" y="134076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Inscriptio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Middendeel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52613"/>
              </p:ext>
            </p:extLst>
          </p:nvPr>
        </p:nvGraphicFramePr>
        <p:xfrm>
          <a:off x="1475656" y="3404232"/>
          <a:ext cx="10801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Regelen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19689"/>
              </p:ext>
            </p:extLst>
          </p:nvPr>
        </p:nvGraphicFramePr>
        <p:xfrm>
          <a:off x="3059832" y="3404232"/>
          <a:ext cx="13681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Beschrijving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56428"/>
              </p:ext>
            </p:extLst>
          </p:nvPr>
        </p:nvGraphicFramePr>
        <p:xfrm>
          <a:off x="4970182" y="3404232"/>
          <a:ext cx="10801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Verhaal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Verhaal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83054"/>
              </p:ext>
            </p:extLst>
          </p:nvPr>
        </p:nvGraphicFramePr>
        <p:xfrm>
          <a:off x="6660232" y="3404232"/>
          <a:ext cx="115212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Regelen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Verhaal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regelen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0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"/>
          <p:cNvSpPr/>
          <p:nvPr/>
        </p:nvSpPr>
        <p:spPr>
          <a:xfrm>
            <a:off x="-108520" y="1880828"/>
            <a:ext cx="9289032" cy="30963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-72008" y="4941168"/>
            <a:ext cx="925252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9465" y="0"/>
            <a:ext cx="8627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Epistularum</a:t>
            </a:r>
            <a:r>
              <a:rPr lang="nl-NL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4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 </a:t>
            </a:r>
            <a:r>
              <a:rPr lang="nl-NL" sz="48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multa</a:t>
            </a:r>
            <a:endParaRPr lang="nl-NL" sz="48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24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4"/>
          <p:cNvCxnSpPr/>
          <p:nvPr/>
        </p:nvCxnSpPr>
        <p:spPr>
          <a:xfrm>
            <a:off x="-72008" y="1916832"/>
            <a:ext cx="925252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"/>
          <p:cNvSpPr txBox="1"/>
          <p:nvPr/>
        </p:nvSpPr>
        <p:spPr>
          <a:xfrm>
            <a:off x="5184576" y="5661248"/>
            <a:ext cx="385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Suzanne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Adema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Lidewij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Gils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234888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</a:rPr>
              <a:t>Vragen</a:t>
            </a:r>
            <a:r>
              <a:rPr lang="en-US" sz="4800" dirty="0" smtClean="0">
                <a:solidFill>
                  <a:schemeClr val="bg1"/>
                </a:solidFill>
              </a:rPr>
              <a:t>?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9" name="Picture 2" descr="\\data.vu.nl@SSL\DavWWWRoot\home\saa200\DATALET\vaknetwerk\logo\Logo-eindversi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517232"/>
            <a:ext cx="2461852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72008" y="6352558"/>
            <a:ext cx="24837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" b="1" dirty="0" smtClean="0">
                <a:solidFill>
                  <a:schemeClr val="accent1">
                    <a:lumMod val="75000"/>
                  </a:schemeClr>
                </a:solidFill>
              </a:rPr>
              <a:t>Nascholing en lesmateriaal</a:t>
            </a:r>
            <a:endParaRPr lang="nl-NL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556088"/>
              </p:ext>
            </p:extLst>
          </p:nvPr>
        </p:nvGraphicFramePr>
        <p:xfrm>
          <a:off x="323528" y="1772816"/>
          <a:ext cx="8208912" cy="4165152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3960440"/>
                <a:gridCol w="3600400"/>
              </a:tblGrid>
              <a:tr h="333326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Semantics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Issues of meaning, all levels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TOP-DOWN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1230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Knowledge of the world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Reader’s own knowledge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5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Social/historical/geographical context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Knowledge assumed on part of intended audience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2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Genre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Text type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987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Discourse/pragmatic level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Level of connected text vs. sentence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47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Syntax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Function of word or phrase at sentence level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Morphology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Form of word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 of speech</a:t>
                      </a:r>
                      <a:endParaRPr lang="nl-NL" sz="2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2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BOTTOM-UP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85897" y="1157842"/>
            <a:ext cx="85467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nl-NL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GB" altLang="nl-N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op-down/bottom-up model, </a:t>
            </a:r>
            <a:r>
              <a:rPr kumimoji="0" lang="en-GB" altLang="nl-NL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overgenomen</a:t>
            </a:r>
            <a:r>
              <a:rPr kumimoji="0" lang="en-GB" altLang="nl-N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altLang="nl-NL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uit</a:t>
            </a:r>
            <a:r>
              <a:rPr kumimoji="0" lang="en-GB" altLang="nl-N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nl-N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Pennell-Ross 2008</a:t>
            </a:r>
            <a:endParaRPr kumimoji="0" lang="nl-NL" altLang="nl-NL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"/>
          <p:cNvSpPr txBox="1"/>
          <p:nvPr/>
        </p:nvSpPr>
        <p:spPr>
          <a:xfrm>
            <a:off x="325626" y="13119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Teksttypen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vertalen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5626" y="13119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Teksttypen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vertalen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07715"/>
              </p:ext>
            </p:extLst>
          </p:nvPr>
        </p:nvGraphicFramePr>
        <p:xfrm>
          <a:off x="2195736" y="3063123"/>
          <a:ext cx="4032448" cy="3114720"/>
        </p:xfrm>
        <a:graphic>
          <a:graphicData uri="http://schemas.openxmlformats.org/drawingml/2006/table">
            <a:tbl>
              <a:tblPr firstRow="1" firstCol="1" bandRow="1"/>
              <a:tblGrid>
                <a:gridCol w="567063"/>
                <a:gridCol w="3465385"/>
              </a:tblGrid>
              <a:tr h="333326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Semantics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Issues of meaning, all levels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TOP-DOWN</a:t>
                      </a:r>
                      <a:endParaRPr lang="nl-NL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Knowledge of the world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5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Social/historical/geographical context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2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Genre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17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Discourse/pragmatic level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0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Syntax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Morphology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 of speech</a:t>
                      </a:r>
                      <a:endParaRPr lang="nl-NL" sz="1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2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BOTTOM-UP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5"/>
          <p:cNvSpPr txBox="1"/>
          <p:nvPr/>
        </p:nvSpPr>
        <p:spPr>
          <a:xfrm>
            <a:off x="499750" y="1268760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Plinius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Minor,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Brieven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6.16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Properat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illuc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fugiunt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rectumque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cursum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recta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gubernacula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periculum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tenet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solutus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own Arrow 1"/>
          <p:cNvSpPr/>
          <p:nvPr/>
        </p:nvSpPr>
        <p:spPr>
          <a:xfrm rot="10800000">
            <a:off x="6444208" y="4653136"/>
            <a:ext cx="432048" cy="1156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9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5626" y="13119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Teksttypen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vertalen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366689"/>
              </p:ext>
            </p:extLst>
          </p:nvPr>
        </p:nvGraphicFramePr>
        <p:xfrm>
          <a:off x="2195736" y="3063123"/>
          <a:ext cx="4032448" cy="3114720"/>
        </p:xfrm>
        <a:graphic>
          <a:graphicData uri="http://schemas.openxmlformats.org/drawingml/2006/table">
            <a:tbl>
              <a:tblPr firstRow="1" firstCol="1" bandRow="1"/>
              <a:tblGrid>
                <a:gridCol w="567063"/>
                <a:gridCol w="3465385"/>
              </a:tblGrid>
              <a:tr h="333326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Semantics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Issues of meaning, all levels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TOP-DOWN</a:t>
                      </a:r>
                      <a:endParaRPr lang="nl-NL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Knowledge of the world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5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Social/historical/geographical context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2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Genre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17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Discourse/pragmatic level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0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Syntax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Morphology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 of speech</a:t>
                      </a:r>
                      <a:endParaRPr lang="nl-NL" sz="1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2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BOTTOM-UP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471" marR="94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5"/>
          <p:cNvSpPr txBox="1"/>
          <p:nvPr/>
        </p:nvSpPr>
        <p:spPr>
          <a:xfrm>
            <a:off x="499750" y="1268760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Plinius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Minor,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Brieven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6.16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Properat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illuc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fugiunt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rectumque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cursum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recta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gubernacula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periculum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blablet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solutus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own Arrow 1"/>
          <p:cNvSpPr/>
          <p:nvPr/>
        </p:nvSpPr>
        <p:spPr>
          <a:xfrm>
            <a:off x="6444208" y="4509120"/>
            <a:ext cx="432048" cy="868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3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41603"/>
              </p:ext>
            </p:extLst>
          </p:nvPr>
        </p:nvGraphicFramePr>
        <p:xfrm>
          <a:off x="539552" y="1988840"/>
          <a:ext cx="7776864" cy="220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7388"/>
                <a:gridCol w="1063246"/>
                <a:gridCol w="1063246"/>
                <a:gridCol w="1063246"/>
                <a:gridCol w="1063246"/>
                <a:gridCol w="1063246"/>
                <a:gridCol w="1063246"/>
              </a:tblGrid>
              <a:tr h="4072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Talig kenmerk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Per 1000 woorden in: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94752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err="1" smtClean="0">
                          <a:effectLst/>
                        </a:rPr>
                        <a:t>Exposi-torisch</a:t>
                      </a:r>
                      <a:endParaRPr lang="nl-NL" sz="3600" dirty="0">
                        <a:effectLst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err="1" smtClean="0">
                          <a:effectLst/>
                        </a:rPr>
                        <a:t>Proce-dureel</a:t>
                      </a:r>
                      <a:endParaRPr lang="nl-NL" sz="3600" dirty="0">
                        <a:effectLst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</a:rPr>
                        <a:t>Beschr</a:t>
                      </a:r>
                      <a:r>
                        <a:rPr lang="nl-NL" sz="2400" dirty="0">
                          <a:effectLst/>
                        </a:rPr>
                        <a:t>. heden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</a:rPr>
                        <a:t>Beschr</a:t>
                      </a:r>
                      <a:r>
                        <a:rPr lang="nl-NL" sz="2400" dirty="0">
                          <a:effectLst/>
                        </a:rPr>
                        <a:t>. </a:t>
                      </a:r>
                      <a:r>
                        <a:rPr lang="nl-NL" sz="2400" dirty="0" err="1">
                          <a:effectLst/>
                        </a:rPr>
                        <a:t>verl</a:t>
                      </a:r>
                      <a:r>
                        <a:rPr lang="nl-NL" sz="2400" dirty="0">
                          <a:effectLst/>
                        </a:rPr>
                        <a:t>.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err="1" smtClean="0">
                          <a:effectLst/>
                        </a:rPr>
                        <a:t>Narra-tief</a:t>
                      </a:r>
                      <a:endParaRPr lang="nl-NL" sz="3600" dirty="0">
                        <a:effectLst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Totale corpus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</a:tr>
              <a:tr h="83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futurum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9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15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1,5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0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0</a:t>
                      </a:r>
                      <a:endParaRPr lang="nl-NL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5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</a:tr>
            </a:tbl>
          </a:graphicData>
        </a:graphic>
      </p:graphicFrame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Teksttypologisch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corpusonderzoek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499750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#: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Kwantitatief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overzicht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talige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kenmerken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61681"/>
              </p:ext>
            </p:extLst>
          </p:nvPr>
        </p:nvGraphicFramePr>
        <p:xfrm>
          <a:off x="399104" y="1929101"/>
          <a:ext cx="8206052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052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39197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Talig kenmerk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Per 1000 woorden in: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783947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err="1" smtClean="0">
                          <a:effectLst/>
                        </a:rPr>
                        <a:t>Exposi-torisch</a:t>
                      </a:r>
                      <a:endParaRPr lang="nl-NL" sz="3600" dirty="0">
                        <a:effectLst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err="1" smtClean="0">
                          <a:effectLst/>
                        </a:rPr>
                        <a:t>Proce-dureel</a:t>
                      </a:r>
                      <a:endParaRPr lang="nl-NL" sz="3600" dirty="0">
                        <a:effectLst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</a:rPr>
                        <a:t>Beschr</a:t>
                      </a:r>
                      <a:r>
                        <a:rPr lang="nl-NL" sz="2400" dirty="0">
                          <a:effectLst/>
                        </a:rPr>
                        <a:t>. heden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</a:rPr>
                        <a:t>Beschr</a:t>
                      </a:r>
                      <a:r>
                        <a:rPr lang="nl-NL" sz="2400" dirty="0">
                          <a:effectLst/>
                        </a:rPr>
                        <a:t>. </a:t>
                      </a:r>
                      <a:r>
                        <a:rPr lang="nl-NL" sz="2400" dirty="0" err="1">
                          <a:effectLst/>
                        </a:rPr>
                        <a:t>verl</a:t>
                      </a:r>
                      <a:r>
                        <a:rPr lang="nl-NL" sz="2400" dirty="0">
                          <a:effectLst/>
                        </a:rPr>
                        <a:t>.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err="1" smtClean="0">
                          <a:effectLst/>
                        </a:rPr>
                        <a:t>Narra-tief</a:t>
                      </a:r>
                      <a:endParaRPr lang="nl-NL" sz="3600" dirty="0">
                        <a:effectLst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Totale corpus</a:t>
                      </a:r>
                      <a:endParaRPr lang="nl-N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</a:tr>
              <a:tr h="326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ww. 1</a:t>
                      </a:r>
                      <a:r>
                        <a:rPr lang="nl-NL" sz="20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nl-NL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pers.</a:t>
                      </a:r>
                      <a:endParaRPr lang="nl-NL" sz="3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N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N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nl-N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ego, meus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nl-N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N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nl-N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Totaal ik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ww.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nl-NL" sz="20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pers.</a:t>
                      </a:r>
                      <a:endParaRPr lang="nl-N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N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nl-N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tu, tuus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N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N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Totaal jij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nl-NL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Teksttypologisch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corpusonderzoek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499750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#: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Kwantitatief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overzicht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talige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kenmerken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iffioen Wit (achter; voor donkere achtergrond)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6375"/>
                    </a14:imgEffect>
                    <a14:imgEffect>
                      <a14:brightnessContrast bright="-97000" contras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744417" cy="1119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09119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66" y="11663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8424936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63863" lvl="0" indent="-2963863">
              <a:lnSpc>
                <a:spcPct val="115000"/>
              </a:lnSpc>
              <a:spcAft>
                <a:spcPts val="0"/>
              </a:spcAft>
            </a:pPr>
            <a:r>
              <a:rPr lang="nl-NL" sz="2400" b="1" dirty="0" smtClean="0">
                <a:ea typeface="Calibri"/>
                <a:cs typeface="Times New Roman"/>
              </a:rPr>
              <a:t>Teksttypen	Activiteiten van een briefschrijver</a:t>
            </a:r>
            <a:r>
              <a:rPr lang="nl-NL" sz="2400" dirty="0" smtClean="0"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nl-NL" sz="2400" dirty="0" smtClean="0">
              <a:ea typeface="Calibri"/>
              <a:cs typeface="Times New Roman"/>
            </a:endParaRPr>
          </a:p>
          <a:p>
            <a:pPr marL="2963863" lvl="0" indent="-2963863">
              <a:lnSpc>
                <a:spcPct val="150000"/>
              </a:lnSpc>
              <a:spcAft>
                <a:spcPts val="0"/>
              </a:spcAft>
            </a:pPr>
            <a:r>
              <a:rPr lang="nl-NL" sz="2400" dirty="0" err="1" smtClean="0">
                <a:ea typeface="Calibri"/>
                <a:cs typeface="Times New Roman"/>
              </a:rPr>
              <a:t>Expositorisch</a:t>
            </a:r>
            <a:r>
              <a:rPr lang="nl-NL" sz="2400" dirty="0" smtClean="0">
                <a:ea typeface="Calibri"/>
                <a:cs typeface="Times New Roman"/>
              </a:rPr>
              <a:t>: 	Statusupdate geven</a:t>
            </a:r>
          </a:p>
          <a:p>
            <a:pPr marL="2963863" lvl="0" indent="-2963863">
              <a:lnSpc>
                <a:spcPct val="150000"/>
              </a:lnSpc>
              <a:spcAft>
                <a:spcPts val="0"/>
              </a:spcAft>
            </a:pPr>
            <a:r>
              <a:rPr lang="nl-NL" sz="2400" dirty="0" smtClean="0">
                <a:ea typeface="Calibri"/>
                <a:cs typeface="Times New Roman"/>
              </a:rPr>
              <a:t>Procedureel:	Zaken regelen</a:t>
            </a:r>
          </a:p>
          <a:p>
            <a:pPr marL="2963863" lvl="0" indent="-2963863">
              <a:lnSpc>
                <a:spcPct val="150000"/>
              </a:lnSpc>
              <a:spcAft>
                <a:spcPts val="0"/>
              </a:spcAft>
            </a:pPr>
            <a:r>
              <a:rPr lang="nl-NL" sz="2400" dirty="0" smtClean="0">
                <a:ea typeface="Calibri"/>
                <a:cs typeface="Times New Roman"/>
              </a:rPr>
              <a:t>Beschrijven, heden:	Persoon of object in heden beschrijven</a:t>
            </a:r>
          </a:p>
          <a:p>
            <a:pPr marL="2963863" lvl="0" indent="-2963863">
              <a:lnSpc>
                <a:spcPct val="150000"/>
              </a:lnSpc>
              <a:spcAft>
                <a:spcPts val="0"/>
              </a:spcAft>
            </a:pPr>
            <a:r>
              <a:rPr lang="nl-NL" sz="2400" dirty="0" smtClean="0">
                <a:ea typeface="Calibri"/>
                <a:cs typeface="Times New Roman"/>
              </a:rPr>
              <a:t>Beschrijven, verleden:</a:t>
            </a:r>
            <a:r>
              <a:rPr lang="nl-NL" sz="2400" dirty="0">
                <a:ea typeface="Calibri"/>
                <a:cs typeface="Times New Roman"/>
              </a:rPr>
              <a:t> </a:t>
            </a:r>
            <a:r>
              <a:rPr lang="nl-NL" sz="2400" dirty="0" smtClean="0">
                <a:ea typeface="Calibri"/>
                <a:cs typeface="Times New Roman"/>
              </a:rPr>
              <a:t> 	Persoon </a:t>
            </a:r>
            <a:r>
              <a:rPr lang="nl-NL" sz="2400" dirty="0">
                <a:ea typeface="Calibri"/>
                <a:cs typeface="Times New Roman"/>
              </a:rPr>
              <a:t>of object in </a:t>
            </a:r>
            <a:r>
              <a:rPr lang="nl-NL" sz="2400" dirty="0" smtClean="0">
                <a:ea typeface="Calibri"/>
                <a:cs typeface="Times New Roman"/>
              </a:rPr>
              <a:t>verleden beschrijven</a:t>
            </a:r>
          </a:p>
          <a:p>
            <a:pPr marL="2963863" lvl="0" indent="-2963863">
              <a:lnSpc>
                <a:spcPct val="150000"/>
              </a:lnSpc>
              <a:spcAft>
                <a:spcPts val="0"/>
              </a:spcAft>
            </a:pPr>
            <a:r>
              <a:rPr lang="nl-NL" sz="2400" dirty="0" smtClean="0">
                <a:ea typeface="Calibri"/>
                <a:cs typeface="Times New Roman"/>
              </a:rPr>
              <a:t>Narratief:	Verhaal vertellen</a:t>
            </a:r>
            <a:endParaRPr lang="nl-NL" sz="2400" dirty="0">
              <a:ea typeface="Calibri"/>
              <a:cs typeface="Times New Roman"/>
            </a:endParaRPr>
          </a:p>
        </p:txBody>
      </p:sp>
      <p:sp>
        <p:nvSpPr>
          <p:cNvPr id="7" name="PIJL-RECHTS 6"/>
          <p:cNvSpPr/>
          <p:nvPr/>
        </p:nvSpPr>
        <p:spPr>
          <a:xfrm>
            <a:off x="2378327" y="1484784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42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1767</Words>
  <Application>Microsoft Office PowerPoint</Application>
  <PresentationFormat>Diavoorstelling (4:3)</PresentationFormat>
  <Paragraphs>493</Paragraphs>
  <Slides>34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5" baseType="lpstr"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Vrije Universiteit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Adema, S.M.</dc:creator>
  <cp:lastModifiedBy>M-S-P</cp:lastModifiedBy>
  <cp:revision>36</cp:revision>
  <dcterms:created xsi:type="dcterms:W3CDTF">2014-09-09T13:44:12Z</dcterms:created>
  <dcterms:modified xsi:type="dcterms:W3CDTF">2014-09-19T19:56:18Z</dcterms:modified>
</cp:coreProperties>
</file>