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67" r:id="rId2"/>
    <p:sldId id="268" r:id="rId3"/>
    <p:sldId id="266" r:id="rId4"/>
    <p:sldId id="257" r:id="rId5"/>
    <p:sldId id="264" r:id="rId6"/>
    <p:sldId id="258" r:id="rId7"/>
    <p:sldId id="265" r:id="rId8"/>
    <p:sldId id="295" r:id="rId9"/>
    <p:sldId id="296" r:id="rId10"/>
    <p:sldId id="294" r:id="rId11"/>
    <p:sldId id="297" r:id="rId12"/>
    <p:sldId id="269" r:id="rId13"/>
    <p:sldId id="292" r:id="rId14"/>
    <p:sldId id="279" r:id="rId15"/>
    <p:sldId id="290" r:id="rId16"/>
    <p:sldId id="281" r:id="rId17"/>
    <p:sldId id="282" r:id="rId18"/>
    <p:sldId id="291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CAD15-8858-4311-9261-8B89186EE887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3323-69BC-4B99-A967-68CAB06F8B0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88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Kijkopdracht:</a:t>
            </a:r>
            <a:r>
              <a:rPr lang="nl-NL" baseline="0" smtClean="0"/>
              <a:t> wat klopt er niet aan deze scène?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73323-69BC-4B99-A967-68CAB06F8B0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B6BB7-EFEC-47F8-B02E-350067C7CB2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06E6D-9B31-4874-B30F-850754F0F8E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73323-69BC-4B99-A967-68CAB06F8B0C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58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CAEB6-67F4-4919-8AE2-92DC0FF82DEC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1571A9-E87D-4564-8B02-1FF8E175C960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E9FFFB-0D35-464B-BFB9-2EEB4D8627C2}" type="datetimeFigureOut">
              <a:rPr lang="nl-NL" smtClean="0"/>
              <a:pPr/>
              <a:t>19-9-2014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0C6EE-1A27-4841-BAD1-A5D60147ED5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NQ62frK74u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nkx_z6LYZV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www.onlinecollegecourses.com/2010/10/20/100-incredibly-useful-youtube-channels-for-teacher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creen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educreation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r.com/0MR7" TargetMode="External"/><Relationship Id="rId2" Type="http://schemas.openxmlformats.org/officeDocument/2006/relationships/hyperlink" Target="http://www.screenr.com/kgg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lXh2n0aPy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9x7n0ELVKH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VIDEO EN KLASSIEKE TEKSTEN</a:t>
            </a:r>
            <a:endParaRPr lang="nl-NL"/>
          </a:p>
        </p:txBody>
      </p:sp>
      <p:pic>
        <p:nvPicPr>
          <p:cNvPr id="24578" name="Picture 2" descr="http://2.bp.blogspot.com/-aPzNDcXbU4o/TyhgbRbWh8I/AAAAAAAAA2Y/L7NJqN4y1p8/s1600/worth_1000_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299" y="2924944"/>
            <a:ext cx="4311402" cy="332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2. Vormgeving tekstverwerking bij video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nl-NL" sz="2400" smtClean="0"/>
              <a:t>Zorgen voor een opdracht voor en/of na het kijken, niet tijdens:</a:t>
            </a:r>
          </a:p>
          <a:p>
            <a:pPr lvl="1"/>
            <a:r>
              <a:rPr lang="nl-NL" smtClean="0"/>
              <a:t>ter verwerking van de gelezen tekst of tekstpassage</a:t>
            </a:r>
          </a:p>
          <a:p>
            <a:pPr lvl="1"/>
            <a:r>
              <a:rPr lang="en-US" smtClean="0"/>
              <a:t>om de kennis van een onderwerp te verbreden of verdiepen</a:t>
            </a:r>
          </a:p>
          <a:p>
            <a:pPr lvl="1"/>
            <a:endParaRPr lang="nl-NL" sz="2400" smtClean="0"/>
          </a:p>
          <a:p>
            <a:r>
              <a:rPr lang="nl-NL" sz="2400" smtClean="0"/>
              <a:t>In de opdracht een expliciete link leggen tussen de gelezen tekst (met citaten) en het filmfragment:</a:t>
            </a:r>
          </a:p>
          <a:p>
            <a:pPr lvl="1"/>
            <a:r>
              <a:rPr lang="nl-NL" sz="2000" smtClean="0"/>
              <a:t>Venn-diagram</a:t>
            </a:r>
          </a:p>
          <a:p>
            <a:pPr lvl="1"/>
            <a:r>
              <a:rPr lang="nl-NL" sz="2000" smtClean="0"/>
              <a:t>Vergelijken tekst en filmscript</a:t>
            </a:r>
          </a:p>
          <a:p>
            <a:pPr lvl="1"/>
            <a:r>
              <a:rPr lang="nl-NL" sz="2000" smtClean="0"/>
              <a:t>Leerlingen zelf storyboard laten maken</a:t>
            </a:r>
          </a:p>
          <a:p>
            <a:pPr lvl="1"/>
            <a:endParaRPr lang="nl-NL" sz="2400" smtClean="0"/>
          </a:p>
          <a:p>
            <a:r>
              <a:rPr lang="nl-NL" sz="2400" smtClean="0"/>
              <a:t>In nagesprek ingaan op redenen verschil tekst en film</a:t>
            </a:r>
          </a:p>
          <a:p>
            <a:endParaRPr lang="nl-NL"/>
          </a:p>
        </p:txBody>
      </p:sp>
      <p:pic>
        <p:nvPicPr>
          <p:cNvPr id="1026" name="Picture 2" descr="http://84d1f3.medialib.glogster.com/media/22/22584ff77431d8ada6ace37ff189affc24e1d053ab803fc5cffce5ece665d11f/jeb4sp-edu-venn-diagram-bla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376264" cy="162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6372200" y="4869160"/>
            <a:ext cx="577402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Ilias</a:t>
            </a:r>
            <a:endParaRPr lang="nl-NL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884368" y="4869160"/>
            <a:ext cx="606256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Troy</a:t>
            </a:r>
            <a:endParaRPr lang="nl-NL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Voorbeeld: Troy en Ilias 22, 330-366</a:t>
            </a:r>
            <a:endParaRPr lang="nl-NL"/>
          </a:p>
        </p:txBody>
      </p:sp>
      <p:pic>
        <p:nvPicPr>
          <p:cNvPr id="38914" name="Picture 2" descr="http://cdn.mos.totalfilm.com/images/h/hector-vs-achilles-troy-_144211-fli_13786821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1484784"/>
            <a:ext cx="8568952" cy="4811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II. Video en tekstbespreking</a:t>
            </a:r>
            <a:endParaRPr lang="nl-NL"/>
          </a:p>
        </p:txBody>
      </p:sp>
      <p:pic>
        <p:nvPicPr>
          <p:cNvPr id="61442" name="Picture 2" descr="http://www.e-book-news.de/wp-content/uploads/2010/07/videotext-30-jahre-ard-hbbtv-ifa.gif"/>
          <p:cNvPicPr>
            <a:picLocks noChangeAspect="1" noChangeArrowheads="1"/>
          </p:cNvPicPr>
          <p:nvPr/>
        </p:nvPicPr>
        <p:blipFill>
          <a:blip r:embed="rId2" cstate="screen"/>
          <a:srcRect b="11801"/>
          <a:stretch>
            <a:fillRect/>
          </a:stretch>
        </p:blipFill>
        <p:spPr bwMode="auto">
          <a:xfrm>
            <a:off x="2483768" y="2996952"/>
            <a:ext cx="4176464" cy="294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Introductie: </a:t>
            </a:r>
            <a:br>
              <a:rPr lang="nl-NL" smtClean="0"/>
            </a:br>
            <a:r>
              <a:rPr lang="nl-NL" smtClean="0"/>
              <a:t>hoe knoop ik een enkelvoudige Windsor?</a:t>
            </a:r>
            <a:endParaRPr lang="nl-NL"/>
          </a:p>
        </p:txBody>
      </p:sp>
      <p:pic>
        <p:nvPicPr>
          <p:cNvPr id="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149080"/>
            <a:ext cx="8598918" cy="181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0" name="Picture 2" descr="http://www.solidcolorneckties.com/v/vspfiles/assets/images/tiepedia/halfwindsor/how-to-tie-a-half-windsor-knot-step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2564904"/>
            <a:ext cx="1967541" cy="14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zwembad-subtropisch.nl/uploads/images/YouTub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3789040"/>
            <a:ext cx="1944216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hoek 10"/>
          <p:cNvSpPr/>
          <p:nvPr/>
        </p:nvSpPr>
        <p:spPr>
          <a:xfrm>
            <a:off x="611560" y="5373216"/>
            <a:ext cx="8208912" cy="8925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hlinkClick r:id="rId4"/>
              </a:rPr>
              <a:t>100 </a:t>
            </a:r>
            <a:r>
              <a:rPr lang="nl-NL" sz="2600" b="1" dirty="0" err="1" smtClean="0">
                <a:hlinkClick r:id="rId4"/>
              </a:rPr>
              <a:t>incredibly</a:t>
            </a:r>
            <a:r>
              <a:rPr lang="nl-NL" sz="2600" b="1" dirty="0" smtClean="0">
                <a:hlinkClick r:id="rId4"/>
              </a:rPr>
              <a:t> </a:t>
            </a:r>
            <a:r>
              <a:rPr lang="nl-NL" sz="2600" b="1" dirty="0" err="1" smtClean="0">
                <a:hlinkClick r:id="rId4"/>
              </a:rPr>
              <a:t>useful</a:t>
            </a:r>
            <a:r>
              <a:rPr lang="nl-NL" sz="2600" b="1" dirty="0" smtClean="0">
                <a:hlinkClick r:id="rId4"/>
              </a:rPr>
              <a:t> </a:t>
            </a:r>
            <a:r>
              <a:rPr lang="nl-NL" sz="2600" b="1" dirty="0" err="1" smtClean="0">
                <a:hlinkClick r:id="rId4"/>
              </a:rPr>
              <a:t>youtube</a:t>
            </a:r>
            <a:r>
              <a:rPr lang="nl-NL" sz="2600" b="1" dirty="0" smtClean="0">
                <a:hlinkClick r:id="rId4"/>
              </a:rPr>
              <a:t> </a:t>
            </a:r>
            <a:r>
              <a:rPr lang="nl-NL" sz="2600" b="1" dirty="0" err="1" smtClean="0">
                <a:hlinkClick r:id="rId4"/>
              </a:rPr>
              <a:t>channels</a:t>
            </a:r>
            <a:r>
              <a:rPr lang="nl-NL" sz="2600" b="1" dirty="0" smtClean="0">
                <a:hlinkClick r:id="rId4"/>
              </a:rPr>
              <a:t> </a:t>
            </a:r>
            <a:r>
              <a:rPr lang="nl-NL" sz="2600" b="1" dirty="0" err="1" smtClean="0">
                <a:hlinkClick r:id="rId4"/>
              </a:rPr>
              <a:t>for</a:t>
            </a:r>
            <a:r>
              <a:rPr lang="nl-NL" sz="2600" b="1" dirty="0" smtClean="0">
                <a:hlinkClick r:id="rId4"/>
              </a:rPr>
              <a:t> </a:t>
            </a:r>
            <a:r>
              <a:rPr lang="nl-NL" sz="2600" b="1" dirty="0" err="1" smtClean="0">
                <a:hlinkClick r:id="rId4"/>
              </a:rPr>
              <a:t>teachers</a:t>
            </a:r>
            <a:endParaRPr lang="nl-NL" sz="2600" b="1" dirty="0"/>
          </a:p>
        </p:txBody>
      </p:sp>
      <p:pic>
        <p:nvPicPr>
          <p:cNvPr id="32770" name="Picture 2" descr="http://www.google.nl/url?source=imglanding&amp;ct=img&amp;q=http://www.mangomon.com/files/Portals/83092/images/teacher%20tube-resized-600.png&amp;sa=X&amp;ei=_zxIUZbcC4G7PZCmgIAG&amp;ved=0CAkQ8wc&amp;usg=AFQjCNFigDIIrz92-pez_f42aQnJbV3Lf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988840"/>
            <a:ext cx="266429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google.nl/url?source=imglanding&amp;ct=img&amp;q=http://www.mediawijzer.net/sites/default/files/teleblik-578x387.jpg?1301303551&amp;sa=X&amp;ei=Mz1IUYexBMq-PampgdAO&amp;ved=0CAkQ8wc&amp;usg=AFQjCNFBZYSQv9BMgMsLDRvwWnnSVqFGjQ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501008"/>
            <a:ext cx="238029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www.skill-guru.com/sat/wp-content/uploads/2011/06/khan-academy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1628800"/>
            <a:ext cx="3333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Video online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7008" y="2132856"/>
            <a:ext cx="8609985" cy="414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Tonny Ravier op YouTube: alle examenteksten</a:t>
            </a:r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mtClean="0"/>
              <a:t>latijnengrieks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Zelf maken?</a:t>
            </a:r>
            <a:endParaRPr lang="nl-NL" b="1"/>
          </a:p>
        </p:txBody>
      </p:sp>
      <p:pic>
        <p:nvPicPr>
          <p:cNvPr id="25602" name="Picture 2" descr="http://cdn.articulate.com/images/blogs/rel/uploads/2009/08/screenr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94502" y="1700808"/>
            <a:ext cx="415499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2.bp.blogspot.com/-uW1Vc7nswBo/UICjGoxmXWI/AAAAAAAABCE/flh8VaXFvOk/s1600/logo_educreation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0" y="3212976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Voorbeelden van screenrs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Voorbeelden:</a:t>
            </a:r>
          </a:p>
          <a:p>
            <a:pPr lvl="1"/>
            <a:r>
              <a:rPr lang="nl-NL" smtClean="0"/>
              <a:t>U ziet mijn computerscherm, de tekst staat in Word</a:t>
            </a:r>
          </a:p>
          <a:p>
            <a:pPr lvl="1"/>
            <a:r>
              <a:rPr lang="nl-NL" smtClean="0"/>
              <a:t>Ik gebruik de microfoon van mijn computer</a:t>
            </a:r>
          </a:p>
          <a:p>
            <a:pPr lvl="2"/>
            <a:r>
              <a:rPr lang="nl-NL" smtClean="0">
                <a:solidFill>
                  <a:srgbClr val="FF0000"/>
                </a:solidFill>
              </a:rPr>
              <a:t>Ovidius, </a:t>
            </a:r>
            <a:r>
              <a:rPr lang="nl-NL" i="1" smtClean="0">
                <a:solidFill>
                  <a:srgbClr val="FF0000"/>
                </a:solidFill>
              </a:rPr>
              <a:t>Amores</a:t>
            </a:r>
            <a:r>
              <a:rPr lang="nl-NL" smtClean="0">
                <a:solidFill>
                  <a:srgbClr val="FF0000"/>
                </a:solidFill>
              </a:rPr>
              <a:t> 2.7: </a:t>
            </a:r>
            <a:r>
              <a:rPr lang="nl-NL" smtClean="0">
                <a:solidFill>
                  <a:srgbClr val="FF0000"/>
                </a:solidFill>
                <a:hlinkClick r:id="rId2"/>
              </a:rPr>
              <a:t>vertaalaantekeningen</a:t>
            </a:r>
            <a:r>
              <a:rPr lang="nl-NL" smtClean="0">
                <a:solidFill>
                  <a:srgbClr val="FF0000"/>
                </a:solidFill>
              </a:rPr>
              <a:t> r.1-10</a:t>
            </a:r>
          </a:p>
          <a:p>
            <a:pPr lvl="2"/>
            <a:r>
              <a:rPr lang="nl-NL" smtClean="0">
                <a:solidFill>
                  <a:srgbClr val="FF0000"/>
                </a:solidFill>
              </a:rPr>
              <a:t>Sappho, hymne aan Afrodite: </a:t>
            </a:r>
            <a:r>
              <a:rPr lang="nl-NL" smtClean="0">
                <a:solidFill>
                  <a:srgbClr val="FF0000"/>
                </a:solidFill>
                <a:hlinkClick r:id="rId3"/>
              </a:rPr>
              <a:t>tekstbespreking</a:t>
            </a:r>
            <a:r>
              <a:rPr lang="nl-NL" smtClean="0">
                <a:solidFill>
                  <a:srgbClr val="FF0000"/>
                </a:solidFill>
              </a:rPr>
              <a:t> r.1-12</a:t>
            </a:r>
          </a:p>
          <a:p>
            <a:endParaRPr lang="nl-NL" smtClean="0"/>
          </a:p>
          <a:p>
            <a:r>
              <a:rPr lang="nl-NL" smtClean="0"/>
              <a:t>Aandachtspunten bij het maken van video´s:</a:t>
            </a:r>
          </a:p>
          <a:p>
            <a:pPr lvl="1"/>
            <a:r>
              <a:rPr lang="nl-NL" smtClean="0"/>
              <a:t>Zorg dat leerlingen weten welke kennis ze op basis van de video moeten opdoen</a:t>
            </a:r>
          </a:p>
          <a:p>
            <a:pPr lvl="1"/>
            <a:r>
              <a:rPr lang="nl-NL" smtClean="0"/>
              <a:t>Niet te lang</a:t>
            </a:r>
          </a:p>
          <a:p>
            <a:pPr lvl="1"/>
            <a:r>
              <a:rPr lang="nl-NL" smtClean="0"/>
              <a:t>Persoonlijk maken</a:t>
            </a:r>
          </a:p>
          <a:p>
            <a:pPr lvl="1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Wanneer?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Voor de les:</a:t>
            </a:r>
          </a:p>
          <a:p>
            <a:pPr lvl="1"/>
            <a:r>
              <a:rPr lang="nl-NL" smtClean="0"/>
              <a:t>denk aan een verwerkingsopdracht van de informatie in de video</a:t>
            </a:r>
          </a:p>
          <a:p>
            <a:r>
              <a:rPr lang="nl-NL" smtClean="0"/>
              <a:t>Tijdens de les</a:t>
            </a:r>
          </a:p>
          <a:p>
            <a:r>
              <a:rPr lang="nl-NL" smtClean="0"/>
              <a:t>Na de les:</a:t>
            </a:r>
          </a:p>
          <a:p>
            <a:pPr lvl="1"/>
            <a:r>
              <a:rPr lang="nl-NL" smtClean="0"/>
              <a:t>handig voor toetsvoorbereiding</a:t>
            </a: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85479">
            <a:off x="713401" y="4503246"/>
            <a:ext cx="5009157" cy="240439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89610">
            <a:off x="5780619" y="2915726"/>
            <a:ext cx="2718049" cy="34271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anhasan.files.wordpress.com/2009/10/stockholm-piano-stairs-vw-experimental-fun-theory-project-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" y="1643063"/>
            <a:ext cx="8143875" cy="457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Waarom video inzetten in de les?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Programma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nl-NL" smtClean="0"/>
              <a:t>Hollywood en tekst</a:t>
            </a:r>
          </a:p>
          <a:p>
            <a:pPr marL="845820" lvl="1" indent="-571500">
              <a:buFont typeface="+mj-lt"/>
              <a:buAutoNum type="arabicPeriod"/>
            </a:pPr>
            <a:r>
              <a:rPr lang="nl-NL" smtClean="0"/>
              <a:t>Video en tekstoriëntatie</a:t>
            </a:r>
          </a:p>
          <a:p>
            <a:pPr marL="845820" lvl="1" indent="-571500">
              <a:buFont typeface="+mj-lt"/>
              <a:buAutoNum type="arabicPeriod"/>
            </a:pPr>
            <a:r>
              <a:rPr lang="nl-NL" smtClean="0"/>
              <a:t>Video en tekstverwerking</a:t>
            </a:r>
          </a:p>
          <a:p>
            <a:pPr marL="788670" lvl="1" indent="-514350">
              <a:buFont typeface="Courier New" pitchFamily="49" charset="0"/>
              <a:buChar char="o"/>
            </a:pPr>
            <a:endParaRPr lang="nl-NL" smtClean="0"/>
          </a:p>
          <a:p>
            <a:pPr marL="514350" indent="-514350">
              <a:buFont typeface="+mj-lt"/>
              <a:buAutoNum type="romanUcPeriod"/>
            </a:pPr>
            <a:r>
              <a:rPr lang="nl-NL" smtClean="0"/>
              <a:t>Video en tekstbespreking</a:t>
            </a:r>
          </a:p>
        </p:txBody>
      </p:sp>
      <p:pic>
        <p:nvPicPr>
          <p:cNvPr id="44035" name="Picture 3" descr="http://www.videotranscriptionstar.com/images/video-to-tex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4005064"/>
            <a:ext cx="4165476" cy="226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Ter introductie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mtClean="0"/>
              <a:t>Helen of Troy (2003)</a:t>
            </a:r>
            <a:endParaRPr lang="nl-NL"/>
          </a:p>
        </p:txBody>
      </p:sp>
      <p:pic>
        <p:nvPicPr>
          <p:cNvPr id="29698" name="Picture 2" descr="http://needcoffee.cachefly.net/needcoffee/uploads/2009/01/helen-of-troy-rufus-sewe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492896"/>
            <a:ext cx="288032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sharetv.org/images/posters/helen_of_troy_2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1772816"/>
            <a:ext cx="283231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 descr="http://www.hotflick.net/flicks/2003_Helen_of_Troy/tn300/2003_Helen_of_Troy_0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4283174"/>
            <a:ext cx="2952328" cy="145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vak 7"/>
          <p:cNvSpPr txBox="1"/>
          <p:nvPr/>
        </p:nvSpPr>
        <p:spPr>
          <a:xfrm>
            <a:off x="3563888" y="4509120"/>
            <a:ext cx="171072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Agamemnon &amp;</a:t>
            </a:r>
          </a:p>
          <a:p>
            <a:r>
              <a:rPr lang="nl-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Klytaimnestra</a:t>
            </a: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063880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2.38.57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8064896" cy="6480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i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Hollywood en tekst: de macht van het beeld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>
              <a:solidFill>
                <a:srgbClr val="00B050"/>
              </a:solidFill>
            </a:endParaRPr>
          </a:p>
        </p:txBody>
      </p:sp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“Patroklos is de neef van Achilles”</a:t>
            </a:r>
            <a:endParaRPr lang="nl-NL" sz="5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images2.fanpop.com/image/photos/10300000/Hedlund-in-Troy-garrett-hedlund-10316481-853-4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225" y="2852936"/>
            <a:ext cx="7001550" cy="291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700808"/>
            <a:ext cx="64807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De nadelen van film in de les</a:t>
            </a:r>
            <a:endParaRPr lang="nl-NL" b="1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nl-NL" smtClean="0"/>
              <a:t>Leerlingen onthouden beter wat ze hebben gezien, dan wat ze hebben gelezen, dus:</a:t>
            </a:r>
            <a:endParaRPr lang="nl-NL"/>
          </a:p>
        </p:txBody>
      </p:sp>
      <p:pic>
        <p:nvPicPr>
          <p:cNvPr id="9" name="Afbeelding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5157192"/>
            <a:ext cx="496855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hoek 9"/>
          <p:cNvSpPr/>
          <p:nvPr/>
        </p:nvSpPr>
        <p:spPr>
          <a:xfrm>
            <a:off x="2267744" y="5157192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De meerwaarde van film in de les</a:t>
            </a:r>
            <a:endParaRPr lang="nl-NL" b="1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8501063" cy="50691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Motivatie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Afwisseling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Beelden </a:t>
            </a:r>
            <a:r>
              <a:rPr lang="en-US" err="1" smtClean="0"/>
              <a:t>concretiseren</a:t>
            </a:r>
            <a:r>
              <a:rPr lang="en-US" smtClean="0"/>
              <a:t> </a:t>
            </a:r>
            <a:r>
              <a:rPr lang="en-US" err="1" smtClean="0"/>
              <a:t>begrippen</a:t>
            </a: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err="1" smtClean="0"/>
              <a:t>Beelden</a:t>
            </a:r>
            <a:r>
              <a:rPr lang="en-US" smtClean="0"/>
              <a:t> </a:t>
            </a:r>
            <a:r>
              <a:rPr lang="en-US" err="1" smtClean="0"/>
              <a:t>helpen</a:t>
            </a:r>
            <a:r>
              <a:rPr lang="en-US" smtClean="0"/>
              <a:t> </a:t>
            </a:r>
            <a:r>
              <a:rPr lang="en-US" err="1" smtClean="0"/>
              <a:t>bij</a:t>
            </a:r>
            <a:r>
              <a:rPr lang="en-US" smtClean="0"/>
              <a:t> het </a:t>
            </a:r>
            <a:r>
              <a:rPr lang="en-US" err="1" smtClean="0"/>
              <a:t>onthouden</a:t>
            </a:r>
            <a:r>
              <a:rPr lang="en-US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mtClean="0"/>
              <a:t>	en </a:t>
            </a:r>
            <a:r>
              <a:rPr lang="en-US" err="1" smtClean="0"/>
              <a:t>reproduceren</a:t>
            </a:r>
            <a:r>
              <a:rPr lang="en-US" smtClean="0"/>
              <a:t> van </a:t>
            </a:r>
            <a:r>
              <a:rPr lang="en-US" err="1" smtClean="0"/>
              <a:t>kennis</a:t>
            </a: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err="1" smtClean="0"/>
              <a:t>Gebruik</a:t>
            </a:r>
            <a:r>
              <a:rPr lang="en-US" smtClean="0"/>
              <a:t> van </a:t>
            </a:r>
            <a:r>
              <a:rPr lang="en-US" err="1" smtClean="0"/>
              <a:t>beeld</a:t>
            </a:r>
            <a:r>
              <a:rPr lang="en-US" smtClean="0"/>
              <a:t> en </a:t>
            </a:r>
            <a:r>
              <a:rPr lang="en-US" err="1" smtClean="0"/>
              <a:t>geluid</a:t>
            </a:r>
            <a:r>
              <a:rPr lang="en-US" smtClean="0"/>
              <a:t> </a:t>
            </a:r>
            <a:r>
              <a:rPr lang="en-US" err="1" smtClean="0"/>
              <a:t>komt</a:t>
            </a:r>
            <a:r>
              <a:rPr lang="en-US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mtClean="0"/>
              <a:t>	tegemoet </a:t>
            </a:r>
            <a:r>
              <a:rPr lang="en-US" err="1" smtClean="0"/>
              <a:t>aan</a:t>
            </a:r>
            <a:r>
              <a:rPr lang="en-US" smtClean="0"/>
              <a:t> </a:t>
            </a:r>
            <a:r>
              <a:rPr lang="en-US" err="1" smtClean="0"/>
              <a:t>verschillen</a:t>
            </a:r>
            <a:r>
              <a:rPr lang="en-US" smtClean="0"/>
              <a:t> in </a:t>
            </a:r>
            <a:r>
              <a:rPr lang="en-US" err="1" smtClean="0"/>
              <a:t>leerstijlen</a:t>
            </a: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Leerlingen </a:t>
            </a:r>
            <a:r>
              <a:rPr lang="en-US" err="1" smtClean="0"/>
              <a:t>leren</a:t>
            </a:r>
            <a:r>
              <a:rPr lang="en-US" smtClean="0"/>
              <a:t> </a:t>
            </a:r>
            <a:r>
              <a:rPr lang="en-US" err="1" smtClean="0"/>
              <a:t>visueel</a:t>
            </a:r>
            <a:r>
              <a:rPr lang="en-US" smtClean="0"/>
              <a:t> </a:t>
            </a:r>
            <a:r>
              <a:rPr lang="en-US" err="1" smtClean="0"/>
              <a:t>materiaal</a:t>
            </a:r>
            <a:r>
              <a:rPr lang="en-US" smtClean="0"/>
              <a:t> </a:t>
            </a:r>
            <a:r>
              <a:rPr lang="en-US" err="1" smtClean="0"/>
              <a:t>kritisch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beoordelen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mtClean="0"/>
              <a:t>	</a:t>
            </a:r>
            <a:r>
              <a:rPr lang="en-US" sz="2000" i="1" smtClean="0"/>
              <a:t>A.Wilschut e.a – Geschiedenisdidactiek (2004)</a:t>
            </a:r>
            <a:endParaRPr lang="en-US" smtClean="0"/>
          </a:p>
        </p:txBody>
      </p:sp>
      <p:pic>
        <p:nvPicPr>
          <p:cNvPr id="18434" name="Picture 2" descr="http://s.s-bol.com/imgbase0/imagebase/large/FC/7/2/3/5/1001004002065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123728" cy="298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Hoe film te gebruiken in de les?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Altijd zelf eerst kijken</a:t>
            </a:r>
          </a:p>
          <a:p>
            <a:endParaRPr lang="nl-NL" smtClean="0"/>
          </a:p>
          <a:p>
            <a:r>
              <a:rPr lang="nl-NL" smtClean="0"/>
              <a:t>Altijd een (kijk)opdracht</a:t>
            </a:r>
          </a:p>
          <a:p>
            <a:endParaRPr lang="nl-NL" smtClean="0"/>
          </a:p>
          <a:p>
            <a:r>
              <a:rPr lang="nl-NL" smtClean="0"/>
              <a:t>Aansluiten bij fasen in het leesproces:</a:t>
            </a:r>
          </a:p>
          <a:p>
            <a:pPr lvl="1"/>
            <a:r>
              <a:rPr lang="nl-NL" smtClean="0"/>
              <a:t>ter oriëntatie op de te lezen tekst of tekstpassage</a:t>
            </a:r>
          </a:p>
          <a:p>
            <a:pPr lvl="1"/>
            <a:r>
              <a:rPr lang="en-US" smtClean="0"/>
              <a:t>voor inleving in een onderwerp</a:t>
            </a:r>
          </a:p>
          <a:p>
            <a:pPr lvl="1"/>
            <a:endParaRPr lang="en-US" smtClean="0"/>
          </a:p>
          <a:p>
            <a:pPr lvl="1"/>
            <a:r>
              <a:rPr lang="nl-NL" smtClean="0"/>
              <a:t>ter verwerking van de gelezen tekst of tekstpassage</a:t>
            </a:r>
          </a:p>
          <a:p>
            <a:pPr lvl="1"/>
            <a:r>
              <a:rPr lang="en-US" smtClean="0"/>
              <a:t>om de kennis van een onderwerp te verbreden of verdiepen</a:t>
            </a:r>
          </a:p>
          <a:p>
            <a:pPr>
              <a:buNone/>
            </a:pPr>
            <a:endParaRPr lang="nl-NL" smtClean="0"/>
          </a:p>
          <a:p>
            <a:endParaRPr lang="nl-NL"/>
          </a:p>
        </p:txBody>
      </p:sp>
      <p:pic>
        <p:nvPicPr>
          <p:cNvPr id="16386" name="Picture 2" descr="http://i.ytimg.com/vi/EFWfmibB5ew/hqdefault.jpg"/>
          <p:cNvPicPr>
            <a:picLocks noChangeAspect="1" noChangeArrowheads="1"/>
          </p:cNvPicPr>
          <p:nvPr/>
        </p:nvPicPr>
        <p:blipFill>
          <a:blip r:embed="rId2" cstate="print"/>
          <a:srcRect t="12600" b="11801"/>
          <a:stretch>
            <a:fillRect/>
          </a:stretch>
        </p:blipFill>
        <p:spPr bwMode="auto">
          <a:xfrm rot="578303">
            <a:off x="5487729" y="1800700"/>
            <a:ext cx="3059832" cy="173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Video en tekstoriëntatie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nl-NL" smtClean="0"/>
              <a:t>Gericht op tekstinhoud: </a:t>
            </a:r>
            <a:r>
              <a:rPr lang="nl-NL" i="1" smtClean="0"/>
              <a:t>conciliare</a:t>
            </a:r>
            <a:r>
              <a:rPr lang="nl-NL" smtClean="0"/>
              <a:t>, </a:t>
            </a:r>
            <a:r>
              <a:rPr lang="nl-NL" i="1" smtClean="0"/>
              <a:t>docere</a:t>
            </a:r>
            <a:r>
              <a:rPr lang="nl-NL" smtClean="0"/>
              <a:t> en </a:t>
            </a:r>
            <a:r>
              <a:rPr lang="nl-NL" i="1" smtClean="0"/>
              <a:t>movere</a:t>
            </a:r>
            <a:endParaRPr lang="nl-NL" smtClean="0"/>
          </a:p>
          <a:p>
            <a:pPr lvl="1"/>
            <a:r>
              <a:rPr lang="nl-NL" smtClean="0"/>
              <a:t>ter oriëntatie op de te lezen tekst of tekstpassage</a:t>
            </a:r>
          </a:p>
          <a:p>
            <a:pPr lvl="1"/>
            <a:r>
              <a:rPr lang="en-US" smtClean="0"/>
              <a:t>voor inleving in een onderwerp</a:t>
            </a:r>
          </a:p>
          <a:p>
            <a:pPr lvl="1"/>
            <a:r>
              <a:rPr lang="en-US" smtClean="0"/>
              <a:t>voor motivatie en afwisseling</a:t>
            </a:r>
          </a:p>
          <a:p>
            <a:pPr lvl="1"/>
            <a:endParaRPr lang="nl-NL" i="1" smtClean="0"/>
          </a:p>
          <a:p>
            <a:r>
              <a:rPr lang="nl-NL" smtClean="0"/>
              <a:t>Koppeling met andere pre-leesopdrachten:</a:t>
            </a:r>
          </a:p>
          <a:p>
            <a:pPr lvl="1"/>
            <a:r>
              <a:rPr lang="nl-NL" smtClean="0"/>
              <a:t>bekijken illustraties</a:t>
            </a:r>
          </a:p>
          <a:p>
            <a:pPr lvl="1"/>
            <a:r>
              <a:rPr lang="nl-NL" smtClean="0"/>
              <a:t>woordvelden</a:t>
            </a:r>
          </a:p>
          <a:p>
            <a:pPr lvl="1"/>
            <a:r>
              <a:rPr lang="nl-NL" smtClean="0"/>
              <a:t>skimming en scanning</a:t>
            </a:r>
            <a:endParaRPr lang="nl-NL"/>
          </a:p>
        </p:txBody>
      </p:sp>
      <p:pic>
        <p:nvPicPr>
          <p:cNvPr id="15362" name="Picture 2" descr="http://www.marketingfacts.nl/images/made/07271b59dffefa68/Video_vs_tekst_900_450_90_s_c1_smart_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25144"/>
            <a:ext cx="2952328" cy="147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Hollywood en het examenpensum Latijn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000" smtClean="0"/>
              <a:t>Cicero algemeen: Rome, Julius Caesar</a:t>
            </a:r>
          </a:p>
          <a:p>
            <a:r>
              <a:rPr lang="nl-NL" sz="2000" smtClean="0"/>
              <a:t>Cicero, </a:t>
            </a:r>
            <a:r>
              <a:rPr lang="nl-NL" sz="2000" i="1" smtClean="0"/>
              <a:t>Ad Familiares </a:t>
            </a:r>
            <a:r>
              <a:rPr lang="nl-NL" sz="2000" smtClean="0"/>
              <a:t>7.1: Quo Vadis, Spartacus en Gladiator</a:t>
            </a:r>
          </a:p>
          <a:p>
            <a:endParaRPr lang="nl-NL" sz="2000" smtClean="0"/>
          </a:p>
          <a:p>
            <a:r>
              <a:rPr lang="nl-NL" sz="2000" smtClean="0"/>
              <a:t>Plinius 2.18 of 4.13: Life of Brian</a:t>
            </a:r>
          </a:p>
          <a:p>
            <a:r>
              <a:rPr lang="nl-NL" sz="2000" smtClean="0"/>
              <a:t>Plinius 6.16 en 6.20: Pompeii</a:t>
            </a:r>
          </a:p>
          <a:p>
            <a:r>
              <a:rPr lang="nl-NL" sz="2000" smtClean="0"/>
              <a:t>Plinius 9.6: Ben Hur</a:t>
            </a:r>
          </a:p>
          <a:p>
            <a:r>
              <a:rPr lang="nl-NL" sz="2000" smtClean="0"/>
              <a:t>Plinius 10.96: Quo Vadis</a:t>
            </a:r>
          </a:p>
          <a:p>
            <a:endParaRPr lang="nl-NL"/>
          </a:p>
        </p:txBody>
      </p:sp>
      <p:pic>
        <p:nvPicPr>
          <p:cNvPr id="39942" name="Picture 6" descr="http://upload.wikimedia.org/wikipedia/en/5/5d/Pompeii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821454"/>
            <a:ext cx="2051720" cy="303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4" name="Picture 8" descr="http://services.windowsmedia.com/dvdcover/cov150/drt500/t517/t51732ure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772816"/>
            <a:ext cx="1428750" cy="201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http://ecx.images-amazon.com/images/I/51P3zCez7lL._SX5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9728"/>
            <a:ext cx="204675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8" name="Picture 12" descr="http://mtv.mtvnimages.com/shared/media/images/acovers/standard/drb500/b504/b50401kxw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140968"/>
            <a:ext cx="1469910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50" name="Picture 14" descr="https://encrypted-tbn1.gstatic.com/images?q=tbn:ANd9GcStfSg1xUNloAQZqU2Q1UO4QPGJrypzbroC8YNOUT7LUTKGFkH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429250"/>
            <a:ext cx="32004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52" name="AutoShape 16" descr="data:image/jpeg;base64,/9j/4AAQSkZJRgABAQAAAQABAAD/2wCEAAkGBxQTEhUUExQVFhUXFhwbGBgYGCAdHhodIBgcGhweHhwZHCggICAmHRgYIjEhJikrLy4uGh8zODMsNygtLisBCgoKDg0OGxAQGzQmICYvMiw0NDQ3NCw0LCwsLCwvLDQ0NCwvLDQ0NCwsNCwsLCwsLywsLCwsLCwsLCwsLCwsLP/AABEIAQ8AugMBIgACEQEDEQH/xAAcAAACAwEBAQEAAAAAAAAAAAAFBgMEBwIBAAj/xABJEAACAQIEAwUEBwMKBAYDAAABAhEDIQAEEjEFQVEGEyJhcTKBkaEHFCNCUrHBYtHwFRYzcoKSorLS4SRDVPE0U2Nzk8IXRGX/xAAaAQACAwEBAAAAAAAAAAAAAAACBAADBQEG/8QANREAAQMCAwUIAQMEAwEAAAAAAQACAxEhBBIxEyJBUWEFcYGRobHR8DIUI+FCUsHxFTNyBv/aAAwDAQACEQMRAD8AR+xGUydd+5rAs7bBoWT0RlIaR0JIN7DDvU+jjINU0gVUCeJ4eSw/D4hYecT5jCJw7s0GXWrU3cFwyPcGDaYMrYNcTy88UeJdo64L0qVeqtGbAMQY3gt7REk2JwjPhZs2Zj6dFeyVryQE+1exORJBNGsqPUVENOteWJAkVZEbXnnif/8AFeSLpT73No7ozgMaRgKQCCVWJ8S/H1hLyHbvMIqLWC1lRgyySjgqZB1JYx+0DhmofShQaolSrQralVlhSjrDQT7Wk7qvw8zK7W4qOxv1191acpU1X6L8mqVH+s5iKb6G8C2a3xHiW/n646p/RTljP2+YsY/5d/QgEEe/kceHt/kWp1UK5lVqvrYBEsfCLQ0AeBeuJav0j5VFOhcwZOxSmsegDAX3254CR+LI3AVKBUKPYjIBwpeuTqIh6iq1pvo0AkGORmDMY64V2ayL6icsToZ1INWqZ0ll8J8KsSV25TgbnO29IsAlCpWIaU1VDE+QgmRJG1uWJTxDOHS1DK0aO5lyuoMZkjvHBvN5XniNgxbwdfP4XXSRNFz98Uc4dwDKOlN+4y6a9MqVZiNRA0SzyWvExvyx1luztCHNShSp1AzaaYoo0AEhLFSX1AAyOsCIwocRzXFgrO+YKqFlmp1aaQB/7RDH0HXC6nE82/s18wxPSq5PLkGnngzgZ/6n+6FsrHXbRbTT7OUSabDJ5UN3IZ6JoU9JafEBU0eFhyBJB59RFU4PlglJjlMuurMFHFTLUgQkvFgsW0rfYyfLGSrX4iPv54f2qv78cZjjedQCcxm1POa1Ue6CRi39JL/chzCvBbbw/gGRqNUX6plT3ZUa1pLpaVnoYI2Ik8usCrS7N5N6ep8pQpPJ+zFCSt4ANpbrIgX9+MZftRnCoBzWZt/6z/6sQHj+aO+azH/zP/qxz9JJ/eu06LWm7OZbXUBy2XTSxChqcyOTC4kHoPztipX4LlB3Zq5GkqshaoJYNTuADCkSsm9gQL9YzBON5gX+sZieRFZxHzvb0wRyvbHPqLZiqyrvrioBJtJcEj44p/QzDR/qQjzDiE3v2b4e2s/V6iBaqU7VWnxaIMNMf0gtvvztj3+YWRZnUVM0hSTBKEMBuU8JmJuNx0uML1Dt/UgitQo1ASDaVMjY/eE+7BSh2/yxEVMvUjVqgFW8XUElYPngDHi2c/OvuiOQhFl+izJnV/xdYaPb8KkLafEwWBYzc7YuVfohyiR3marCTpUAJLGCYACkkwCbdDiKj9ImTK1GX6zTJ8T6RTBJMLIlyZsNul8e576V8o2k91mCyHUjBVBUwVMEv+FiIIIvg2SYmm8D6Ko0rYr6t9HXDKSlmq5lyGVCGYLDMYUECmGAJIgmB545HYHIugqhai6CQ6ByQ4ixkkkHYyDFtsAOJ/SMX1NSy4nUjF6tSSSp8HgTTZT90GLkxfCw/azOGo1T6w4ZhBAgLHTRGmPdgtlin3zZfvT3RDKnrtV2a4dk6PeBGBYQpLa2J6Kr+H3kGMZm+iTDVIm0qP8AXhoyuWTMUWrsO9fvIZ6rEFV0gmyGIBJgDlG2BtXszU1HTUpESYOoXHI74egw8kbd52YlUbdlaaI5VyTHLqlNCGDajqZdJO9/Fe8YU+M5YU6hGoFp8QUQF2Ig85n3Y0XWSWRa4DA6iuhTCRBsVv4o/i+M440329UiQC5Inobg+8EHDcgoEvhXEuK9NYVERRTAKKdTKLsJ3b064kXJwoOKdGq1N5ESJHIg8j5EfLF2hxGBBwAPNOgU0Xr00WN5IFj157cp2xya9yxJJIImb+zHOeX8DEb1/FqgGxENcXBHxEyPMDFjhlHUf4+OO1RBtVofYrs1lxSDVACz6mqVA0CiAqsizezBiZNiALyIISjwvNtWdTUSnSDsFL00ZmWTBCBZgiCCSLGxOCfZzjjZQhWCsjeFdUgC0RqtaIHikWXaBhrWlRdO+r9+lQyzVmHhAkXOmaaooYRcEhTckE4rzOjcXGuXos6ZtSW0GbqOHRLdDh2SUkuDWZaqU6neSFQvcMaY8OmLzBFjexxdzNR0y6vR0U1csoVEAKE6lQ9CQwAYEcztFx/amvTy1QtXBYPq0Gnda6NS7tgb6dIkESZB1RuZTcx2vq7UVFMTMse8aSIZvENAYyZIQGSTuScWl41qgZC5woB5pv4mjtSrF2dalKgzypOh7eB1nkb+HcEEHkSB4tSrUawpaydURqO3jVZgb+0LeWFyrx3Mtc5it5faMI2sADYbfDBbszxz7UfWqzsoE09fjAcQVLMZZVET4ecTacdEvBE7CFu9y4L3tbwJqboKdB40+JlGrU2o/gUKLQYAm5nAGvw2qjlGpsGHKPKfTDxQTOEGrTqfZlva1yNImTFxc332jFhc3nXpU3Y6WqFFQEC5bnf9nU0dBiFgJqusxD2NDaJGyvB8w3s0aliCCVIHxa2C9PsdWaLhAVGrWwJ1c4CA26ScNVR6lM5guXqJRpgmCghtJcg3B9k09gd8XuD5JVWsczLmkVS8k/0SNqA31u7NBF9gNoxMrQuOxEhuKBLWS7DIxhqjuygSqwsAzEzJAMH4HHFXh2XpkhaKmFDTDOYJZbh2AF1PK+GSnl69OiuZMfWaQWm4ZgBUQU11ozG2pahZpvdT+LA2tlxnMzRy+W7tXpqFNUOrxSUANOkkEdFN9RG0zjuZrRUiypdtHGmY/e5ccA4AK9DNVfqnenSadEoEGl9J1NpkTBKXg7GL4Adrey/1ZBUlUllVqOrWyEqzSSJAB0nwliwkY0jtDldOVGWyNJ6gpP43Qy1Mg62GqQxZjuqzY7bYzjtfmdKJlhdwe9rH9sg6VnqFJJ828sLxu2gc/qmmlzXtYOV0sWtb1vv8rY602IlRF/XYQCN+seuPNA8RDC2wNi14sBInmb/HEeOpzVMXBM/SShURiRUeQYUmVIAvHS5Hv63upnaJAPdz7qn+jHfYXhq1UrHVpYKsEerWifIfwAcPtDg2XCraqbC8t09cXtBIWdNIxryDVZ9xXKS80qrVAWJinTNpMwXJAETEctsLfEqmqoT1CxttoWNiRtGH/h1Gk1Kj3k6RRk3sJXpMdd+uM8zca3jbUeUczyO3pgJAr8O6pI5KLHwOPMe4rTinyySbzh8yuSUU0PMKAY25xtzjc7/DCXwymCwk/wAfuw3ZPNoBPeLHrggrWEAIJx3iZ1GkbqPz5n4Ribsv2hzeVMUav2TEBkfxU7n8Lbbm6x54r9plpM5NE6yIlgbGxkaSPSDPI+4dksrUJjSwlZuOU2I63x2maxFUpK4UJrRMK0gWquAlNXDKRTXSulplQpJgX+O0RgS/BCQWG0+H0xHmcvUVZ1QsibmTtfDBC6Vg2i38c8Nsja6xFKLIlnlh3mvrU+yV81w8puRtO89LW535xscR0lLFURSzMYgXLEmwAxZ4tmwTpXYb+Z/2w2fRbwLW5zTiyErTnm33m9wMepPTGbjJmQtL+A91t4QPkDc2pTVwzgFKjlFRkWVp6nY28REsSwuBy8gMZie0uZZwVcqFYlFMP3YiIU1ATYW3xoP0m8VNLLCkvtVyVnoggt8ZVfQnGc8E4f3tREkjvHCW3IJGr4LJ92M/s5z9m6V51P370TmKY1zgwDRPfEspWXhy1FqfbVND1F7tCKrOVAUrpjUJQA/s+8Ied7QZt2+0zFbUsj2ypXkRAiPTGu8aA1Zakos1UGALBaSmp+aqMLH0hdlu8/4mgpNT/mqPvAD2gPxCIIG/uuOEx5JDZD+RJHTp7rs+DaBmYNNVnFSo1RpYlmNpZv8A7MbDzJw2cFzpUfVcpUakrgVM1mDpVgFWHRWViBTUzBm7N0wn4bF4LHCjXBA1MHaSBqAqvSCX3jTrjnPkMa4bXVZspDQBzsiNPtr9VpGjlioChlUIoEkmVd30gkqCRYnVaYgyk59w1V2UkqzsQTuQWJEySZ959TiO0AbHmSf0i0e/EuXQk+EGRsRaLzP++JQE2C61oYNfNQtTIJXmCQfd54+FMwW5AgG/UEi2/wB039OowQq8Kqk1QqsRRDE9AgaC0nkCVt+15YoSNMR4p3nlG0friEU1RtdmFQnLsRxnL0kam6E1G3ZjCWbwjn1N4HMYu1eO+I/8ETc371L+d1nCzwDL09FSozqHplSqPGlgTpkyLwSLdYnDLRQFQe7UyAZ7mZt1m+LWk0SEzGZyV7xKimUVu6qV6oRblqRCrfSCrjTzPXaemEXPN42AYss6gepYAkx12+GNf+kOrV7kimKskwxp0gykaYIY6TFj7UiB1xjdf2j+lsA9W4Q5qkr6jQZ50qWhSxgTCgSSfIDnjlf+38ek4lZE7tSGY1NTalKjSFhdJDapJJ1SIEQMfUKYMgkAwSCZiwJiym52Gwnc9ATlVKj6VBDX6R+uOaOVqVZ0qTz6D4m3PBngGWp1FlxqZbKsiSdwI9+CLs4JNTwmZg9Dixra6qud5Y2oQbI8FuO8eBNwu/x2w45PLIigKOXMzgCSNVtvLBBc2QLHGhh2sbwXmu0JJpCATbkp+OUkNCoW5C3rOFDL55hRIMRsvUn9wnf0GD3E84HpMhBE7mJjp78QcG4Ca2lmGmkPZHMjf4Tz538jhTH4hrHVrwWr2Hg3SREOFd6o+UP4BwBqx1OCKQ3PNvJffz/XGg8D4oKEU9MUhYKPu+Y+N/jjvudKB1Hg9m21rWHTl7sVdI3jHm5phPUO0Xs4MMyNtr9Uzcb4VTzmXam0GRKPvpaLMP1HMSMJ/Yvsi1HPN3t+5TUu8EsYVh/dqekYP9lsxLvRQgqg1Nz0ljYepuSPfzuxZNCHqM1iSoH9VRb5s2M7bSYdr4a2I9/4VMkTC7NxCH1AGzqifYy7HT5u4AMeiNfzxXr8U7vNMjf0cKJ/CSJn0vf0nFnhTB81m3H3XSlPktMMR/ec447UUEWjUzAiaakkTAaLRPWbfLAtIzhjuQHibo2vHFIX0hdktDVMzQX7PV9oqj2ZRW1iPukkz0t1sm1uJVGo06BaadNnZR0LxPrsSOmpuuNl7A5w18q7v/5rDygKggeUcjjPvpB7KDKOKlIfY1GIAn2GidN+UAkH1B2E7WDxZDzh5DcWB5rMxEI/NuiU6Yw//RxlMu1Ud4fTUoAPv1YRabeKQAPITA9JJOL1KqR7Mhp3ny/fz88bcRpdZeKaXtoFov0nZHKgjSYab6QD8bjCT2ezFCk9TvFSsGICUTR1sxEkMCSAoEmbnV+GwOPeNZkl6moky7xP9YxgAyiNpJHppOr36hpB6e15XKU3VGFiOQglaHkeI5LMgP3UVbAq7KFA2UJJUX2ChZ2xGOJZcWK5cEbgNTMHpOu/rha7OcW7mqWFFG1sJJAhPHqGnYDlYn7vpHddMwzMQVAJJsEi55S5t7zgMxoumEZqHTvWgZntFmNIdqK/VywH28amk30IkmSNp688Zh2lo01zNQUlZafhKBgZAKKRM3m/PGwcLpU61AUz4Hp2ANiIjTY+g+GMy7f02GZLMbutxttblvtiPFlzCv38qV8dAxGLvCswKZNVXZa1Mq1LwKylg19WowABJ2Mm2KlSSSzbtJ2ib3gARvPwxUtGt1yDJ9+DKcRPdpTnVpkyZ5xYTyH78C6RBgPIUBrqoJmCVmSLao9BMTiWjVCgjQCGYQWkkaTMAiN5ANum2CahcK2RTJVJsRcmw57/AD3wQ4lm2dpaxACmBEaRG3XAvh2cKTexIkTEwZEkXsY+GJKOc8QMyZmdzP8A3ww19As2bDZpKgIrwzhRdtdX2Vuqn5s36D49MWhxE5msmVotpRjD1BuwAJYL08IN+fpvXzuaaogBsLEhbaj5/K2GzsX2ZSlTFd0BqvdZHsKdgPMjnvjz+MmyAyS66AdV6mGIRRiOPTjzKMjLoEFJbKFCgDkNsJ3bjLVqKaqI+zYwzA3SeR6A/i928S5cVz1Ogne1DCggfEwMWE7utTkENTdfcQRHPGLBO6IiQioqmXGrcoNEl9lKb0uFVatJNdWo5AAEmNQS8ch4m95w4ZBT3jIXJWjTppJ5uZJnrbR/eOAr5xOGjSP6I3VPvE848xz9xJGLuQzqHK99WWBmHLGLwNkvzhUUYsnLpKvpZxseN6W8AD5oGty0bVE+y+QajSZHjW1Wo5i/tOSDPPwxhI7UceSlTzVHVLVtQKCfCSd55W5c7YYeCcccE98QEIsx+6QNielrsefyyjKUDWqM0ljJJJ9d7/xfDWCwxdK98nQ/e5VyhzN0DVaN9FNQNkqqiSRVabbyix5cjgP2u4gGyQo1zLLUU0rwxABUg2O2qZ57WOGv6MaYXL1VBmK5/wAifrOFn6WeB06dSnmUn7U6XEyJAkMOkiZG1p6ycBYccWnnUd4+VRK4tiLaJDy1PFzuwMeU1GOhTx6cBYbzUr7NoWLERuSbgWuTucUqi7QsW53+eLmZFv488cJTtiEVKFrsoRXshwo15pGo1NGcCFpKzMY5uRZQDETzNhNyA7H0PxZr35dZ+bYH9ns9UDPRpiJYVAilxMeEgFNTdDz5+51PGwvhd6IYWYaiIIsRGoRfywOUKuSR7XWSxxVqni095rkCSRpIJ3jfyi9+e+E/PJLnURqtNoG3l8caHxh1Ka23EG8zIAAjxdRtB3wj9okVMzUCEMo0wRz8Ckn4k2x2QKzCOqhsADElGu2nu9QVC2o+GTqCsouBq2YiAYvfbH0SuIOfvxSU7qpRTbxSpsYaQbMZif2rNY9DjmmYKkNBmZG4vb387eWPc9VLOWKqp2IUACwjl1iSeZk45o0WdlVbltv4+OOEroBKYuIZqhXYLlqBTSAuotOoCZqVBfxvIkAwIPtTb1MstPxbwDvzP6Dl8cTUaC0lCLfqfxHFHiDEmFEnnvA9Plil0heacFoRYZsLam5R3srkTm8wAbU18TxuR08pP8Wxq9OmAAAIAEADkBYYWOw/ZgZWmHee+qL497TBVd4tz8/TDWqY8p2liBLLRp3R9KYbWlTqh3GuDU8zSNOoDBuCLEHkRihwThf1anoBJAY23gRAj4YYqmISBuSP4v8AlhVsz8mzrbkjaaXS7xXKrWzlCk6qVWnUqEEzqmEClSNt2/sjpgdxpHoAmqIoK0rHikmw89UWjBvgSJWrVsyPENYp0nt7CL4tJ/CXZz52wdqUVdWRgGVhBBFjhrb7JzWkWAv36nxvRQPLSSFhfEuLVM0Qn9HT/BqmfNjzPrbFjh+QZZuQthvBIH8RO/SMEu1XZg5Jw6y1Fms53U/hb9CN77c+VGsQAWNrDpPM8hj0LZGGMGP8VXG3MS51ynn6NXU5eoFEBapFhb2V25YRu3fF1YHKamY065cmLJAZSo9S8+R+Ac+xFdcspo1HlqlTVIsASoXT6Qov16Y57f8AY76z9vREZhfd3gAsD+0LQTHQ8ozIZY48aXP0Oh6qvEMflIosny1W2xIG56EzA+R+GLmkmSNgJPpIH5kYo0qUEggqR1ncWIINwRiZqkKVgGSDq5ggGwM7GZPoOmPVjRYD/wArKaoYQTzkiGB8hb7p8PwK++PL74i5H1/XFqiu0CLX8z1xBqgdZqZOAkJSrVQtIgEnTUUORAWPFIiSQNvzxN/J7m5NAE3gUre7xbYFcLQOlSk5ZVJDCB7R5i9jdRafyxYSvmAAIqG3KjVPzCQfUYJLlp4FM68LGYo0qpWizO3iquwHdwTt0IIgR5XwncZ4bSqJmMxUrKtYOi06KKSlSFRXZX2Kghhbp54LZ7MQ9OkQXUsXPdEwW7sqwmlB0mR7MRB64TOIMdQXYKqwt4XwAkAEmLkne+AdY3VuGBIqCh4MSMcPizU7vuwAG7zUdRkaNMDSAInVOqSTG1t8Q5mgyadQA1KGFwfCwkGxt6G454qK0QoDhp4Dw0omtrMwt+yv7z+7A7gPDdba2HgU/E/uGGapUPwwpM/+kLUwWHr+47wUGbhRynl/H8fLBHsNwL6xWLtISmQSRbU+6qPIe0etuuFytUZm0iS55Dr0GNk7N8OShl0SmwaRqZh95vvHy2iOgGM7HzGCGg1KYkfmNkRA64Uu2vac5R6K0irOSWdOZUWAJ+7JMz+z7i3thD7QdldWafMtLK5AIHKFVRI6W/fjFwLYzJWXSnmhDS6wTdwTiS5milVbSIYfhYbiSBPrF7YCfSFkQ2W17GmwnzU+Ej4sD8euDnBskKVJVAA5kDqf9oHuwN7U1NZpZbS32zrLRYKrBm98DbBQkDEVZoD6cfRQWcrfZnLGjlaVNgAQsmP2iW+ImD6YjrcX05tKAg6lk+UBmn4AYKK2EvhvDq54tWrMrJTVTE3VgVCgKdptqPSIxIw2Rz3v5E+Klbo/2ryff5SskkApJ2vpIaLgxOmJ5YXqPCBRoU2VAFZFJI6kTf4mP4GGnjjxlqx/9J/8pxJlcqBRWncqEC+K/KOeJFOWRU4V/wAI43ZDmokplnDFwHj8aaVYkksFpt1JsAf34CCnFuhjAjjXGaWXaGlqkSFHL1P3Z/TD+yE25SqanyBm8aJb7Ypo4hmEFh3zHp7Xi/M4rCmLdOf8dcTZjii5is9auupnWDEgrACqy3uwVQPFY3JB2xXGbmJiwAgACwEXgCT1JueePTQNLYwHa0HsvIT1Lt1X6dT7J6ahNBdSWIHeGx0iTsog+zHtXm0dBk0gBSHG7TIYX5RaLRHnikj+HVaC0e0JkAH2ZmL7xHwxIGnDAokXtdVM/ZWAQxemo7wBjUiAp3IkgYZSmb/DQP8AYT9TPxwp5bhFTMZemMvSZ6gLmqdSgN4joPiYXF+kzzixBeBcRj2Kv/zr/qwBIqhLORU3DOHCir1O9RGNPSfCXIY+zJA8IkHa+2M+48479wo9klSdU6iCRquLWgR5Y0ep2crGkGYJqUiDqbmDYgRM264zbP0xrYqWIndvaJgTMW3nHHJjCkZiVQ1YnyNF6tSFN2nUfI+0T8fnjyjlWdgqiWMwOsAk/IH4Ya+DZAUUjd2ux6dB6D85wrM/I3qtnCwbZ9OA1UoUU0CoIAH8friDLh6sqkSNyTZfXz8sE8nww1WJaVVfi0gGR5ef7sFhkVRYQR5D8ydzjOdM1luK2w0uoBohfD8kKWrSZJ3MeLYW9LbYIcG4jUo1LQKcyy/i5e4/u58pEoxjh6E4Te8PrmvVMCJuXKNE8ZPNLUUMhBHzHkcT6b74z7KZ56FSaYGoi8+yR58+sc98PHCuIrWAizgeJdvhe49/rjMxGHMdxokpoSy40VxRhfrqa3ENPiVMtSDSCJNSo23O2hTI3/U1ns3ToqXqMEWJvzjoOZ2sMCeyLGolTMkENXqsRPJVOhR0tpN8BFVjHSeA7z/FUv1RpUtjlhjstfEWYYhSRuAT8sLaldFUJ7Vuq5SqTz0jad3UfHBcHpthCzfab63Vo0qalafeoST97xCLfhEz1n0xoK4bnhdExrXa3PsjdYBZ72eY1c3T76AAH0p1JUjabm/54VO3vZFsnU7xDqo1WMEySh30sSSTvZufru89hcsGqlzcrTMH1IH5T8cXPpH4WK2XQMSAlZWtH4WXn5sMajMUYsWGj8aUPqq8THtDQarEixmOlsSrV5ADeQeduU9L3Hphn7cdkmy+nM0xNCrBMADumYTphbBSfZjbbpK3SrsFdNXhfSWURBIkrPpqNvM434ZWytzNNlkSMLTQqdKzatUkHTplfDYLo5Rutj1BM7nElNrwJM4rAnp7/h+8fHFiko0MWV5Y+Bp8FgdYuPEfEmxETfcYvBSzmrTOwuTJy5hyjuCFZQSRDEMDMR0MYYqfBFAANXOMQLnWbnrsd/U4T+xnEKiURpV3VZ1aUY6SWOxWTtfa3XB3+cmT6IPL7QfKLemOkHgs41BK+4TxGhVorV0oWUeCRME7j3E8+hxmPGoNaoYIBYm3WJB9Cb4cOBZenSy5qGvqWSDSaIHi3ECTNzFxBwM/kR81mn8OmnIY3kQRaDAnVE2HXAvcGMLnK3CMO22Y8O7+EO7P5CVk0wXLyjX1RBBtMQSZBibbxhw4fwfTJqAE8hy/3wT4fw5KQgb8z+7oPLFxhjzuJxhe4gaL2cMbYmBo/wBqjpA2xBUwQZAcUqojCWaqbYqrtHrjjXIB6jHbMeQnHrqEXU5AH8fPBhMWCio5cMTbp/HzxW4hxSnQlfbqDkDsfMjb0F8D+J8XdjFOVU26E+8bYEUssTsCT5Yeiwtd6Q25Kl7ybBe8S4k7iXYmBCqNlHIKOX8b41/hGR7ihSpSToQL6dQPf7/PGe5Ds8iMHqHUwMhR7IPXzIj08sO/C+Ml20VIB+634j5iIB29fLmn2i9sjQ2PQJSWKQ73BTcTzeipllEeOqR7u7f9SMX2ScKPaiqWz2Upq0QVaYmNTgT5+z1w3EWxmyxhjGHmP8lUkUAKy3stlYzNIWtUFusST+RxqlanKkHofyxn3Ash3eeA5JVqBVFzHiUeoAMz5Y0HMyUYAwdJgjlbzw32i/NK0jkjn1CV+wJH2otIVLc48WCna+lqylXe2lreTg/lOKHYagO5Z9Ik1CAYvAVefrOD+bp6kdfxIw+IIxTPJlxObkQhef3KoKuTTO8N7mTenp6Q6wV+YU+mMZ+oVBTep3TKgcSTdkFwASItJgkqLqu2x3HskwOVTyLD/ET+uA2TygGezFBlHd1Ubwn7ysATEGw1Bx7saGDxhgdI2lq1+VRLhmyOdU6VWS0cxbRAgsCTFz5at9OxjaVB3AxMIv8AIfnzsduR90YJdrOELlM4yU7pZkUydIN9JkXE6ogmwvecDWi2nVBAJkReLgAE2B2PPoNsemieJGBw0N1hzNyuom7J5uhQoIj0u97zVNRS4BQVROmYvqQgyBtztJVzlpP2fPqf34X+x9PvandPWqUkIMaNO92galNyA3yw6fzQyH/W1f7yf6MGXhuqz3xEnVBM/Wop4EoLpd1Z2bUT4UI3VQLiowiTuZ3uJymebWyUjpqUp7qNmXdqZnfmQPXBXM8KdVgVA4C6oVhdbyNSg73iTy26KNagUqkqYKtIIab7yDA532ttjpaCKcETBW4Nxp3p74H2gWuNLDQ4ifwmdobkT0N+k4PuCoxnuS4ec2RVorKOH7y8KjoJJYc0blpv4jF7Y64P2rqUHNDNK0Tv99JGobk6lgiL7ERNsYeM7PrvReXwvQYLtDMMstvvFOjm9sQGmWOK38v5Urr+sIYFlW7H+zGqeW2Fqtxypm6yIngog6jfxED8RG0n7vnzwhHhZH1JFAOJWucVG0hrTUlMOdzi0wdNyDcnaem9zhczuYeodTmeg/cMEzlWqeFBMc+Q9+DfC+DrTAZoNTeTcD06euLWSRwCupTbiAEv8P4E9RQzzTUnmPEYMG3Lbn8MHstl1prpQaR8yepPXBRVJ3iI+P6YHcSztOiJdgOi7k+gwtJiJJnZfQKtrqar2JGAfGuLLThV0u03GqI9YBvgfxLjj1rKppp5TqPv/QfPEeR4E9Qy0qoO5t8Bz+Xvw1HhQwZpT4KGUmzVEOLO1dKtQ6n1KFAk2UyBzJG9zjYwJ/7/AJYQcrw9KV6a35k3Px5DyGDnCOJGmdJkoTfqPT92EsdllpkFKKmSB5bVV+GZYjiVU9AxmOoU/kxwz5x9KO3RGPwBwMyKKc9WcXmihB8jAny9mPccE+JU5pVB1Rv8pwpM4l7a8glpHVcO4Ib2Po6conmWP+Ij9MEkqAsy9I+Yn9cVezlNly1IPvpn3EkiY8ji5Sy4Du0+3p90CPhiuYgyOPX/AChcd4oH2No92lZNytdhMk7BQN/TE3GMkO+oVhIKuFYi0hrDV1ANo/aOPOF1NOdzVLS0ELU1RYEjYnqb/DBfOZbUhHPcX5gyPmBi2QubLm5j3CIvAfX7os4+k/ITWo1I9qmUMfstI/zn4YUqGTGoBiVAidW4EiYHPeY5gY0/t9SPcpVWQ1NwQwsVm1jyMxjO67M7a3YsW3YmSYtzPkBj1nZDs+Fb0svO9oEtlPVFMlVTL5kNRqGpSp1QQ1kLmDFn/K/I2nD7RzSsoY5d/EAdlG4naLYzzhvCi4L6amkKTrWI8JA0glSZJb8t+Xq5jMQPtanvSmT7yVknzOH3NBKS1Aup+B5rO5li1LKJVV1gsFamFsVDa3YI0GRAJ2MRzCcO4PU/lJaebXT9oWcFlhlEkgCSHDERpG4J2vDVneNZkU1U91TplAFl4bXImWUaQStgoEIoIBEThM4hUdigmGpEuniBIlyxNidPj1NpI5jcQcA4OLTVMQkZrCy0rJ9oKCZ/+T6NJEpWEwL1SC2mJgIBA29rV5QA+kbswtFhWpArS8KMJ2IHhPmIAWecDncoeZ43U+t1MykozuzRvEmSL2P+wxsXYPtC2Yp6azBnpuNDgwXBMrK9YBJHQTbko39qjj4puRpJqFk+bovS9sFHIEKykMVIMMJERaP4OGvsRw+k6P8AaqzixVTdV3G8Wkm454l+kLhpq5tzrUMAoVGMeGJEMfCZJJ3m5GEsZKrQcHxU3Fwdj7ji2aJ80NAaEqYXEsilrxHgVr+WyIQBVEACBj7M5hUBJIAAuScJmV7eMlDTUpl6osCCAG82t4fcL+WLfDzUzKpUYFiRsB4VvFgdhPW+MF+DewfuefNeghxLJTYq3nu0LGVoBY/GRH90H9fhgJl+FPWOoXBJLVH2nn5k+mG3K8IQHxgHoOX++CAy0AACANgPXpjgnZEKRDxV9uKB5LhgpGZDGBGoWBB3AnF9hO+Jc01OmNTsFHU7+7n8MCHzNat/QIET/wAyoN77qP8AaPPFID5d4+ZVmdoVrM5mnTEu6r5Tf4b4GVs7VqEd0hpoTeo3tR1CdPjOLGQ4Ro8VQ97Vn2zPugGYtzxadScGMjDa/t5fPku3cOS84HmPqzMy6nLga9Ru0TEdDc3+OG2rnkqUKjBh7BkfhOk2OFCoFAuQPLmfQc/djyhm3g6PArCDO5Uj8HLnvcdMVSx7Q5uKqlha41Gqd8qPAkbaRHwGI6GdV2dVN6Zhh6icc8Pz61R4bMN16enUYD8HU/W80ZHtCV68gd4BEdOeM8R1zE8PlKZDevBX6J051pJh6CkW/C5H6/PBV3nAXN+DNUX/ABq1OP8AGPyPyxezVbTB5FgD7zA+ZGBfU5e72suObUjuVTtRS15Wqu5CyB1K3H5YyQkaNWoag0aYvETqnbe2NldZHUHGHZ9grFAB4GZdQnxeIiTJjytGPS//AD8249nK/n/pZHacNS1yYuG8TqPQqU0K/Z1FdgWZbMDEBDfxC4IP3dt8SntSwsaxBFj9oN/ff4487GLbW+WFZA2ksz6FRSQWYkCSfFsfw73GGOpl0JJHB1YT7Xfm/n/R88bpcarJys0S/wANzjPRp1AjeLa3hkSrC+8EEYTeIUXFVn0MniJHkQdwR5ibY1Xj2XGlcsWpKFpuzAASAukIpHsgeKdWkbbdc+yvF0UFajVlYT418SP4o9ggcuc8j6Y7qLqNc5tSwV6dEK7pcw8gEORDLTF2N5ZVAjp4B5xYgCzw6q+UzCK4clSCEEqXuGVfMFgtiOUc8FabUahkPQc+YNJ/iIXDbw/i7k0y6nWns1CFqAjoWFj67jAujsiZjRmo4EffP0VTjXD6tXJ/WqykVqlRmKn7tOAEtuNtmv4ukYR04hVpnSplfwEahP8AVIxqeaqmrLKQwO6k39L7+XlHTCLx/s81NXqmAuoBQTDSRMxHsgAiesYqjca5aUTsjI3sDiQTxQyqaDxrU0iRIZPEp89JPWQYaxBHLDT2f4lUy5UU1XMZXSoIpnxqdIDuAYN21EggC9o5orHTcCCDve38fpiClmShBU3HqLwR91gbWPK/LqcsbJBleKqqISMNY3U77re6OcoPTFVXUKfxEAgxOkjk3lvgbnM87iKCEA/8xrfAf9/TGZcP7Y1UZWqpTr6djUUauntAT8ZxpfZbtPls6NI+zq/+Wx381OzD5jpjJnwBF2X71q4fHEWmF+lx8+io5LhQB11T3tSbFtlsNh6zfBRknF7N5MILAnoAJ/7eptihUpu1j4R+yb+8xb3fHGfNE8HfWpHMx4qwqDMVQntST+ECSfQC+KoR3uQaYmx8JYj3EgA+/wB2CRoAfxv7+fvxFmqgprLMFHnbFGlgLq8OVQZYLf4kmZ9STOOmXn88B83x9pApqGB/EDf0EycV62RzNcfaMFXobf4R+pxeMO7WQ0+8ke05K3W4/TpGVYlwfu2H97aPScXew3EGq5is7LHeAkGCATqBgTvYnbpiinBKC+0gfza/y2xaZjvfEkERYWsGvEoTG5/5Jr4mYak3SqJ/tBk/NhiPjTHuKkbhSw9V8Q+YGBNLjQYCnVI1al0nmYdTcfr8euDOcpakZfxKV36iP1xmGMxlubgly3KQDwUmSzYqU1cRDKD6HmPcbYyjtzk1p5ypEy51xFoKgyL7ltfL4zZz7E5gdy1OwKNIG1jv/iB+IwvfSZQ+1pVOqFT/AGTI/wA5+GNXswbHGOj4GvyEj2hF+2TyKAcH4s1NatM03ZHG6rqvAlbgggwJ6YaKPbVFULNYQAICgRAiIAgemIuynBMtUoI71AjEuKgb7wUFhYiNtNyRy3kDAReFavFrpibxC2m8bY9PdedIjcbhHuN9p6VSmrU9ZqFTKFdSrIE+LVHKYA33OESvWq0y4lkZlK1FndWhoMbgjSfO2Ni4dwohSoFOQVAuJg+hAPKNjfbYHOO2eQFPPV06Mvzpq3QdemJ0UheAdEr0QLlg0QduTQdMzymJ8pjE9N3plSHKyAZVthJ6GxsbG/xxZdQFhGeGHjXYSCY2PijeSBBn1xCaGOUomi8O1R/Idqq6AamWoP2rmxiCfdODNPtKri6MOoVv0aRhQufavtc7wBpA6REcuQxPTT3HqMcLTwXGbH8ZG26I1Xq5ap+D+2pQ7X8VORv1XFOtwCk/sFp6KVqD/CQw/u4pvQbffHL0CdsGHV1VMmCdHvwPOXzouKvZxwYDK3lMN/dfScUGyFWmRqVqZBGkkER56htBi+Cq56sPvkj8Jgr/AHdvli9RzlZaQqtSHdF9GpZUaomIB0zF9sQtCrE2IZyd6FFexn0hGnoo5oHTIArKbqNpqDn5tv1nfGh53iFBQCzodQlSCJYbysb+t8ZS+aoMYqUoPOUE/wCHT+Rxf4PTyqujIVkEyCdwYtJ0nlbfc7zheTCgjdVsfaLWuBlYR1HyEz5vNVKv/hGUwfEHHi+fhH54qDs1Uc6sxVbVGwMx7yI90YZOHpRYfZlRNyIg/lf1xYrnQN5HSJ+QxmyMcywbl66rbgxbZP8AreHeh++CC5bh1KmD3aQTuSST89vdbHFUAXYx6m3zwTqVNc+HuzyJv/hn9cVTwwM2osapA5mw89GwIjeCfPGeYHk1rXuuU+3EtbZ1u/50Q5qq3CjWfI2Hq23wnHDZdjuwVearvP8AX367AYI1aeKuYqpSEu4X1Nz6dfdisVrQBNh4pcqpSy6pOlQJ3gbnqTuT64J5DiZWFa6dYuu0eo8v+2FrNdoRHgptP7ZA/KT7sL+dqVqpM1HgmdK+FRaI6x6nDIwb5Pzsq5JWUoBVHeA5lU4iyyDqqOgIMwCZWD5nSPfgj9JlCcqr/gqCfRgV/MrhBy4dHikp1ghgACSCNjA9PLGpceX6xw+qY8Ro6ivMMoDkRyIIweIbssRFIOgKSkOeNwPJZXkeKPIpae8LWVSTYmLi9jA0+mLR7K5/ll3j+sv+rEPY7I97n0TUUMFgwGxC6uYIG25tjX+GcVzFSjSd8t4mpqzQrgSVBMX2k43qrzsjyw7oCUuHZ3SWqVKQ1lX8WuYbVKDfbbYEztcYGcfo1M1mKlYIRr0mOY+zUR7ox9FHSzAuE8A0lgGJm8KW1dZI3gybWffo/wAvTbLB0nSalTSTvAqMB+WOySCMZiqWRF5tZZceC1Abq3wxb/kisxXUCYECeQnb5nG4PkUI2GIjk6fMDCx7QaP6VcMI46uWU0OybW1A36YnPZAyIn3401qCjlj1aa9Mc/XA3orP0lBSqzWt2QaLYEZjgtdG06S3oLHGzrTB3Ax61MG0DEHaDBZwVZwjhdjqLF8xwCrElD7sDanDX2hona+/pjeWyqHdMUcxwek02OLG42IqOgkWH1cs0y0k9Tf8/LHNWjckDSJ23j441zM9lQdgCMUavZEH7l8M54yLFLtEoO8s2ytd6ZlHZT5GMPnZ7tYtTTTrQj2Ab7re+fCfWx+WOj2HbkPlgRxTshWT2QT5RgHAOtVW7rbltfBPecVFUswAA3P75wHPEcuxtUhh1BA+MfrjP8+tWy1S502AYkx6A4YuE8NesiukAWBJPPY4WliDBVwr6J/BvbKS1jy2nWvoao33eZeYanVX9k3HoQdX54DZzgiEy2pG/bk/4h59cEqfDVQyxLHysPli83FNAuQFH4v3nFX6iOtmlMOw08d2uHt8j0CWn7M1QY0ADqT/AATiWjwdVB1jVf0+QxfzfbSknIuf2bD3k/74D53tNQqi7PQPUCfiRNvRR64jsPJKKtNO+yH/AJQxmj21/wDN1dekiXCqtoJgC3mcDzx1aR8LF5EMo9kgiL8uZ64XOIZI1GGnMpVWQPaOtQTvobxWnlijxXIVKQUswMkgQwMEcjGx2MdCMcZgGtO+aondpOkbuCnf9CP8B7LVSaWay9enSccqp9pgxDRFyujRPqb9Gj+eKp4fqWSbTbUK1KDFpE0ueB3BHpJwxapVe+RKsOXIuzOkGAdhUtNpIO8YGZX6mEURXso2ZgNuQ1W9MP5QVilxcb3pZW8hwdH0o9Xug1gYJIJtaSPn5TPOLNdtX4aRlcvTR0QeFmJvJJMgefn8NsEOEcQoGaelTVSo1RSUa8iGBedJkbL5ddkHtkw+t1BERHzGr/7YGVocLq3CuOcg8kazH0pcQbZqSf1af+onFNfpF4jM/WPd3dP/AEYWMeRinZt5J9ONL6T+ILu9Nv61Mf8A1jBnh30vVAR3+XRhzNNip+DSD8RjNTj4jHDEw8FFu/DfpRyNWAzvRPSolv7yah8YxR4VxWq/FzmDm8s2TKOgislqYEqNJ8Wo1IYnyN4AGMUx5GKxh2gkhQioW18F7RcROdc1vqvc1QVUd+hSiFurDS+pgdQmbt+zEA3287WDKZbvKOirUZtCwwIXwsxYgGYAU29L4/PEYYU7G5korxTCsiuJe+hhOqAJgC554jsOxxBKH8eK23sj27oVcvSbMvSpHu11NUqoup5KtpUtqjwzJt4gLkGCtbt1w1T/AOLoH0cN/lnGBr2HzJJvSgMATqMXuD7PMQet9sR/zMzPRLXPiiBeGggeFoMHngtiEBDTxX6AHb7hv/V0fj/tjmt2y4eR/wCKy59Ki/vx+fMp2Vr1HKLpkNpPtWPemlEBNXtDpYETF47p9kcwQpGg6wStzyQvfw+E6QDBg3ExDRNiOa6A0LWuL8e4ZU3r0ifIz+WAWV4llaL66GbpCd1LWbyIOEPPdkczSDs4QBCdR1bQuqYImNhtuQOuF+cG1pbaqhiY41Autlz/AB8VjFPMZZB5VFJ+JP6YofyOahk1A566g35HGUzj6cG05dEL4c5q4krVG7NE72xQzfZSbT8MINPP1V9mpUHoxH64mXjGYG1er/fb9+CEhUMDabtk1v2OqAyI8j/scRcQ4JmHYGoAQBAAEDaNhabb88Bsv2rzi7V2P9YBv8wOC+X+kDMxDpRfzKkH5NGO7Toq3QvpYph7K5cU0rU69Q0qWkP3nJdRFNgTuswIO295gYtJ2PyxAIzciNwSPloP5nA/s32sV2da6BUabKrHVK6YLTCqJJnqx2wcftRl5P8AwtQ33MX8/awWuiTOdpNdUE4gWRlp0afiPiDEDSCAYk79B78IHF809Wsz1QO8NmgRdRp292HLPO6ZdQ1Qkq1OKl5gMJkgzK3vziZmYUOMWrPfVedUzPnIxHpjCi6gyNJWqIreyWAMEAxN4LWB9bYZ8l2dyhc95VZEAuxrUQJ8PMBjcaoGmfgRhYydUK6swJCsDAibXESCN4wz5DtLl6T6hTeNJFqVNfvK3/LKGARMahcCNPtCtNuqrP8ANbIy05wACI+1pkgfemBBPhqQB0HXENHs3km1/wDE6Y1aC1WmNXjdVtErsoIJvJIttaHbSjpA7uoCB7UCbx+GqpAWFiGBPdrcGCvGQ7YUKaUx9XbWiBSwIExpJNmBksineL2AIBxEO8vh2Z4cxGnOGCxB1VKdhAC7oCfEQSY9k7AyMCOznBctWpF69buzrIH2iCAALlCCxuYtG+DVbtllyhXuHMrEEKBtY+0Y0m9gJ1tYGS3OX7W5ZFVRRqMiiArAWAPhv3keGNV1JJdhIE6opvKtS7M5NnKrXLLq9rv6Q8M07QVnV438QkAobYuccq9zlnNHMuSmhVBq0m8JUqbLSDadJAiRuZkAEw5btjRViTTcgkk2Fz3aqbd4SJIIjUQAqWbYV+Ldq6VWk6pTYOxVlJAhGWsahMlzMqSDYEkAktaIuUJRbLUcuwWq2aqKxXWPtqPtEFWH9BFu7o79fUjkoHpMKebLHVUXSalDxAVGp+JSg8LAyASR4ztuR/Cnqgq9Sg+pTI7mlTkg0yoYwQ2pdZYcpAFjcFanFP8A+fUHiJGlAZDB5G8kEMoJFgHe0QuIpRD+0DpQoF6OcD1e+DhPsWnxq4PhTZXHsbeUTghm6NFCjJmiWpt3YHe5cBEZ9LNBpAGEFOABI1KQfDA9pcRYEsuXzRLuH/o1UsVposhlqi5NLWbEeNhB3NXi/G2FB5y1am5WnFVksSH1BWKuPCLKCdUwZX8MXFB2qzDrl3IzLurFF0mrSYX7zvJCIJMgAm3ImYEcfze4fpLd84sxA7+kSYLrA+yAmVTePa5CStLhHaVaR1OgVo0nuqaICupGBOgoxI0tbUNxBG+COa7a0mK/YsAGBmxIhlIYS/tDTIuLwJAAIiKhUGU7NZJgdeYK+Ngp76l7IqMqyNMgsq2PWORxUPA8qM13TVilLu9RbvEchu806SQgFwDAjmGMXAt0e02VWoandVDq1eDSgChlpJZtRnSKRI8IkvusTgZU4+rVywpolJip0BEYpFNUOkuI+7vaeeIu7yLUOzGRYkfWYIZAB39LxAwSQdNpGqBBIIEzImrT7N5cpVHexWBbuk72nDCFZJkRcFtjy2EXvZXttTVAGSozaFUk3uusSPtIMhx90eyAZBxBkO1dBNeqiza6jNp0oFALeGLm6IIHnUbpLRc3kC7R5CjRqqtCp3iFAxOpWhpIIlBHKfQg88DVwY7UcUXM1Q6BtiDqEf8AMdhA7x9gwk6rmTEySHjERjROXZThjPQeq6VjREqDRZNUrLSabg65LBVA5iDI2jrZJgx8I3O9CpO/OKkT6YYuyudphKYqNRrrTCsVFFECmYDCqyp7InZS2974Z6nGcrJ+zpG+/eJfz9rFl1mvlIcVkuUy1Z6a1Hq5gliQgVmJ6SLzzIPKDgfxbLMlZ0bXqUwdZlthckddx5EY0PsvVU5KmNIjvHiQCFhyYuff78JXbDNCrnKrqZB0XiJimo2Ppjjm0AKvhkLpCKaV90G04+jHsY804BNr4DHoGPgMe3x1Rcxjkrizlq4WdVNKk/iLCN9tDr5bzt64spxFR/8ArUTc76jaZAu14kiTJiByxxRDtOPtOL/11DH/AA9K3Q1OhEe3753tvipXaWJChR0EwLftEnz354ilVHH8fx6DDRwXsW9eitTv6FNqmruaTky+kkGTskkWmZiTAvgDlcyEEGlTfe7TMHTaVYbabHfxN1xN9cSQfq1GR/XM3m4LwelxiLhqqMEeR+eOQmL1XNoQQKFMGIBDVLWgGC8SPPpfnimZx1RcFcfBMXznU/6akPRqv61Tj055P+mpf3qn6VMcXalUNOPtGCAztOb5al5w1QfDx29IjEGYqhhC0kS+6liT5eJiI92IpVVtOPgMexj4DEUX0Y9GPoOOgDjqieey+oZdCtNX8Lm7kXDG0Ac+uLx73nRM/wDvj9Uws5GlmO4pPSUsFJIuBDCo0nxESNvfj7+UMybkiedh+/FwdZZzoi5xII1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54" name="AutoShape 18" descr="data:image/jpeg;base64,/9j/4AAQSkZJRgABAQAAAQABAAD/2wCEAAkGBxQTEhUUExQVFhUXFhwbGBgYGCAdHhodIBgcGhweHhwZHCggICAmHRgYIjEhJikrLy4uGh8zODMsNygtLisBCgoKDg0OGxAQGzQmICYvMiw0NDQ3NCw0LCwsLCwvLDQ0NCwvLDQ0NCwsNCwsLCwsLywsLCwsLCwsLCwsLCwsLP/AABEIAQ8AugMBIgACEQEDEQH/xAAcAAACAwEBAQEAAAAAAAAAAAAFBgMEBwIBAAj/xABJEAACAQIEAwUEBwMKBAYDAAABAhEDIQAEEjEFQVEGEyJhcTKBkaEHFCNCUrHBYtHwFRYzcoKSorLS4SRDVPE0U2Nzk8IXRGX/xAAaAQACAwEBAAAAAAAAAAAAAAACBAADBQEG/8QANREAAQMCAwUIAQMEAwEAAAAAAQACAxEhBBIxEyJBUWEFcYGRobHR8DIUI+FCUsHxFTNyBv/aAAwDAQACEQMRAD8AR+xGUydd+5rAs7bBoWT0RlIaR0JIN7DDvU+jjINU0gVUCeJ4eSw/D4hYecT5jCJw7s0GXWrU3cFwyPcGDaYMrYNcTy88UeJdo64L0qVeqtGbAMQY3gt7REk2JwjPhZs2Zj6dFeyVryQE+1exORJBNGsqPUVENOteWJAkVZEbXnnif/8AFeSLpT73No7ozgMaRgKQCCVWJ8S/H1hLyHbvMIqLWC1lRgyySjgqZB1JYx+0DhmofShQaolSrQralVlhSjrDQT7Wk7qvw8zK7W4qOxv1191acpU1X6L8mqVH+s5iKb6G8C2a3xHiW/n646p/RTljP2+YsY/5d/QgEEe/kceHt/kWp1UK5lVqvrYBEsfCLQ0AeBeuJav0j5VFOhcwZOxSmsegDAX3254CR+LI3AVKBUKPYjIBwpeuTqIh6iq1pvo0AkGORmDMY64V2ayL6icsToZ1INWqZ0ll8J8KsSV25TgbnO29IsAlCpWIaU1VDE+QgmRJG1uWJTxDOHS1DK0aO5lyuoMZkjvHBvN5XniNgxbwdfP4XXSRNFz98Uc4dwDKOlN+4y6a9MqVZiNRA0SzyWvExvyx1luztCHNShSp1AzaaYoo0AEhLFSX1AAyOsCIwocRzXFgrO+YKqFlmp1aaQB/7RDH0HXC6nE82/s18wxPSq5PLkGnngzgZ/6n+6FsrHXbRbTT7OUSabDJ5UN3IZ6JoU9JafEBU0eFhyBJB59RFU4PlglJjlMuurMFHFTLUgQkvFgsW0rfYyfLGSrX4iPv54f2qv78cZjjedQCcxm1POa1Ue6CRi39JL/chzCvBbbw/gGRqNUX6plT3ZUa1pLpaVnoYI2Ik8usCrS7N5N6ep8pQpPJ+zFCSt4ANpbrIgX9+MZftRnCoBzWZt/6z/6sQHj+aO+azH/zP/qxz9JJ/eu06LWm7OZbXUBy2XTSxChqcyOTC4kHoPztipX4LlB3Zq5GkqshaoJYNTuADCkSsm9gQL9YzBON5gX+sZieRFZxHzvb0wRyvbHPqLZiqyrvrioBJtJcEj44p/QzDR/qQjzDiE3v2b4e2s/V6iBaqU7VWnxaIMNMf0gtvvztj3+YWRZnUVM0hSTBKEMBuU8JmJuNx0uML1Dt/UgitQo1ASDaVMjY/eE+7BSh2/yxEVMvUjVqgFW8XUElYPngDHi2c/OvuiOQhFl+izJnV/xdYaPb8KkLafEwWBYzc7YuVfohyiR3marCTpUAJLGCYACkkwCbdDiKj9ImTK1GX6zTJ8T6RTBJMLIlyZsNul8e576V8o2k91mCyHUjBVBUwVMEv+FiIIIvg2SYmm8D6Ko0rYr6t9HXDKSlmq5lyGVCGYLDMYUECmGAJIgmB545HYHIugqhai6CQ6ByQ4ixkkkHYyDFtsAOJ/SMX1NSy4nUjF6tSSSp8HgTTZT90GLkxfCw/azOGo1T6w4ZhBAgLHTRGmPdgtlin3zZfvT3RDKnrtV2a4dk6PeBGBYQpLa2J6Kr+H3kGMZm+iTDVIm0qP8AXhoyuWTMUWrsO9fvIZ6rEFV0gmyGIBJgDlG2BtXszU1HTUpESYOoXHI74egw8kbd52YlUbdlaaI5VyTHLqlNCGDajqZdJO9/Fe8YU+M5YU6hGoFp8QUQF2Ig85n3Y0XWSWRa4DA6iuhTCRBsVv4o/i+M440329UiQC5Inobg+8EHDcgoEvhXEuK9NYVERRTAKKdTKLsJ3b064kXJwoOKdGq1N5ESJHIg8j5EfLF2hxGBBwAPNOgU0Xr00WN5IFj157cp2xya9yxJJIImb+zHOeX8DEb1/FqgGxENcXBHxEyPMDFjhlHUf4+OO1RBtVofYrs1lxSDVACz6mqVA0CiAqsizezBiZNiALyIISjwvNtWdTUSnSDsFL00ZmWTBCBZgiCCSLGxOCfZzjjZQhWCsjeFdUgC0RqtaIHikWXaBhrWlRdO+r9+lQyzVmHhAkXOmaaooYRcEhTckE4rzOjcXGuXos6ZtSW0GbqOHRLdDh2SUkuDWZaqU6neSFQvcMaY8OmLzBFjexxdzNR0y6vR0U1csoVEAKE6lQ9CQwAYEcztFx/amvTy1QtXBYPq0Gnda6NS7tgb6dIkESZB1RuZTcx2vq7UVFMTMse8aSIZvENAYyZIQGSTuScWl41qgZC5woB5pv4mjtSrF2dalKgzypOh7eB1nkb+HcEEHkSB4tSrUawpaydURqO3jVZgb+0LeWFyrx3Mtc5it5faMI2sADYbfDBbszxz7UfWqzsoE09fjAcQVLMZZVET4ecTacdEvBE7CFu9y4L3tbwJqboKdB40+JlGrU2o/gUKLQYAm5nAGvw2qjlGpsGHKPKfTDxQTOEGrTqfZlva1yNImTFxc332jFhc3nXpU3Y6WqFFQEC5bnf9nU0dBiFgJqusxD2NDaJGyvB8w3s0aliCCVIHxa2C9PsdWaLhAVGrWwJ1c4CA26ScNVR6lM5guXqJRpgmCghtJcg3B9k09gd8XuD5JVWsczLmkVS8k/0SNqA31u7NBF9gNoxMrQuOxEhuKBLWS7DIxhqjuygSqwsAzEzJAMH4HHFXh2XpkhaKmFDTDOYJZbh2AF1PK+GSnl69OiuZMfWaQWm4ZgBUQU11ozG2pahZpvdT+LA2tlxnMzRy+W7tXpqFNUOrxSUANOkkEdFN9RG0zjuZrRUiypdtHGmY/e5ccA4AK9DNVfqnenSadEoEGl9J1NpkTBKXg7GL4Adrey/1ZBUlUllVqOrWyEqzSSJAB0nwliwkY0jtDldOVGWyNJ6gpP43Qy1Mg62GqQxZjuqzY7bYzjtfmdKJlhdwe9rH9sg6VnqFJJ828sLxu2gc/qmmlzXtYOV0sWtb1vv8rY602IlRF/XYQCN+seuPNA8RDC2wNi14sBInmb/HEeOpzVMXBM/SShURiRUeQYUmVIAvHS5Hv63upnaJAPdz7qn+jHfYXhq1UrHVpYKsEerWifIfwAcPtDg2XCraqbC8t09cXtBIWdNIxryDVZ9xXKS80qrVAWJinTNpMwXJAETEctsLfEqmqoT1CxttoWNiRtGH/h1Gk1Kj3k6RRk3sJXpMdd+uM8zca3jbUeUczyO3pgJAr8O6pI5KLHwOPMe4rTinyySbzh8yuSUU0PMKAY25xtzjc7/DCXwymCwk/wAfuw3ZPNoBPeLHrggrWEAIJx3iZ1GkbqPz5n4Ribsv2hzeVMUav2TEBkfxU7n8Lbbm6x54r9plpM5NE6yIlgbGxkaSPSDPI+4dksrUJjSwlZuOU2I63x2maxFUpK4UJrRMK0gWquAlNXDKRTXSulplQpJgX+O0RgS/BCQWG0+H0xHmcvUVZ1QsibmTtfDBC6Vg2i38c8Nsja6xFKLIlnlh3mvrU+yV81w8puRtO89LW535xscR0lLFURSzMYgXLEmwAxZ4tmwTpXYb+Z/2w2fRbwLW5zTiyErTnm33m9wMepPTGbjJmQtL+A91t4QPkDc2pTVwzgFKjlFRkWVp6nY28REsSwuBy8gMZie0uZZwVcqFYlFMP3YiIU1ATYW3xoP0m8VNLLCkvtVyVnoggt8ZVfQnGc8E4f3tREkjvHCW3IJGr4LJ92M/s5z9m6V51P370TmKY1zgwDRPfEspWXhy1FqfbVND1F7tCKrOVAUrpjUJQA/s+8Ied7QZt2+0zFbUsj2ypXkRAiPTGu8aA1Zakos1UGALBaSmp+aqMLH0hdlu8/4mgpNT/mqPvAD2gPxCIIG/uuOEx5JDZD+RJHTp7rs+DaBmYNNVnFSo1RpYlmNpZv8A7MbDzJw2cFzpUfVcpUakrgVM1mDpVgFWHRWViBTUzBm7N0wn4bF4LHCjXBA1MHaSBqAqvSCX3jTrjnPkMa4bXVZspDQBzsiNPtr9VpGjlioChlUIoEkmVd30gkqCRYnVaYgyk59w1V2UkqzsQTuQWJEySZ959TiO0AbHmSf0i0e/EuXQk+EGRsRaLzP++JQE2C61oYNfNQtTIJXmCQfd54+FMwW5AgG/UEi2/wB039OowQq8Kqk1QqsRRDE9AgaC0nkCVt+15YoSNMR4p3nlG0friEU1RtdmFQnLsRxnL0kam6E1G3ZjCWbwjn1N4HMYu1eO+I/8ETc371L+d1nCzwDL09FSozqHplSqPGlgTpkyLwSLdYnDLRQFQe7UyAZ7mZt1m+LWk0SEzGZyV7xKimUVu6qV6oRblqRCrfSCrjTzPXaemEXPN42AYss6gepYAkx12+GNf+kOrV7kimKskwxp0gykaYIY6TFj7UiB1xjdf2j+lsA9W4Q5qkr6jQZ50qWhSxgTCgSSfIDnjlf+38ek4lZE7tSGY1NTalKjSFhdJDapJJ1SIEQMfUKYMgkAwSCZiwJiym52Gwnc9ATlVKj6VBDX6R+uOaOVqVZ0qTz6D4m3PBngGWp1FlxqZbKsiSdwI9+CLs4JNTwmZg9Dixra6qud5Y2oQbI8FuO8eBNwu/x2w45PLIigKOXMzgCSNVtvLBBc2QLHGhh2sbwXmu0JJpCATbkp+OUkNCoW5C3rOFDL55hRIMRsvUn9wnf0GD3E84HpMhBE7mJjp78QcG4Ca2lmGmkPZHMjf4Tz538jhTH4hrHVrwWr2Hg3SREOFd6o+UP4BwBqx1OCKQ3PNvJffz/XGg8D4oKEU9MUhYKPu+Y+N/jjvudKB1Hg9m21rWHTl7sVdI3jHm5phPUO0Xs4MMyNtr9Uzcb4VTzmXam0GRKPvpaLMP1HMSMJ/Yvsi1HPN3t+5TUu8EsYVh/dqekYP9lsxLvRQgqg1Nz0ljYepuSPfzuxZNCHqM1iSoH9VRb5s2M7bSYdr4a2I9/4VMkTC7NxCH1AGzqifYy7HT5u4AMeiNfzxXr8U7vNMjf0cKJ/CSJn0vf0nFnhTB81m3H3XSlPktMMR/ec447UUEWjUzAiaakkTAaLRPWbfLAtIzhjuQHibo2vHFIX0hdktDVMzQX7PV9oqj2ZRW1iPukkz0t1sm1uJVGo06BaadNnZR0LxPrsSOmpuuNl7A5w18q7v/5rDygKggeUcjjPvpB7KDKOKlIfY1GIAn2GidN+UAkH1B2E7WDxZDzh5DcWB5rMxEI/NuiU6Yw//RxlMu1Ud4fTUoAPv1YRabeKQAPITA9JJOL1KqR7Mhp3ny/fz88bcRpdZeKaXtoFov0nZHKgjSYab6QD8bjCT2ezFCk9TvFSsGICUTR1sxEkMCSAoEmbnV+GwOPeNZkl6moky7xP9YxgAyiNpJHppOr36hpB6e15XKU3VGFiOQglaHkeI5LMgP3UVbAq7KFA2UJJUX2ChZ2xGOJZcWK5cEbgNTMHpOu/rha7OcW7mqWFFG1sJJAhPHqGnYDlYn7vpHddMwzMQVAJJsEi55S5t7zgMxoumEZqHTvWgZntFmNIdqK/VywH28amk30IkmSNp688Zh2lo01zNQUlZafhKBgZAKKRM3m/PGwcLpU61AUz4Hp2ANiIjTY+g+GMy7f02GZLMbutxttblvtiPFlzCv38qV8dAxGLvCswKZNVXZa1Mq1LwKylg19WowABJ2Mm2KlSSSzbtJ2ib3gARvPwxUtGt1yDJ9+DKcRPdpTnVpkyZ5xYTyH78C6RBgPIUBrqoJmCVmSLao9BMTiWjVCgjQCGYQWkkaTMAiN5ANum2CahcK2RTJVJsRcmw57/AD3wQ4lm2dpaxACmBEaRG3XAvh2cKTexIkTEwZEkXsY+GJKOc8QMyZmdzP8A3ww19As2bDZpKgIrwzhRdtdX2Vuqn5s36D49MWhxE5msmVotpRjD1BuwAJYL08IN+fpvXzuaaogBsLEhbaj5/K2GzsX2ZSlTFd0BqvdZHsKdgPMjnvjz+MmyAyS66AdV6mGIRRiOPTjzKMjLoEFJbKFCgDkNsJ3bjLVqKaqI+zYwzA3SeR6A/i928S5cVz1Ogne1DCggfEwMWE7utTkENTdfcQRHPGLBO6IiQioqmXGrcoNEl9lKb0uFVatJNdWo5AAEmNQS8ch4m95w4ZBT3jIXJWjTppJ5uZJnrbR/eOAr5xOGjSP6I3VPvE848xz9xJGLuQzqHK99WWBmHLGLwNkvzhUUYsnLpKvpZxseN6W8AD5oGty0bVE+y+QajSZHjW1Wo5i/tOSDPPwxhI7UceSlTzVHVLVtQKCfCSd55W5c7YYeCcccE98QEIsx+6QNielrsefyyjKUDWqM0ljJJJ9d7/xfDWCwxdK98nQ/e5VyhzN0DVaN9FNQNkqqiSRVabbyix5cjgP2u4gGyQo1zLLUU0rwxABUg2O2qZ57WOGv6MaYXL1VBmK5/wAifrOFn6WeB06dSnmUn7U6XEyJAkMOkiZG1p6ycBYccWnnUd4+VRK4tiLaJDy1PFzuwMeU1GOhTx6cBYbzUr7NoWLERuSbgWuTucUqi7QsW53+eLmZFv488cJTtiEVKFrsoRXshwo15pGo1NGcCFpKzMY5uRZQDETzNhNyA7H0PxZr35dZ+bYH9ns9UDPRpiJYVAilxMeEgFNTdDz5+51PGwvhd6IYWYaiIIsRGoRfywOUKuSR7XWSxxVqni095rkCSRpIJ3jfyi9+e+E/PJLnURqtNoG3l8caHxh1Ka23EG8zIAAjxdRtB3wj9okVMzUCEMo0wRz8Ckn4k2x2QKzCOqhsADElGu2nu9QVC2o+GTqCsouBq2YiAYvfbH0SuIOfvxSU7qpRTbxSpsYaQbMZif2rNY9DjmmYKkNBmZG4vb387eWPc9VLOWKqp2IUACwjl1iSeZk45o0WdlVbltv4+OOEroBKYuIZqhXYLlqBTSAuotOoCZqVBfxvIkAwIPtTb1MstPxbwDvzP6Dl8cTUaC0lCLfqfxHFHiDEmFEnnvA9Plil0heacFoRYZsLam5R3srkTm8wAbU18TxuR08pP8Wxq9OmAAAIAEADkBYYWOw/ZgZWmHee+qL497TBVd4tz8/TDWqY8p2liBLLRp3R9KYbWlTqh3GuDU8zSNOoDBuCLEHkRihwThf1anoBJAY23gRAj4YYqmISBuSP4v8AlhVsz8mzrbkjaaXS7xXKrWzlCk6qVWnUqEEzqmEClSNt2/sjpgdxpHoAmqIoK0rHikmw89UWjBvgSJWrVsyPENYp0nt7CL4tJ/CXZz52wdqUVdWRgGVhBBFjhrb7JzWkWAv36nxvRQPLSSFhfEuLVM0Qn9HT/BqmfNjzPrbFjh+QZZuQthvBIH8RO/SMEu1XZg5Jw6y1Fms53U/hb9CN77c+VGsQAWNrDpPM8hj0LZGGMGP8VXG3MS51ynn6NXU5eoFEBapFhb2V25YRu3fF1YHKamY065cmLJAZSo9S8+R+Ac+xFdcspo1HlqlTVIsASoXT6Qov16Y57f8AY76z9vREZhfd3gAsD+0LQTHQ8ozIZY48aXP0Oh6qvEMflIosny1W2xIG56EzA+R+GLmkmSNgJPpIH5kYo0qUEggqR1ncWIINwRiZqkKVgGSDq5ggGwM7GZPoOmPVjRYD/wArKaoYQTzkiGB8hb7p8PwK++PL74i5H1/XFqiu0CLX8z1xBqgdZqZOAkJSrVQtIgEnTUUORAWPFIiSQNvzxN/J7m5NAE3gUre7xbYFcLQOlSk5ZVJDCB7R5i9jdRafyxYSvmAAIqG3KjVPzCQfUYJLlp4FM68LGYo0qpWizO3iquwHdwTt0IIgR5XwncZ4bSqJmMxUrKtYOi06KKSlSFRXZX2Kghhbp54LZ7MQ9OkQXUsXPdEwW7sqwmlB0mR7MRB64TOIMdQXYKqwt4XwAkAEmLkne+AdY3VuGBIqCh4MSMcPizU7vuwAG7zUdRkaNMDSAInVOqSTG1t8Q5mgyadQA1KGFwfCwkGxt6G454qK0QoDhp4Dw0omtrMwt+yv7z+7A7gPDdba2HgU/E/uGGapUPwwpM/+kLUwWHr+47wUGbhRynl/H8fLBHsNwL6xWLtISmQSRbU+6qPIe0etuuFytUZm0iS55Dr0GNk7N8OShl0SmwaRqZh95vvHy2iOgGM7HzGCGg1KYkfmNkRA64Uu2vac5R6K0irOSWdOZUWAJ+7JMz+z7i3thD7QdldWafMtLK5AIHKFVRI6W/fjFwLYzJWXSnmhDS6wTdwTiS5milVbSIYfhYbiSBPrF7YCfSFkQ2W17GmwnzU+Ej4sD8euDnBskKVJVAA5kDqf9oHuwN7U1NZpZbS32zrLRYKrBm98DbBQkDEVZoD6cfRQWcrfZnLGjlaVNgAQsmP2iW+ImD6YjrcX05tKAg6lk+UBmn4AYKK2EvhvDq54tWrMrJTVTE3VgVCgKdptqPSIxIw2Rz3v5E+Klbo/2ryff5SskkApJ2vpIaLgxOmJ5YXqPCBRoU2VAFZFJI6kTf4mP4GGnjjxlqx/9J/8pxJlcqBRWncqEC+K/KOeJFOWRU4V/wAI43ZDmokplnDFwHj8aaVYkksFpt1JsAf34CCnFuhjAjjXGaWXaGlqkSFHL1P3Z/TD+yE25SqanyBm8aJb7Ypo4hmEFh3zHp7Xi/M4rCmLdOf8dcTZjii5is9auupnWDEgrACqy3uwVQPFY3JB2xXGbmJiwAgACwEXgCT1JueePTQNLYwHa0HsvIT1Lt1X6dT7J6ahNBdSWIHeGx0iTsog+zHtXm0dBk0gBSHG7TIYX5RaLRHnikj+HVaC0e0JkAH2ZmL7xHwxIGnDAokXtdVM/ZWAQxemo7wBjUiAp3IkgYZSmb/DQP8AYT9TPxwp5bhFTMZemMvSZ6gLmqdSgN4joPiYXF+kzzixBeBcRj2Kv/zr/qwBIqhLORU3DOHCir1O9RGNPSfCXIY+zJA8IkHa+2M+48479wo9klSdU6iCRquLWgR5Y0ep2crGkGYJqUiDqbmDYgRM264zbP0xrYqWIndvaJgTMW3nHHJjCkZiVQ1YnyNF6tSFN2nUfI+0T8fnjyjlWdgqiWMwOsAk/IH4Ya+DZAUUjd2ux6dB6D85wrM/I3qtnCwbZ9OA1UoUU0CoIAH8friDLh6sqkSNyTZfXz8sE8nww1WJaVVfi0gGR5ef7sFhkVRYQR5D8ydzjOdM1luK2w0uoBohfD8kKWrSZJ3MeLYW9LbYIcG4jUo1LQKcyy/i5e4/u58pEoxjh6E4Te8PrmvVMCJuXKNE8ZPNLUUMhBHzHkcT6b74z7KZ56FSaYGoi8+yR58+sc98PHCuIrWAizgeJdvhe49/rjMxGHMdxokpoSy40VxRhfrqa3ENPiVMtSDSCJNSo23O2hTI3/U1ns3ToqXqMEWJvzjoOZ2sMCeyLGolTMkENXqsRPJVOhR0tpN8BFVjHSeA7z/FUv1RpUtjlhjstfEWYYhSRuAT8sLaldFUJ7Vuq5SqTz0jad3UfHBcHpthCzfab63Vo0qalafeoST97xCLfhEz1n0xoK4bnhdExrXa3PsjdYBZ72eY1c3T76AAH0p1JUjabm/54VO3vZFsnU7xDqo1WMEySh30sSSTvZufru89hcsGqlzcrTMH1IH5T8cXPpH4WK2XQMSAlZWtH4WXn5sMajMUYsWGj8aUPqq8THtDQarEixmOlsSrV5ADeQeduU9L3Hphn7cdkmy+nM0xNCrBMADumYTphbBSfZjbbpK3SrsFdNXhfSWURBIkrPpqNvM434ZWytzNNlkSMLTQqdKzatUkHTplfDYLo5Rutj1BM7nElNrwJM4rAnp7/h+8fHFiko0MWV5Y+Bp8FgdYuPEfEmxETfcYvBSzmrTOwuTJy5hyjuCFZQSRDEMDMR0MYYqfBFAANXOMQLnWbnrsd/U4T+xnEKiURpV3VZ1aUY6SWOxWTtfa3XB3+cmT6IPL7QfKLemOkHgs41BK+4TxGhVorV0oWUeCRME7j3E8+hxmPGoNaoYIBYm3WJB9Cb4cOBZenSy5qGvqWSDSaIHi3ECTNzFxBwM/kR81mn8OmnIY3kQRaDAnVE2HXAvcGMLnK3CMO22Y8O7+EO7P5CVk0wXLyjX1RBBtMQSZBibbxhw4fwfTJqAE8hy/3wT4fw5KQgb8z+7oPLFxhjzuJxhe4gaL2cMbYmBo/wBqjpA2xBUwQZAcUqojCWaqbYqrtHrjjXIB6jHbMeQnHrqEXU5AH8fPBhMWCio5cMTbp/HzxW4hxSnQlfbqDkDsfMjb0F8D+J8XdjFOVU26E+8bYEUssTsCT5Yeiwtd6Q25Kl7ybBe8S4k7iXYmBCqNlHIKOX8b41/hGR7ihSpSToQL6dQPf7/PGe5Ds8iMHqHUwMhR7IPXzIj08sO/C+Ml20VIB+634j5iIB29fLmn2i9sjQ2PQJSWKQ73BTcTzeipllEeOqR7u7f9SMX2ScKPaiqWz2Upq0QVaYmNTgT5+z1w3EWxmyxhjGHmP8lUkUAKy3stlYzNIWtUFusST+RxqlanKkHofyxn3Ash3eeA5JVqBVFzHiUeoAMz5Y0HMyUYAwdJgjlbzw32i/NK0jkjn1CV+wJH2otIVLc48WCna+lqylXe2lreTg/lOKHYagO5Z9Ik1CAYvAVefrOD+bp6kdfxIw+IIxTPJlxObkQhef3KoKuTTO8N7mTenp6Q6wV+YU+mMZ+oVBTep3TKgcSTdkFwASItJgkqLqu2x3HskwOVTyLD/ET+uA2TygGezFBlHd1Ubwn7ysATEGw1Bx7saGDxhgdI2lq1+VRLhmyOdU6VWS0cxbRAgsCTFz5at9OxjaVB3AxMIv8AIfnzsduR90YJdrOELlM4yU7pZkUydIN9JkXE6ogmwvecDWi2nVBAJkReLgAE2B2PPoNsemieJGBw0N1hzNyuom7J5uhQoIj0u97zVNRS4BQVROmYvqQgyBtztJVzlpP2fPqf34X+x9PvandPWqUkIMaNO92galNyA3yw6fzQyH/W1f7yf6MGXhuqz3xEnVBM/Wop4EoLpd1Z2bUT4UI3VQLiowiTuZ3uJymebWyUjpqUp7qNmXdqZnfmQPXBXM8KdVgVA4C6oVhdbyNSg73iTy26KNagUqkqYKtIIab7yDA532ttjpaCKcETBW4Nxp3p74H2gWuNLDQ4ifwmdobkT0N+k4PuCoxnuS4ec2RVorKOH7y8KjoJJYc0blpv4jF7Y64P2rqUHNDNK0Tv99JGobk6lgiL7ERNsYeM7PrvReXwvQYLtDMMstvvFOjm9sQGmWOK38v5Urr+sIYFlW7H+zGqeW2Fqtxypm6yIngog6jfxED8RG0n7vnzwhHhZH1JFAOJWucVG0hrTUlMOdzi0wdNyDcnaem9zhczuYeodTmeg/cMEzlWqeFBMc+Q9+DfC+DrTAZoNTeTcD06euLWSRwCupTbiAEv8P4E9RQzzTUnmPEYMG3Lbn8MHstl1prpQaR8yepPXBRVJ3iI+P6YHcSztOiJdgOi7k+gwtJiJJnZfQKtrqar2JGAfGuLLThV0u03GqI9YBvgfxLjj1rKppp5TqPv/QfPEeR4E9Qy0qoO5t8Bz+Xvw1HhQwZpT4KGUmzVEOLO1dKtQ6n1KFAk2UyBzJG9zjYwJ/7/AJYQcrw9KV6a35k3Px5DyGDnCOJGmdJkoTfqPT92EsdllpkFKKmSB5bVV+GZYjiVU9AxmOoU/kxwz5x9KO3RGPwBwMyKKc9WcXmihB8jAny9mPccE+JU5pVB1Rv8pwpM4l7a8glpHVcO4Ib2Po6conmWP+Ij9MEkqAsy9I+Yn9cVezlNly1IPvpn3EkiY8ji5Sy4Du0+3p90CPhiuYgyOPX/AChcd4oH2No92lZNytdhMk7BQN/TE3GMkO+oVhIKuFYi0hrDV1ANo/aOPOF1NOdzVLS0ELU1RYEjYnqb/DBfOZbUhHPcX5gyPmBi2QubLm5j3CIvAfX7os4+k/ITWo1I9qmUMfstI/zn4YUqGTGoBiVAidW4EiYHPeY5gY0/t9SPcpVWQ1NwQwsVm1jyMxjO67M7a3YsW3YmSYtzPkBj1nZDs+Fb0svO9oEtlPVFMlVTL5kNRqGpSp1QQ1kLmDFn/K/I2nD7RzSsoY5d/EAdlG4naLYzzhvCi4L6amkKTrWI8JA0glSZJb8t+Xq5jMQPtanvSmT7yVknzOH3NBKS1Aup+B5rO5li1LKJVV1gsFamFsVDa3YI0GRAJ2MRzCcO4PU/lJaebXT9oWcFlhlEkgCSHDERpG4J2vDVneNZkU1U91TplAFl4bXImWUaQStgoEIoIBEThM4hUdigmGpEuniBIlyxNidPj1NpI5jcQcA4OLTVMQkZrCy0rJ9oKCZ/+T6NJEpWEwL1SC2mJgIBA29rV5QA+kbswtFhWpArS8KMJ2IHhPmIAWecDncoeZ43U+t1MykozuzRvEmSL2P+wxsXYPtC2Yp6azBnpuNDgwXBMrK9YBJHQTbko39qjj4puRpJqFk+bovS9sFHIEKykMVIMMJERaP4OGvsRw+k6P8AaqzixVTdV3G8Wkm454l+kLhpq5tzrUMAoVGMeGJEMfCZJJ3m5GEsZKrQcHxU3Fwdj7ji2aJ80NAaEqYXEsilrxHgVr+WyIQBVEACBj7M5hUBJIAAuScJmV7eMlDTUpl6osCCAG82t4fcL+WLfDzUzKpUYFiRsB4VvFgdhPW+MF+DewfuefNeghxLJTYq3nu0LGVoBY/GRH90H9fhgJl+FPWOoXBJLVH2nn5k+mG3K8IQHxgHoOX++CAy0AACANgPXpjgnZEKRDxV9uKB5LhgpGZDGBGoWBB3AnF9hO+Jc01OmNTsFHU7+7n8MCHzNat/QIET/wAyoN77qP8AaPPFID5d4+ZVmdoVrM5mnTEu6r5Tf4b4GVs7VqEd0hpoTeo3tR1CdPjOLGQ4Ro8VQ97Vn2zPugGYtzxadScGMjDa/t5fPku3cOS84HmPqzMy6nLga9Ru0TEdDc3+OG2rnkqUKjBh7BkfhOk2OFCoFAuQPLmfQc/djyhm3g6PArCDO5Uj8HLnvcdMVSx7Q5uKqlha41Gqd8qPAkbaRHwGI6GdV2dVN6Zhh6icc8Pz61R4bMN16enUYD8HU/W80ZHtCV68gd4BEdOeM8R1zE8PlKZDevBX6J051pJh6CkW/C5H6/PBV3nAXN+DNUX/ABq1OP8AGPyPyxezVbTB5FgD7zA+ZGBfU5e72suObUjuVTtRS15Wqu5CyB1K3H5YyQkaNWoag0aYvETqnbe2NldZHUHGHZ9grFAB4GZdQnxeIiTJjytGPS//AD8249nK/n/pZHacNS1yYuG8TqPQqU0K/Z1FdgWZbMDEBDfxC4IP3dt8SntSwsaxBFj9oN/ff4487GLbW+WFZA2ksz6FRSQWYkCSfFsfw73GGOpl0JJHB1YT7Xfm/n/R88bpcarJys0S/wANzjPRp1AjeLa3hkSrC+8EEYTeIUXFVn0MniJHkQdwR5ibY1Xj2XGlcsWpKFpuzAASAukIpHsgeKdWkbbdc+yvF0UFajVlYT418SP4o9ggcuc8j6Y7qLqNc5tSwV6dEK7pcw8gEORDLTF2N5ZVAjp4B5xYgCzw6q+UzCK4clSCEEqXuGVfMFgtiOUc8FabUahkPQc+YNJ/iIXDbw/i7k0y6nWns1CFqAjoWFj67jAujsiZjRmo4EffP0VTjXD6tXJ/WqykVqlRmKn7tOAEtuNtmv4ukYR04hVpnSplfwEahP8AVIxqeaqmrLKQwO6k39L7+XlHTCLx/s81NXqmAuoBQTDSRMxHsgAiesYqjca5aUTsjI3sDiQTxQyqaDxrU0iRIZPEp89JPWQYaxBHLDT2f4lUy5UU1XMZXSoIpnxqdIDuAYN21EggC9o5orHTcCCDve38fpiClmShBU3HqLwR91gbWPK/LqcsbJBleKqqISMNY3U77re6OcoPTFVXUKfxEAgxOkjk3lvgbnM87iKCEA/8xrfAf9/TGZcP7Y1UZWqpTr6djUUauntAT8ZxpfZbtPls6NI+zq/+Wx381OzD5jpjJnwBF2X71q4fHEWmF+lx8+io5LhQB11T3tSbFtlsNh6zfBRknF7N5MILAnoAJ/7eptihUpu1j4R+yb+8xb3fHGfNE8HfWpHMx4qwqDMVQntST+ECSfQC+KoR3uQaYmx8JYj3EgA+/wB2CRoAfxv7+fvxFmqgprLMFHnbFGlgLq8OVQZYLf4kmZ9STOOmXn88B83x9pApqGB/EDf0EycV62RzNcfaMFXobf4R+pxeMO7WQ0+8ke05K3W4/TpGVYlwfu2H97aPScXew3EGq5is7LHeAkGCATqBgTvYnbpiinBKC+0gfza/y2xaZjvfEkERYWsGvEoTG5/5Jr4mYak3SqJ/tBk/NhiPjTHuKkbhSw9V8Q+YGBNLjQYCnVI1al0nmYdTcfr8euDOcpakZfxKV36iP1xmGMxlubgly3KQDwUmSzYqU1cRDKD6HmPcbYyjtzk1p5ypEy51xFoKgyL7ltfL4zZz7E5gdy1OwKNIG1jv/iB+IwvfSZQ+1pVOqFT/AGTI/wA5+GNXswbHGOj4GvyEj2hF+2TyKAcH4s1NatM03ZHG6rqvAlbgggwJ6YaKPbVFULNYQAICgRAiIAgemIuynBMtUoI71AjEuKgb7wUFhYiNtNyRy3kDAReFavFrpibxC2m8bY9PdedIjcbhHuN9p6VSmrU9ZqFTKFdSrIE+LVHKYA33OESvWq0y4lkZlK1FndWhoMbgjSfO2Ni4dwohSoFOQVAuJg+hAPKNjfbYHOO2eQFPPV06Mvzpq3QdemJ0UheAdEr0QLlg0QduTQdMzymJ8pjE9N3plSHKyAZVthJ6GxsbG/xxZdQFhGeGHjXYSCY2PijeSBBn1xCaGOUomi8O1R/Idqq6AamWoP2rmxiCfdODNPtKri6MOoVv0aRhQufavtc7wBpA6REcuQxPTT3HqMcLTwXGbH8ZG26I1Xq5ap+D+2pQ7X8VORv1XFOtwCk/sFp6KVqD/CQw/u4pvQbffHL0CdsGHV1VMmCdHvwPOXzouKvZxwYDK3lMN/dfScUGyFWmRqVqZBGkkER56htBi+Cq56sPvkj8Jgr/AHdvli9RzlZaQqtSHdF9GpZUaomIB0zF9sQtCrE2IZyd6FFexn0hGnoo5oHTIArKbqNpqDn5tv1nfGh53iFBQCzodQlSCJYbysb+t8ZS+aoMYqUoPOUE/wCHT+Rxf4PTyqujIVkEyCdwYtJ0nlbfc7zheTCgjdVsfaLWuBlYR1HyEz5vNVKv/hGUwfEHHi+fhH54qDs1Uc6sxVbVGwMx7yI90YZOHpRYfZlRNyIg/lf1xYrnQN5HSJ+QxmyMcywbl66rbgxbZP8AreHeh++CC5bh1KmD3aQTuSST89vdbHFUAXYx6m3zwTqVNc+HuzyJv/hn9cVTwwM2osapA5mw89GwIjeCfPGeYHk1rXuuU+3EtbZ1u/50Q5qq3CjWfI2Hq23wnHDZdjuwVearvP8AX367AYI1aeKuYqpSEu4X1Nz6dfdisVrQBNh4pcqpSy6pOlQJ3gbnqTuT64J5DiZWFa6dYuu0eo8v+2FrNdoRHgptP7ZA/KT7sL+dqVqpM1HgmdK+FRaI6x6nDIwb5Pzsq5JWUoBVHeA5lU4iyyDqqOgIMwCZWD5nSPfgj9JlCcqr/gqCfRgV/MrhBy4dHikp1ghgACSCNjA9PLGpceX6xw+qY8Ro6ivMMoDkRyIIweIbssRFIOgKSkOeNwPJZXkeKPIpae8LWVSTYmLi9jA0+mLR7K5/ll3j+sv+rEPY7I97n0TUUMFgwGxC6uYIG25tjX+GcVzFSjSd8t4mpqzQrgSVBMX2k43qrzsjyw7oCUuHZ3SWqVKQ1lX8WuYbVKDfbbYEztcYGcfo1M1mKlYIRr0mOY+zUR7ox9FHSzAuE8A0lgGJm8KW1dZI3gybWffo/wAvTbLB0nSalTSTvAqMB+WOySCMZiqWRF5tZZceC1Abq3wxb/kisxXUCYECeQnb5nG4PkUI2GIjk6fMDCx7QaP6VcMI46uWU0OybW1A36YnPZAyIn3401qCjlj1aa9Mc/XA3orP0lBSqzWt2QaLYEZjgtdG06S3oLHGzrTB3Ax61MG0DEHaDBZwVZwjhdjqLF8xwCrElD7sDanDX2hona+/pjeWyqHdMUcxwek02OLG42IqOgkWH1cs0y0k9Tf8/LHNWjckDSJ23j441zM9lQdgCMUavZEH7l8M54yLFLtEoO8s2ytd6ZlHZT5GMPnZ7tYtTTTrQj2Ab7re+fCfWx+WOj2HbkPlgRxTshWT2QT5RgHAOtVW7rbltfBPecVFUswAA3P75wHPEcuxtUhh1BA+MfrjP8+tWy1S502AYkx6A4YuE8NesiukAWBJPPY4WliDBVwr6J/BvbKS1jy2nWvoao33eZeYanVX9k3HoQdX54DZzgiEy2pG/bk/4h59cEqfDVQyxLHysPli83FNAuQFH4v3nFX6iOtmlMOw08d2uHt8j0CWn7M1QY0ADqT/AATiWjwdVB1jVf0+QxfzfbSknIuf2bD3k/74D53tNQqi7PQPUCfiRNvRR64jsPJKKtNO+yH/AJQxmj21/wDN1dekiXCqtoJgC3mcDzx1aR8LF5EMo9kgiL8uZ64XOIZI1GGnMpVWQPaOtQTvobxWnlijxXIVKQUswMkgQwMEcjGx2MdCMcZgGtO+aondpOkbuCnf9CP8B7LVSaWay9enSccqp9pgxDRFyujRPqb9Gj+eKp4fqWSbTbUK1KDFpE0ueB3BHpJwxapVe+RKsOXIuzOkGAdhUtNpIO8YGZX6mEURXso2ZgNuQ1W9MP5QVilxcb3pZW8hwdH0o9Xug1gYJIJtaSPn5TPOLNdtX4aRlcvTR0QeFmJvJJMgefn8NsEOEcQoGaelTVSo1RSUa8iGBedJkbL5ddkHtkw+t1BERHzGr/7YGVocLq3CuOcg8kazH0pcQbZqSf1af+onFNfpF4jM/WPd3dP/AEYWMeRinZt5J9ONL6T+ILu9Nv61Mf8A1jBnh30vVAR3+XRhzNNip+DSD8RjNTj4jHDEw8FFu/DfpRyNWAzvRPSolv7yah8YxR4VxWq/FzmDm8s2TKOgislqYEqNJ8Wo1IYnyN4AGMUx5GKxh2gkhQioW18F7RcROdc1vqvc1QVUd+hSiFurDS+pgdQmbt+zEA3287WDKZbvKOirUZtCwwIXwsxYgGYAU29L4/PEYYU7G5korxTCsiuJe+hhOqAJgC554jsOxxBKH8eK23sj27oVcvSbMvSpHu11NUqoup5KtpUtqjwzJt4gLkGCtbt1w1T/AOLoH0cN/lnGBr2HzJJvSgMATqMXuD7PMQet9sR/zMzPRLXPiiBeGggeFoMHngtiEBDTxX6AHb7hv/V0fj/tjmt2y4eR/wCKy59Ki/vx+fMp2Vr1HKLpkNpPtWPemlEBNXtDpYETF47p9kcwQpGg6wStzyQvfw+E6QDBg3ExDRNiOa6A0LWuL8e4ZU3r0ifIz+WAWV4llaL66GbpCd1LWbyIOEPPdkczSDs4QBCdR1bQuqYImNhtuQOuF+cG1pbaqhiY41Autlz/AB8VjFPMZZB5VFJ+JP6YofyOahk1A566g35HGUzj6cG05dEL4c5q4krVG7NE72xQzfZSbT8MINPP1V9mpUHoxH64mXjGYG1er/fb9+CEhUMDabtk1v2OqAyI8j/scRcQ4JmHYGoAQBAAEDaNhabb88Bsv2rzi7V2P9YBv8wOC+X+kDMxDpRfzKkH5NGO7Toq3QvpYph7K5cU0rU69Q0qWkP3nJdRFNgTuswIO295gYtJ2PyxAIzciNwSPloP5nA/s32sV2da6BUabKrHVK6YLTCqJJnqx2wcftRl5P8AwtQ33MX8/awWuiTOdpNdUE4gWRlp0afiPiDEDSCAYk79B78IHF809Wsz1QO8NmgRdRp292HLPO6ZdQ1Qkq1OKl5gMJkgzK3vziZmYUOMWrPfVedUzPnIxHpjCi6gyNJWqIreyWAMEAxN4LWB9bYZ8l2dyhc95VZEAuxrUQJ8PMBjcaoGmfgRhYydUK6swJCsDAibXESCN4wz5DtLl6T6hTeNJFqVNfvK3/LKGARMahcCNPtCtNuqrP8ANbIy05wACI+1pkgfemBBPhqQB0HXENHs3km1/wDE6Y1aC1WmNXjdVtErsoIJvJIttaHbSjpA7uoCB7UCbx+GqpAWFiGBPdrcGCvGQ7YUKaUx9XbWiBSwIExpJNmBksineL2AIBxEO8vh2Z4cxGnOGCxB1VKdhAC7oCfEQSY9k7AyMCOznBctWpF69buzrIH2iCAALlCCxuYtG+DVbtllyhXuHMrEEKBtY+0Y0m9gJ1tYGS3OX7W5ZFVRRqMiiArAWAPhv3keGNV1JJdhIE6opvKtS7M5NnKrXLLq9rv6Q8M07QVnV438QkAobYuccq9zlnNHMuSmhVBq0m8JUqbLSDadJAiRuZkAEw5btjRViTTcgkk2Fz3aqbd4SJIIjUQAqWbYV+Ldq6VWk6pTYOxVlJAhGWsahMlzMqSDYEkAktaIuUJRbLUcuwWq2aqKxXWPtqPtEFWH9BFu7o79fUjkoHpMKebLHVUXSalDxAVGp+JSg8LAyASR4ztuR/Cnqgq9Sg+pTI7mlTkg0yoYwQ2pdZYcpAFjcFanFP8A+fUHiJGlAZDB5G8kEMoJFgHe0QuIpRD+0DpQoF6OcD1e+DhPsWnxq4PhTZXHsbeUTghm6NFCjJmiWpt3YHe5cBEZ9LNBpAGEFOABI1KQfDA9pcRYEsuXzRLuH/o1UsVposhlqi5NLWbEeNhB3NXi/G2FB5y1am5WnFVksSH1BWKuPCLKCdUwZX8MXFB2qzDrl3IzLurFF0mrSYX7zvJCIJMgAm3ImYEcfze4fpLd84sxA7+kSYLrA+yAmVTePa5CStLhHaVaR1OgVo0nuqaICupGBOgoxI0tbUNxBG+COa7a0mK/YsAGBmxIhlIYS/tDTIuLwJAAIiKhUGU7NZJgdeYK+Ngp76l7IqMqyNMgsq2PWORxUPA8qM13TVilLu9RbvEchu806SQgFwDAjmGMXAt0e02VWoandVDq1eDSgChlpJZtRnSKRI8IkvusTgZU4+rVywpolJip0BEYpFNUOkuI+7vaeeIu7yLUOzGRYkfWYIZAB39LxAwSQdNpGqBBIIEzImrT7N5cpVHexWBbuk72nDCFZJkRcFtjy2EXvZXttTVAGSozaFUk3uusSPtIMhx90eyAZBxBkO1dBNeqiza6jNp0oFALeGLm6IIHnUbpLRc3kC7R5CjRqqtCp3iFAxOpWhpIIlBHKfQg88DVwY7UcUXM1Q6BtiDqEf8AMdhA7x9gwk6rmTEySHjERjROXZThjPQeq6VjREqDRZNUrLSabg65LBVA5iDI2jrZJgx8I3O9CpO/OKkT6YYuyudphKYqNRrrTCsVFFECmYDCqyp7InZS2974Z6nGcrJ+zpG+/eJfz9rFl1mvlIcVkuUy1Z6a1Hq5gliQgVmJ6SLzzIPKDgfxbLMlZ0bXqUwdZlthckddx5EY0PsvVU5KmNIjvHiQCFhyYuff78JXbDNCrnKrqZB0XiJimo2Ppjjm0AKvhkLpCKaV90G04+jHsY804BNr4DHoGPgMe3x1Rcxjkrizlq4WdVNKk/iLCN9tDr5bzt64spxFR/8ArUTc76jaZAu14kiTJiByxxRDtOPtOL/11DH/AA9K3Q1OhEe3753tvipXaWJChR0EwLftEnz354ilVHH8fx6DDRwXsW9eitTv6FNqmruaTky+kkGTskkWmZiTAvgDlcyEEGlTfe7TMHTaVYbabHfxN1xN9cSQfq1GR/XM3m4LwelxiLhqqMEeR+eOQmL1XNoQQKFMGIBDVLWgGC8SPPpfnimZx1RcFcfBMXznU/6akPRqv61Tj055P+mpf3qn6VMcXalUNOPtGCAztOb5al5w1QfDx29IjEGYqhhC0kS+6liT5eJiI92IpVVtOPgMexj4DEUX0Y9GPoOOgDjqieey+oZdCtNX8Lm7kXDG0Ac+uLx73nRM/wDvj9Uws5GlmO4pPSUsFJIuBDCo0nxESNvfj7+UMybkiedh+/FwdZZzoi5xII1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56" name="AutoShape 20" descr="data:image/jpeg;base64,/9j/4AAQSkZJRgABAQAAAQABAAD/2wCEAAkGBxQTEhUUExQVFhUXFhwbGBgYGCAdHhodIBgcGhweHhwZHCggICAmHRgYIjEhJikrLy4uGh8zODMsNygtLisBCgoKDg0OGxAQGzQmICYvMiw0NDQ3NCw0LCwsLCwvLDQ0NCwvLDQ0NCwsNCwsLCwsLywsLCwsLCwsLCwsLCwsLP/AABEIAQ8AugMBIgACEQEDEQH/xAAcAAACAwEBAQEAAAAAAAAAAAAFBgMEBwIBAAj/xABJEAACAQIEAwUEBwMKBAYDAAABAhEDIQAEEjEFQVEGEyJhcTKBkaEHFCNCUrHBYtHwFRYzcoKSorLS4SRDVPE0U2Nzk8IXRGX/xAAaAQACAwEBAAAAAAAAAAAAAAACBAADBQEG/8QANREAAQMCAwUIAQMEAwEAAAAAAQACAxEhBBIxEyJBUWEFcYGRobHR8DIUI+FCUsHxFTNyBv/aAAwDAQACEQMRAD8AR+xGUydd+5rAs7bBoWT0RlIaR0JIN7DDvU+jjINU0gVUCeJ4eSw/D4hYecT5jCJw7s0GXWrU3cFwyPcGDaYMrYNcTy88UeJdo64L0qVeqtGbAMQY3gt7REk2JwjPhZs2Zj6dFeyVryQE+1exORJBNGsqPUVENOteWJAkVZEbXnnif/8AFeSLpT73No7ozgMaRgKQCCVWJ8S/H1hLyHbvMIqLWC1lRgyySjgqZB1JYx+0DhmofShQaolSrQralVlhSjrDQT7Wk7qvw8zK7W4qOxv1191acpU1X6L8mqVH+s5iKb6G8C2a3xHiW/n646p/RTljP2+YsY/5d/QgEEe/kceHt/kWp1UK5lVqvrYBEsfCLQ0AeBeuJav0j5VFOhcwZOxSmsegDAX3254CR+LI3AVKBUKPYjIBwpeuTqIh6iq1pvo0AkGORmDMY64V2ayL6icsToZ1INWqZ0ll8J8KsSV25TgbnO29IsAlCpWIaU1VDE+QgmRJG1uWJTxDOHS1DK0aO5lyuoMZkjvHBvN5XniNgxbwdfP4XXSRNFz98Uc4dwDKOlN+4y6a9MqVZiNRA0SzyWvExvyx1luztCHNShSp1AzaaYoo0AEhLFSX1AAyOsCIwocRzXFgrO+YKqFlmp1aaQB/7RDH0HXC6nE82/s18wxPSq5PLkGnngzgZ/6n+6FsrHXbRbTT7OUSabDJ5UN3IZ6JoU9JafEBU0eFhyBJB59RFU4PlglJjlMuurMFHFTLUgQkvFgsW0rfYyfLGSrX4iPv54f2qv78cZjjedQCcxm1POa1Ue6CRi39JL/chzCvBbbw/gGRqNUX6plT3ZUa1pLpaVnoYI2Ik8usCrS7N5N6ep8pQpPJ+zFCSt4ANpbrIgX9+MZftRnCoBzWZt/6z/6sQHj+aO+azH/zP/qxz9JJ/eu06LWm7OZbXUBy2XTSxChqcyOTC4kHoPztipX4LlB3Zq5GkqshaoJYNTuADCkSsm9gQL9YzBON5gX+sZieRFZxHzvb0wRyvbHPqLZiqyrvrioBJtJcEj44p/QzDR/qQjzDiE3v2b4e2s/V6iBaqU7VWnxaIMNMf0gtvvztj3+YWRZnUVM0hSTBKEMBuU8JmJuNx0uML1Dt/UgitQo1ASDaVMjY/eE+7BSh2/yxEVMvUjVqgFW8XUElYPngDHi2c/OvuiOQhFl+izJnV/xdYaPb8KkLafEwWBYzc7YuVfohyiR3marCTpUAJLGCYACkkwCbdDiKj9ImTK1GX6zTJ8T6RTBJMLIlyZsNul8e576V8o2k91mCyHUjBVBUwVMEv+FiIIIvg2SYmm8D6Ko0rYr6t9HXDKSlmq5lyGVCGYLDMYUECmGAJIgmB545HYHIugqhai6CQ6ByQ4ixkkkHYyDFtsAOJ/SMX1NSy4nUjF6tSSSp8HgTTZT90GLkxfCw/azOGo1T6w4ZhBAgLHTRGmPdgtlin3zZfvT3RDKnrtV2a4dk6PeBGBYQpLa2J6Kr+H3kGMZm+iTDVIm0qP8AXhoyuWTMUWrsO9fvIZ6rEFV0gmyGIBJgDlG2BtXszU1HTUpESYOoXHI74egw8kbd52YlUbdlaaI5VyTHLqlNCGDajqZdJO9/Fe8YU+M5YU6hGoFp8QUQF2Ig85n3Y0XWSWRa4DA6iuhTCRBsVv4o/i+M440329UiQC5Inobg+8EHDcgoEvhXEuK9NYVERRTAKKdTKLsJ3b064kXJwoOKdGq1N5ESJHIg8j5EfLF2hxGBBwAPNOgU0Xr00WN5IFj157cp2xya9yxJJIImb+zHOeX8DEb1/FqgGxENcXBHxEyPMDFjhlHUf4+OO1RBtVofYrs1lxSDVACz6mqVA0CiAqsizezBiZNiALyIISjwvNtWdTUSnSDsFL00ZmWTBCBZgiCCSLGxOCfZzjjZQhWCsjeFdUgC0RqtaIHikWXaBhrWlRdO+r9+lQyzVmHhAkXOmaaooYRcEhTckE4rzOjcXGuXos6ZtSW0GbqOHRLdDh2SUkuDWZaqU6neSFQvcMaY8OmLzBFjexxdzNR0y6vR0U1csoVEAKE6lQ9CQwAYEcztFx/amvTy1QtXBYPq0Gnda6NS7tgb6dIkESZB1RuZTcx2vq7UVFMTMse8aSIZvENAYyZIQGSTuScWl41qgZC5woB5pv4mjtSrF2dalKgzypOh7eB1nkb+HcEEHkSB4tSrUawpaydURqO3jVZgb+0LeWFyrx3Mtc5it5faMI2sADYbfDBbszxz7UfWqzsoE09fjAcQVLMZZVET4ecTacdEvBE7CFu9y4L3tbwJqboKdB40+JlGrU2o/gUKLQYAm5nAGvw2qjlGpsGHKPKfTDxQTOEGrTqfZlva1yNImTFxc332jFhc3nXpU3Y6WqFFQEC5bnf9nU0dBiFgJqusxD2NDaJGyvB8w3s0aliCCVIHxa2C9PsdWaLhAVGrWwJ1c4CA26ScNVR6lM5guXqJRpgmCghtJcg3B9k09gd8XuD5JVWsczLmkVS8k/0SNqA31u7NBF9gNoxMrQuOxEhuKBLWS7DIxhqjuygSqwsAzEzJAMH4HHFXh2XpkhaKmFDTDOYJZbh2AF1PK+GSnl69OiuZMfWaQWm4ZgBUQU11ozG2pahZpvdT+LA2tlxnMzRy+W7tXpqFNUOrxSUANOkkEdFN9RG0zjuZrRUiypdtHGmY/e5ccA4AK9DNVfqnenSadEoEGl9J1NpkTBKXg7GL4Adrey/1ZBUlUllVqOrWyEqzSSJAB0nwliwkY0jtDldOVGWyNJ6gpP43Qy1Mg62GqQxZjuqzY7bYzjtfmdKJlhdwe9rH9sg6VnqFJJ828sLxu2gc/qmmlzXtYOV0sWtb1vv8rY602IlRF/XYQCN+seuPNA8RDC2wNi14sBInmb/HEeOpzVMXBM/SShURiRUeQYUmVIAvHS5Hv63upnaJAPdz7qn+jHfYXhq1UrHVpYKsEerWifIfwAcPtDg2XCraqbC8t09cXtBIWdNIxryDVZ9xXKS80qrVAWJinTNpMwXJAETEctsLfEqmqoT1CxttoWNiRtGH/h1Gk1Kj3k6RRk3sJXpMdd+uM8zca3jbUeUczyO3pgJAr8O6pI5KLHwOPMe4rTinyySbzh8yuSUU0PMKAY25xtzjc7/DCXwymCwk/wAfuw3ZPNoBPeLHrggrWEAIJx3iZ1GkbqPz5n4Ribsv2hzeVMUav2TEBkfxU7n8Lbbm6x54r9plpM5NE6yIlgbGxkaSPSDPI+4dksrUJjSwlZuOU2I63x2maxFUpK4UJrRMK0gWquAlNXDKRTXSulplQpJgX+O0RgS/BCQWG0+H0xHmcvUVZ1QsibmTtfDBC6Vg2i38c8Nsja6xFKLIlnlh3mvrU+yV81w8puRtO89LW535xscR0lLFURSzMYgXLEmwAxZ4tmwTpXYb+Z/2w2fRbwLW5zTiyErTnm33m9wMepPTGbjJmQtL+A91t4QPkDc2pTVwzgFKjlFRkWVp6nY28REsSwuBy8gMZie0uZZwVcqFYlFMP3YiIU1ATYW3xoP0m8VNLLCkvtVyVnoggt8ZVfQnGc8E4f3tREkjvHCW3IJGr4LJ92M/s5z9m6V51P370TmKY1zgwDRPfEspWXhy1FqfbVND1F7tCKrOVAUrpjUJQA/s+8Ied7QZt2+0zFbUsj2ypXkRAiPTGu8aA1Zakos1UGALBaSmp+aqMLH0hdlu8/4mgpNT/mqPvAD2gPxCIIG/uuOEx5JDZD+RJHTp7rs+DaBmYNNVnFSo1RpYlmNpZv8A7MbDzJw2cFzpUfVcpUakrgVM1mDpVgFWHRWViBTUzBm7N0wn4bF4LHCjXBA1MHaSBqAqvSCX3jTrjnPkMa4bXVZspDQBzsiNPtr9VpGjlioChlUIoEkmVd30gkqCRYnVaYgyk59w1V2UkqzsQTuQWJEySZ959TiO0AbHmSf0i0e/EuXQk+EGRsRaLzP++JQE2C61oYNfNQtTIJXmCQfd54+FMwW5AgG/UEi2/wB039OowQq8Kqk1QqsRRDE9AgaC0nkCVt+15YoSNMR4p3nlG0friEU1RtdmFQnLsRxnL0kam6E1G3ZjCWbwjn1N4HMYu1eO+I/8ETc371L+d1nCzwDL09FSozqHplSqPGlgTpkyLwSLdYnDLRQFQe7UyAZ7mZt1m+LWk0SEzGZyV7xKimUVu6qV6oRblqRCrfSCrjTzPXaemEXPN42AYss6gepYAkx12+GNf+kOrV7kimKskwxp0gykaYIY6TFj7UiB1xjdf2j+lsA9W4Q5qkr6jQZ50qWhSxgTCgSSfIDnjlf+38ek4lZE7tSGY1NTalKjSFhdJDapJJ1SIEQMfUKYMgkAwSCZiwJiym52Gwnc9ATlVKj6VBDX6R+uOaOVqVZ0qTz6D4m3PBngGWp1FlxqZbKsiSdwI9+CLs4JNTwmZg9Dixra6qud5Y2oQbI8FuO8eBNwu/x2w45PLIigKOXMzgCSNVtvLBBc2QLHGhh2sbwXmu0JJpCATbkp+OUkNCoW5C3rOFDL55hRIMRsvUn9wnf0GD3E84HpMhBE7mJjp78QcG4Ca2lmGmkPZHMjf4Tz538jhTH4hrHVrwWr2Hg3SREOFd6o+UP4BwBqx1OCKQ3PNvJffz/XGg8D4oKEU9MUhYKPu+Y+N/jjvudKB1Hg9m21rWHTl7sVdI3jHm5phPUO0Xs4MMyNtr9Uzcb4VTzmXam0GRKPvpaLMP1HMSMJ/Yvsi1HPN3t+5TUu8EsYVh/dqekYP9lsxLvRQgqg1Nz0ljYepuSPfzuxZNCHqM1iSoH9VRb5s2M7bSYdr4a2I9/4VMkTC7NxCH1AGzqifYy7HT5u4AMeiNfzxXr8U7vNMjf0cKJ/CSJn0vf0nFnhTB81m3H3XSlPktMMR/ec447UUEWjUzAiaakkTAaLRPWbfLAtIzhjuQHibo2vHFIX0hdktDVMzQX7PV9oqj2ZRW1iPukkz0t1sm1uJVGo06BaadNnZR0LxPrsSOmpuuNl7A5w18q7v/5rDygKggeUcjjPvpB7KDKOKlIfY1GIAn2GidN+UAkH1B2E7WDxZDzh5DcWB5rMxEI/NuiU6Yw//RxlMu1Ud4fTUoAPv1YRabeKQAPITA9JJOL1KqR7Mhp3ny/fz88bcRpdZeKaXtoFov0nZHKgjSYab6QD8bjCT2ezFCk9TvFSsGICUTR1sxEkMCSAoEmbnV+GwOPeNZkl6moky7xP9YxgAyiNpJHppOr36hpB6e15XKU3VGFiOQglaHkeI5LMgP3UVbAq7KFA2UJJUX2ChZ2xGOJZcWK5cEbgNTMHpOu/rha7OcW7mqWFFG1sJJAhPHqGnYDlYn7vpHddMwzMQVAJJsEi55S5t7zgMxoumEZqHTvWgZntFmNIdqK/VywH28amk30IkmSNp688Zh2lo01zNQUlZafhKBgZAKKRM3m/PGwcLpU61AUz4Hp2ANiIjTY+g+GMy7f02GZLMbutxttblvtiPFlzCv38qV8dAxGLvCswKZNVXZa1Mq1LwKylg19WowABJ2Mm2KlSSSzbtJ2ib3gARvPwxUtGt1yDJ9+DKcRPdpTnVpkyZ5xYTyH78C6RBgPIUBrqoJmCVmSLao9BMTiWjVCgjQCGYQWkkaTMAiN5ANum2CahcK2RTJVJsRcmw57/AD3wQ4lm2dpaxACmBEaRG3XAvh2cKTexIkTEwZEkXsY+GJKOc8QMyZmdzP8A3ww19As2bDZpKgIrwzhRdtdX2Vuqn5s36D49MWhxE5msmVotpRjD1BuwAJYL08IN+fpvXzuaaogBsLEhbaj5/K2GzsX2ZSlTFd0BqvdZHsKdgPMjnvjz+MmyAyS66AdV6mGIRRiOPTjzKMjLoEFJbKFCgDkNsJ3bjLVqKaqI+zYwzA3SeR6A/i928S5cVz1Ogne1DCggfEwMWE7utTkENTdfcQRHPGLBO6IiQioqmXGrcoNEl9lKb0uFVatJNdWo5AAEmNQS8ch4m95w4ZBT3jIXJWjTppJ5uZJnrbR/eOAr5xOGjSP6I3VPvE848xz9xJGLuQzqHK99WWBmHLGLwNkvzhUUYsnLpKvpZxseN6W8AD5oGty0bVE+y+QajSZHjW1Wo5i/tOSDPPwxhI7UceSlTzVHVLVtQKCfCSd55W5c7YYeCcccE98QEIsx+6QNielrsefyyjKUDWqM0ljJJJ9d7/xfDWCwxdK98nQ/e5VyhzN0DVaN9FNQNkqqiSRVabbyix5cjgP2u4gGyQo1zLLUU0rwxABUg2O2qZ57WOGv6MaYXL1VBmK5/wAifrOFn6WeB06dSnmUn7U6XEyJAkMOkiZG1p6ycBYccWnnUd4+VRK4tiLaJDy1PFzuwMeU1GOhTx6cBYbzUr7NoWLERuSbgWuTucUqi7QsW53+eLmZFv488cJTtiEVKFrsoRXshwo15pGo1NGcCFpKzMY5uRZQDETzNhNyA7H0PxZr35dZ+bYH9ns9UDPRpiJYVAilxMeEgFNTdDz5+51PGwvhd6IYWYaiIIsRGoRfywOUKuSR7XWSxxVqni095rkCSRpIJ3jfyi9+e+E/PJLnURqtNoG3l8caHxh1Ka23EG8zIAAjxdRtB3wj9okVMzUCEMo0wRz8Ckn4k2x2QKzCOqhsADElGu2nu9QVC2o+GTqCsouBq2YiAYvfbH0SuIOfvxSU7qpRTbxSpsYaQbMZif2rNY9DjmmYKkNBmZG4vb387eWPc9VLOWKqp2IUACwjl1iSeZk45o0WdlVbltv4+OOEroBKYuIZqhXYLlqBTSAuotOoCZqVBfxvIkAwIPtTb1MstPxbwDvzP6Dl8cTUaC0lCLfqfxHFHiDEmFEnnvA9Plil0heacFoRYZsLam5R3srkTm8wAbU18TxuR08pP8Wxq9OmAAAIAEADkBYYWOw/ZgZWmHee+qL497TBVd4tz8/TDWqY8p2liBLLRp3R9KYbWlTqh3GuDU8zSNOoDBuCLEHkRihwThf1anoBJAY23gRAj4YYqmISBuSP4v8AlhVsz8mzrbkjaaXS7xXKrWzlCk6qVWnUqEEzqmEClSNt2/sjpgdxpHoAmqIoK0rHikmw89UWjBvgSJWrVsyPENYp0nt7CL4tJ/CXZz52wdqUVdWRgGVhBBFjhrb7JzWkWAv36nxvRQPLSSFhfEuLVM0Qn9HT/BqmfNjzPrbFjh+QZZuQthvBIH8RO/SMEu1XZg5Jw6y1Fms53U/hb9CN77c+VGsQAWNrDpPM8hj0LZGGMGP8VXG3MS51ynn6NXU5eoFEBapFhb2V25YRu3fF1YHKamY065cmLJAZSo9S8+R+Ac+xFdcspo1HlqlTVIsASoXT6Qov16Y57f8AY76z9vREZhfd3gAsD+0LQTHQ8ozIZY48aXP0Oh6qvEMflIosny1W2xIG56EzA+R+GLmkmSNgJPpIH5kYo0qUEggqR1ncWIINwRiZqkKVgGSDq5ggGwM7GZPoOmPVjRYD/wArKaoYQTzkiGB8hb7p8PwK++PL74i5H1/XFqiu0CLX8z1xBqgdZqZOAkJSrVQtIgEnTUUORAWPFIiSQNvzxN/J7m5NAE3gUre7xbYFcLQOlSk5ZVJDCB7R5i9jdRafyxYSvmAAIqG3KjVPzCQfUYJLlp4FM68LGYo0qpWizO3iquwHdwTt0IIgR5XwncZ4bSqJmMxUrKtYOi06KKSlSFRXZX2Kghhbp54LZ7MQ9OkQXUsXPdEwW7sqwmlB0mR7MRB64TOIMdQXYKqwt4XwAkAEmLkne+AdY3VuGBIqCh4MSMcPizU7vuwAG7zUdRkaNMDSAInVOqSTG1t8Q5mgyadQA1KGFwfCwkGxt6G454qK0QoDhp4Dw0omtrMwt+yv7z+7A7gPDdba2HgU/E/uGGapUPwwpM/+kLUwWHr+47wUGbhRynl/H8fLBHsNwL6xWLtISmQSRbU+6qPIe0etuuFytUZm0iS55Dr0GNk7N8OShl0SmwaRqZh95vvHy2iOgGM7HzGCGg1KYkfmNkRA64Uu2vac5R6K0irOSWdOZUWAJ+7JMz+z7i3thD7QdldWafMtLK5AIHKFVRI6W/fjFwLYzJWXSnmhDS6wTdwTiS5milVbSIYfhYbiSBPrF7YCfSFkQ2W17GmwnzU+Ej4sD8euDnBskKVJVAA5kDqf9oHuwN7U1NZpZbS32zrLRYKrBm98DbBQkDEVZoD6cfRQWcrfZnLGjlaVNgAQsmP2iW+ImD6YjrcX05tKAg6lk+UBmn4AYKK2EvhvDq54tWrMrJTVTE3VgVCgKdptqPSIxIw2Rz3v5E+Klbo/2ryff5SskkApJ2vpIaLgxOmJ5YXqPCBRoU2VAFZFJI6kTf4mP4GGnjjxlqx/9J/8pxJlcqBRWncqEC+K/KOeJFOWRU4V/wAI43ZDmokplnDFwHj8aaVYkksFpt1JsAf34CCnFuhjAjjXGaWXaGlqkSFHL1P3Z/TD+yE25SqanyBm8aJb7Ypo4hmEFh3zHp7Xi/M4rCmLdOf8dcTZjii5is9auupnWDEgrACqy3uwVQPFY3JB2xXGbmJiwAgACwEXgCT1JueePTQNLYwHa0HsvIT1Lt1X6dT7J6ahNBdSWIHeGx0iTsog+zHtXm0dBk0gBSHG7TIYX5RaLRHnikj+HVaC0e0JkAH2ZmL7xHwxIGnDAokXtdVM/ZWAQxemo7wBjUiAp3IkgYZSmb/DQP8AYT9TPxwp5bhFTMZemMvSZ6gLmqdSgN4joPiYXF+kzzixBeBcRj2Kv/zr/qwBIqhLORU3DOHCir1O9RGNPSfCXIY+zJA8IkHa+2M+48479wo9klSdU6iCRquLWgR5Y0ep2crGkGYJqUiDqbmDYgRM264zbP0xrYqWIndvaJgTMW3nHHJjCkZiVQ1YnyNF6tSFN2nUfI+0T8fnjyjlWdgqiWMwOsAk/IH4Ya+DZAUUjd2ux6dB6D85wrM/I3qtnCwbZ9OA1UoUU0CoIAH8friDLh6sqkSNyTZfXz8sE8nww1WJaVVfi0gGR5ef7sFhkVRYQR5D8ydzjOdM1luK2w0uoBohfD8kKWrSZJ3MeLYW9LbYIcG4jUo1LQKcyy/i5e4/u58pEoxjh6E4Te8PrmvVMCJuXKNE8ZPNLUUMhBHzHkcT6b74z7KZ56FSaYGoi8+yR58+sc98PHCuIrWAizgeJdvhe49/rjMxGHMdxokpoSy40VxRhfrqa3ENPiVMtSDSCJNSo23O2hTI3/U1ns3ToqXqMEWJvzjoOZ2sMCeyLGolTMkENXqsRPJVOhR0tpN8BFVjHSeA7z/FUv1RpUtjlhjstfEWYYhSRuAT8sLaldFUJ7Vuq5SqTz0jad3UfHBcHpthCzfab63Vo0qalafeoST97xCLfhEz1n0xoK4bnhdExrXa3PsjdYBZ72eY1c3T76AAH0p1JUjabm/54VO3vZFsnU7xDqo1WMEySh30sSSTvZufru89hcsGqlzcrTMH1IH5T8cXPpH4WK2XQMSAlZWtH4WXn5sMajMUYsWGj8aUPqq8THtDQarEixmOlsSrV5ADeQeduU9L3Hphn7cdkmy+nM0xNCrBMADumYTphbBSfZjbbpK3SrsFdNXhfSWURBIkrPpqNvM434ZWytzNNlkSMLTQqdKzatUkHTplfDYLo5Rutj1BM7nElNrwJM4rAnp7/h+8fHFiko0MWV5Y+Bp8FgdYuPEfEmxETfcYvBSzmrTOwuTJy5hyjuCFZQSRDEMDMR0MYYqfBFAANXOMQLnWbnrsd/U4T+xnEKiURpV3VZ1aUY6SWOxWTtfa3XB3+cmT6IPL7QfKLemOkHgs41BK+4TxGhVorV0oWUeCRME7j3E8+hxmPGoNaoYIBYm3WJB9Cb4cOBZenSy5qGvqWSDSaIHi3ECTNzFxBwM/kR81mn8OmnIY3kQRaDAnVE2HXAvcGMLnK3CMO22Y8O7+EO7P5CVk0wXLyjX1RBBtMQSZBibbxhw4fwfTJqAE8hy/3wT4fw5KQgb8z+7oPLFxhjzuJxhe4gaL2cMbYmBo/wBqjpA2xBUwQZAcUqojCWaqbYqrtHrjjXIB6jHbMeQnHrqEXU5AH8fPBhMWCio5cMTbp/HzxW4hxSnQlfbqDkDsfMjb0F8D+J8XdjFOVU26E+8bYEUssTsCT5Yeiwtd6Q25Kl7ybBe8S4k7iXYmBCqNlHIKOX8b41/hGR7ihSpSToQL6dQPf7/PGe5Ds8iMHqHUwMhR7IPXzIj08sO/C+Ml20VIB+634j5iIB29fLmn2i9sjQ2PQJSWKQ73BTcTzeipllEeOqR7u7f9SMX2ScKPaiqWz2Upq0QVaYmNTgT5+z1w3EWxmyxhjGHmP8lUkUAKy3stlYzNIWtUFusST+RxqlanKkHofyxn3Ash3eeA5JVqBVFzHiUeoAMz5Y0HMyUYAwdJgjlbzw32i/NK0jkjn1CV+wJH2otIVLc48WCna+lqylXe2lreTg/lOKHYagO5Z9Ik1CAYvAVefrOD+bp6kdfxIw+IIxTPJlxObkQhef3KoKuTTO8N7mTenp6Q6wV+YU+mMZ+oVBTep3TKgcSTdkFwASItJgkqLqu2x3HskwOVTyLD/ET+uA2TygGezFBlHd1Ubwn7ysATEGw1Bx7saGDxhgdI2lq1+VRLhmyOdU6VWS0cxbRAgsCTFz5at9OxjaVB3AxMIv8AIfnzsduR90YJdrOELlM4yU7pZkUydIN9JkXE6ogmwvecDWi2nVBAJkReLgAE2B2PPoNsemieJGBw0N1hzNyuom7J5uhQoIj0u97zVNRS4BQVROmYvqQgyBtztJVzlpP2fPqf34X+x9PvandPWqUkIMaNO92galNyA3yw6fzQyH/W1f7yf6MGXhuqz3xEnVBM/Wop4EoLpd1Z2bUT4UI3VQLiowiTuZ3uJymebWyUjpqUp7qNmXdqZnfmQPXBXM8KdVgVA4C6oVhdbyNSg73iTy26KNagUqkqYKtIIab7yDA532ttjpaCKcETBW4Nxp3p74H2gWuNLDQ4ifwmdobkT0N+k4PuCoxnuS4ec2RVorKOH7y8KjoJJYc0blpv4jF7Y64P2rqUHNDNK0Tv99JGobk6lgiL7ERNsYeM7PrvReXwvQYLtDMMstvvFOjm9sQGmWOK38v5Urr+sIYFlW7H+zGqeW2Fqtxypm6yIngog6jfxED8RG0n7vnzwhHhZH1JFAOJWucVG0hrTUlMOdzi0wdNyDcnaem9zhczuYeodTmeg/cMEzlWqeFBMc+Q9+DfC+DrTAZoNTeTcD06euLWSRwCupTbiAEv8P4E9RQzzTUnmPEYMG3Lbn8MHstl1prpQaR8yepPXBRVJ3iI+P6YHcSztOiJdgOi7k+gwtJiJJnZfQKtrqar2JGAfGuLLThV0u03GqI9YBvgfxLjj1rKppp5TqPv/QfPEeR4E9Qy0qoO5t8Bz+Xvw1HhQwZpT4KGUmzVEOLO1dKtQ6n1KFAk2UyBzJG9zjYwJ/7/AJYQcrw9KV6a35k3Px5DyGDnCOJGmdJkoTfqPT92EsdllpkFKKmSB5bVV+GZYjiVU9AxmOoU/kxwz5x9KO3RGPwBwMyKKc9WcXmihB8jAny9mPccE+JU5pVB1Rv8pwpM4l7a8glpHVcO4Ib2Po6conmWP+Ij9MEkqAsy9I+Yn9cVezlNly1IPvpn3EkiY8ji5Sy4Du0+3p90CPhiuYgyOPX/AChcd4oH2No92lZNytdhMk7BQN/TE3GMkO+oVhIKuFYi0hrDV1ANo/aOPOF1NOdzVLS0ELU1RYEjYnqb/DBfOZbUhHPcX5gyPmBi2QubLm5j3CIvAfX7os4+k/ITWo1I9qmUMfstI/zn4YUqGTGoBiVAidW4EiYHPeY5gY0/t9SPcpVWQ1NwQwsVm1jyMxjO67M7a3YsW3YmSYtzPkBj1nZDs+Fb0svO9oEtlPVFMlVTL5kNRqGpSp1QQ1kLmDFn/K/I2nD7RzSsoY5d/EAdlG4naLYzzhvCi4L6amkKTrWI8JA0glSZJb8t+Xq5jMQPtanvSmT7yVknzOH3NBKS1Aup+B5rO5li1LKJVV1gsFamFsVDa3YI0GRAJ2MRzCcO4PU/lJaebXT9oWcFlhlEkgCSHDERpG4J2vDVneNZkU1U91TplAFl4bXImWUaQStgoEIoIBEThM4hUdigmGpEuniBIlyxNidPj1NpI5jcQcA4OLTVMQkZrCy0rJ9oKCZ/+T6NJEpWEwL1SC2mJgIBA29rV5QA+kbswtFhWpArS8KMJ2IHhPmIAWecDncoeZ43U+t1MykozuzRvEmSL2P+wxsXYPtC2Yp6azBnpuNDgwXBMrK9YBJHQTbko39qjj4puRpJqFk+bovS9sFHIEKykMVIMMJERaP4OGvsRw+k6P8AaqzixVTdV3G8Wkm454l+kLhpq5tzrUMAoVGMeGJEMfCZJJ3m5GEsZKrQcHxU3Fwdj7ji2aJ80NAaEqYXEsilrxHgVr+WyIQBVEACBj7M5hUBJIAAuScJmV7eMlDTUpl6osCCAG82t4fcL+WLfDzUzKpUYFiRsB4VvFgdhPW+MF+DewfuefNeghxLJTYq3nu0LGVoBY/GRH90H9fhgJl+FPWOoXBJLVH2nn5k+mG3K8IQHxgHoOX++CAy0AACANgPXpjgnZEKRDxV9uKB5LhgpGZDGBGoWBB3AnF9hO+Jc01OmNTsFHU7+7n8MCHzNat/QIET/wAyoN77qP8AaPPFID5d4+ZVmdoVrM5mnTEu6r5Tf4b4GVs7VqEd0hpoTeo3tR1CdPjOLGQ4Ro8VQ97Vn2zPugGYtzxadScGMjDa/t5fPku3cOS84HmPqzMy6nLga9Ru0TEdDc3+OG2rnkqUKjBh7BkfhOk2OFCoFAuQPLmfQc/djyhm3g6PArCDO5Uj8HLnvcdMVSx7Q5uKqlha41Gqd8qPAkbaRHwGI6GdV2dVN6Zhh6icc8Pz61R4bMN16enUYD8HU/W80ZHtCV68gd4BEdOeM8R1zE8PlKZDevBX6J051pJh6CkW/C5H6/PBV3nAXN+DNUX/ABq1OP8AGPyPyxezVbTB5FgD7zA+ZGBfU5e72suObUjuVTtRS15Wqu5CyB1K3H5YyQkaNWoag0aYvETqnbe2NldZHUHGHZ9grFAB4GZdQnxeIiTJjytGPS//AD8249nK/n/pZHacNS1yYuG8TqPQqU0K/Z1FdgWZbMDEBDfxC4IP3dt8SntSwsaxBFj9oN/ff4487GLbW+WFZA2ksz6FRSQWYkCSfFsfw73GGOpl0JJHB1YT7Xfm/n/R88bpcarJys0S/wANzjPRp1AjeLa3hkSrC+8EEYTeIUXFVn0MniJHkQdwR5ibY1Xj2XGlcsWpKFpuzAASAukIpHsgeKdWkbbdc+yvF0UFajVlYT418SP4o9ggcuc8j6Y7qLqNc5tSwV6dEK7pcw8gEORDLTF2N5ZVAjp4B5xYgCzw6q+UzCK4clSCEEqXuGVfMFgtiOUc8FabUahkPQc+YNJ/iIXDbw/i7k0y6nWns1CFqAjoWFj67jAujsiZjRmo4EffP0VTjXD6tXJ/WqykVqlRmKn7tOAEtuNtmv4ukYR04hVpnSplfwEahP8AVIxqeaqmrLKQwO6k39L7+XlHTCLx/s81NXqmAuoBQTDSRMxHsgAiesYqjca5aUTsjI3sDiQTxQyqaDxrU0iRIZPEp89JPWQYaxBHLDT2f4lUy5UU1XMZXSoIpnxqdIDuAYN21EggC9o5orHTcCCDve38fpiClmShBU3HqLwR91gbWPK/LqcsbJBleKqqISMNY3U77re6OcoPTFVXUKfxEAgxOkjk3lvgbnM87iKCEA/8xrfAf9/TGZcP7Y1UZWqpTr6djUUauntAT8ZxpfZbtPls6NI+zq/+Wx381OzD5jpjJnwBF2X71q4fHEWmF+lx8+io5LhQB11T3tSbFtlsNh6zfBRknF7N5MILAnoAJ/7eptihUpu1j4R+yb+8xb3fHGfNE8HfWpHMx4qwqDMVQntST+ECSfQC+KoR3uQaYmx8JYj3EgA+/wB2CRoAfxv7+fvxFmqgprLMFHnbFGlgLq8OVQZYLf4kmZ9STOOmXn88B83x9pApqGB/EDf0EycV62RzNcfaMFXobf4R+pxeMO7WQ0+8ke05K3W4/TpGVYlwfu2H97aPScXew3EGq5is7LHeAkGCATqBgTvYnbpiinBKC+0gfza/y2xaZjvfEkERYWsGvEoTG5/5Jr4mYak3SqJ/tBk/NhiPjTHuKkbhSw9V8Q+YGBNLjQYCnVI1al0nmYdTcfr8euDOcpakZfxKV36iP1xmGMxlubgly3KQDwUmSzYqU1cRDKD6HmPcbYyjtzk1p5ypEy51xFoKgyL7ltfL4zZz7E5gdy1OwKNIG1jv/iB+IwvfSZQ+1pVOqFT/AGTI/wA5+GNXswbHGOj4GvyEj2hF+2TyKAcH4s1NatM03ZHG6rqvAlbgggwJ6YaKPbVFULNYQAICgRAiIAgemIuynBMtUoI71AjEuKgb7wUFhYiNtNyRy3kDAReFavFrpibxC2m8bY9PdedIjcbhHuN9p6VSmrU9ZqFTKFdSrIE+LVHKYA33OESvWq0y4lkZlK1FndWhoMbgjSfO2Ni4dwohSoFOQVAuJg+hAPKNjfbYHOO2eQFPPV06Mvzpq3QdemJ0UheAdEr0QLlg0QduTQdMzymJ8pjE9N3plSHKyAZVthJ6GxsbG/xxZdQFhGeGHjXYSCY2PijeSBBn1xCaGOUomi8O1R/Idqq6AamWoP2rmxiCfdODNPtKri6MOoVv0aRhQufavtc7wBpA6REcuQxPTT3HqMcLTwXGbH8ZG26I1Xq5ap+D+2pQ7X8VORv1XFOtwCk/sFp6KVqD/CQw/u4pvQbffHL0CdsGHV1VMmCdHvwPOXzouKvZxwYDK3lMN/dfScUGyFWmRqVqZBGkkER56htBi+Cq56sPvkj8Jgr/AHdvli9RzlZaQqtSHdF9GpZUaomIB0zF9sQtCrE2IZyd6FFexn0hGnoo5oHTIArKbqNpqDn5tv1nfGh53iFBQCzodQlSCJYbysb+t8ZS+aoMYqUoPOUE/wCHT+Rxf4PTyqujIVkEyCdwYtJ0nlbfc7zheTCgjdVsfaLWuBlYR1HyEz5vNVKv/hGUwfEHHi+fhH54qDs1Uc6sxVbVGwMx7yI90YZOHpRYfZlRNyIg/lf1xYrnQN5HSJ+QxmyMcywbl66rbgxbZP8AreHeh++CC5bh1KmD3aQTuSST89vdbHFUAXYx6m3zwTqVNc+HuzyJv/hn9cVTwwM2osapA5mw89GwIjeCfPGeYHk1rXuuU+3EtbZ1u/50Q5qq3CjWfI2Hq23wnHDZdjuwVearvP8AX367AYI1aeKuYqpSEu4X1Nz6dfdisVrQBNh4pcqpSy6pOlQJ3gbnqTuT64J5DiZWFa6dYuu0eo8v+2FrNdoRHgptP7ZA/KT7sL+dqVqpM1HgmdK+FRaI6x6nDIwb5Pzsq5JWUoBVHeA5lU4iyyDqqOgIMwCZWD5nSPfgj9JlCcqr/gqCfRgV/MrhBy4dHikp1ghgACSCNjA9PLGpceX6xw+qY8Ro6ivMMoDkRyIIweIbssRFIOgKSkOeNwPJZXkeKPIpae8LWVSTYmLi9jA0+mLR7K5/ll3j+sv+rEPY7I97n0TUUMFgwGxC6uYIG25tjX+GcVzFSjSd8t4mpqzQrgSVBMX2k43qrzsjyw7oCUuHZ3SWqVKQ1lX8WuYbVKDfbbYEztcYGcfo1M1mKlYIRr0mOY+zUR7ox9FHSzAuE8A0lgGJm8KW1dZI3gybWffo/wAvTbLB0nSalTSTvAqMB+WOySCMZiqWRF5tZZceC1Abq3wxb/kisxXUCYECeQnb5nG4PkUI2GIjk6fMDCx7QaP6VcMI46uWU0OybW1A36YnPZAyIn3401qCjlj1aa9Mc/XA3orP0lBSqzWt2QaLYEZjgtdG06S3oLHGzrTB3Ax61MG0DEHaDBZwVZwjhdjqLF8xwCrElD7sDanDX2hona+/pjeWyqHdMUcxwek02OLG42IqOgkWH1cs0y0k9Tf8/LHNWjckDSJ23j441zM9lQdgCMUavZEH7l8M54yLFLtEoO8s2ytd6ZlHZT5GMPnZ7tYtTTTrQj2Ab7re+fCfWx+WOj2HbkPlgRxTshWT2QT5RgHAOtVW7rbltfBPecVFUswAA3P75wHPEcuxtUhh1BA+MfrjP8+tWy1S502AYkx6A4YuE8NesiukAWBJPPY4WliDBVwr6J/BvbKS1jy2nWvoao33eZeYanVX9k3HoQdX54DZzgiEy2pG/bk/4h59cEqfDVQyxLHysPli83FNAuQFH4v3nFX6iOtmlMOw08d2uHt8j0CWn7M1QY0ADqT/AATiWjwdVB1jVf0+QxfzfbSknIuf2bD3k/74D53tNQqi7PQPUCfiRNvRR64jsPJKKtNO+yH/AJQxmj21/wDN1dekiXCqtoJgC3mcDzx1aR8LF5EMo9kgiL8uZ64XOIZI1GGnMpVWQPaOtQTvobxWnlijxXIVKQUswMkgQwMEcjGx2MdCMcZgGtO+aondpOkbuCnf9CP8B7LVSaWay9enSccqp9pgxDRFyujRPqb9Gj+eKp4fqWSbTbUK1KDFpE0ueB3BHpJwxapVe+RKsOXIuzOkGAdhUtNpIO8YGZX6mEURXso2ZgNuQ1W9MP5QVilxcb3pZW8hwdH0o9Xug1gYJIJtaSPn5TPOLNdtX4aRlcvTR0QeFmJvJJMgefn8NsEOEcQoGaelTVSo1RSUa8iGBedJkbL5ddkHtkw+t1BERHzGr/7YGVocLq3CuOcg8kazH0pcQbZqSf1af+onFNfpF4jM/WPd3dP/AEYWMeRinZt5J9ONL6T+ILu9Nv61Mf8A1jBnh30vVAR3+XRhzNNip+DSD8RjNTj4jHDEw8FFu/DfpRyNWAzvRPSolv7yah8YxR4VxWq/FzmDm8s2TKOgislqYEqNJ8Wo1IYnyN4AGMUx5GKxh2gkhQioW18F7RcROdc1vqvc1QVUd+hSiFurDS+pgdQmbt+zEA3287WDKZbvKOirUZtCwwIXwsxYgGYAU29L4/PEYYU7G5korxTCsiuJe+hhOqAJgC554jsOxxBKH8eK23sj27oVcvSbMvSpHu11NUqoup5KtpUtqjwzJt4gLkGCtbt1w1T/AOLoH0cN/lnGBr2HzJJvSgMATqMXuD7PMQet9sR/zMzPRLXPiiBeGggeFoMHngtiEBDTxX6AHb7hv/V0fj/tjmt2y4eR/wCKy59Ki/vx+fMp2Vr1HKLpkNpPtWPemlEBNXtDpYETF47p9kcwQpGg6wStzyQvfw+E6QDBg3ExDRNiOa6A0LWuL8e4ZU3r0ifIz+WAWV4llaL66GbpCd1LWbyIOEPPdkczSDs4QBCdR1bQuqYImNhtuQOuF+cG1pbaqhiY41Autlz/AB8VjFPMZZB5VFJ+JP6YofyOahk1A566g35HGUzj6cG05dEL4c5q4krVG7NE72xQzfZSbT8MINPP1V9mpUHoxH64mXjGYG1er/fb9+CEhUMDabtk1v2OqAyI8j/scRcQ4JmHYGoAQBAAEDaNhabb88Bsv2rzi7V2P9YBv8wOC+X+kDMxDpRfzKkH5NGO7Toq3QvpYph7K5cU0rU69Q0qWkP3nJdRFNgTuswIO295gYtJ2PyxAIzciNwSPloP5nA/s32sV2da6BUabKrHVK6YLTCqJJnqx2wcftRl5P8AwtQ33MX8/awWuiTOdpNdUE4gWRlp0afiPiDEDSCAYk79B78IHF809Wsz1QO8NmgRdRp292HLPO6ZdQ1Qkq1OKl5gMJkgzK3vziZmYUOMWrPfVedUzPnIxHpjCi6gyNJWqIreyWAMEAxN4LWB9bYZ8l2dyhc95VZEAuxrUQJ8PMBjcaoGmfgRhYydUK6swJCsDAibXESCN4wz5DtLl6T6hTeNJFqVNfvK3/LKGARMahcCNPtCtNuqrP8ANbIy05wACI+1pkgfemBBPhqQB0HXENHs3km1/wDE6Y1aC1WmNXjdVtErsoIJvJIttaHbSjpA7uoCB7UCbx+GqpAWFiGBPdrcGCvGQ7YUKaUx9XbWiBSwIExpJNmBksineL2AIBxEO8vh2Z4cxGnOGCxB1VKdhAC7oCfEQSY9k7AyMCOznBctWpF69buzrIH2iCAALlCCxuYtG+DVbtllyhXuHMrEEKBtY+0Y0m9gJ1tYGS3OX7W5ZFVRRqMiiArAWAPhv3keGNV1JJdhIE6opvKtS7M5NnKrXLLq9rv6Q8M07QVnV438QkAobYuccq9zlnNHMuSmhVBq0m8JUqbLSDadJAiRuZkAEw5btjRViTTcgkk2Fz3aqbd4SJIIjUQAqWbYV+Ldq6VWk6pTYOxVlJAhGWsahMlzMqSDYEkAktaIuUJRbLUcuwWq2aqKxXWPtqPtEFWH9BFu7o79fUjkoHpMKebLHVUXSalDxAVGp+JSg8LAyASR4ztuR/Cnqgq9Sg+pTI7mlTkg0yoYwQ2pdZYcpAFjcFanFP8A+fUHiJGlAZDB5G8kEMoJFgHe0QuIpRD+0DpQoF6OcD1e+DhPsWnxq4PhTZXHsbeUTghm6NFCjJmiWpt3YHe5cBEZ9LNBpAGEFOABI1KQfDA9pcRYEsuXzRLuH/o1UsVposhlqi5NLWbEeNhB3NXi/G2FB5y1am5WnFVksSH1BWKuPCLKCdUwZX8MXFB2qzDrl3IzLurFF0mrSYX7zvJCIJMgAm3ImYEcfze4fpLd84sxA7+kSYLrA+yAmVTePa5CStLhHaVaR1OgVo0nuqaICupGBOgoxI0tbUNxBG+COa7a0mK/YsAGBmxIhlIYS/tDTIuLwJAAIiKhUGU7NZJgdeYK+Ngp76l7IqMqyNMgsq2PWORxUPA8qM13TVilLu9RbvEchu806SQgFwDAjmGMXAt0e02VWoandVDq1eDSgChlpJZtRnSKRI8IkvusTgZU4+rVywpolJip0BEYpFNUOkuI+7vaeeIu7yLUOzGRYkfWYIZAB39LxAwSQdNpGqBBIIEzImrT7N5cpVHexWBbuk72nDCFZJkRcFtjy2EXvZXttTVAGSozaFUk3uusSPtIMhx90eyAZBxBkO1dBNeqiza6jNp0oFALeGLm6IIHnUbpLRc3kC7R5CjRqqtCp3iFAxOpWhpIIlBHKfQg88DVwY7UcUXM1Q6BtiDqEf8AMdhA7x9gwk6rmTEySHjERjROXZThjPQeq6VjREqDRZNUrLSabg65LBVA5iDI2jrZJgx8I3O9CpO/OKkT6YYuyudphKYqNRrrTCsVFFECmYDCqyp7InZS2974Z6nGcrJ+zpG+/eJfz9rFl1mvlIcVkuUy1Z6a1Hq5gliQgVmJ6SLzzIPKDgfxbLMlZ0bXqUwdZlthckddx5EY0PsvVU5KmNIjvHiQCFhyYuff78JXbDNCrnKrqZB0XiJimo2Ppjjm0AKvhkLpCKaV90G04+jHsY804BNr4DHoGPgMe3x1Rcxjkrizlq4WdVNKk/iLCN9tDr5bzt64spxFR/8ArUTc76jaZAu14kiTJiByxxRDtOPtOL/11DH/AA9K3Q1OhEe3753tvipXaWJChR0EwLftEnz354ilVHH8fx6DDRwXsW9eitTv6FNqmruaTky+kkGTskkWmZiTAvgDlcyEEGlTfe7TMHTaVYbabHfxN1xN9cSQfq1GR/XM3m4LwelxiLhqqMEeR+eOQmL1XNoQQKFMGIBDVLWgGC8SPPpfnimZx1RcFcfBMXznU/6akPRqv61Tj055P+mpf3qn6VMcXalUNOPtGCAztOb5al5w1QfDx29IjEGYqhhC0kS+6liT5eJiI92IpVVtOPgMexj4DEUX0Y9GPoOOgDjqieey+oZdCtNX8Lm7kXDG0Ac+uLx73nRM/wDvj9Uws5GlmO4pPSUsFJIuBDCo0nxESNvfj7+UMybkiedh+/FwdZZzoi5xII1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9958" name="Picture 22" descr="Monty Python's Life of Brian Movie Pos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140968"/>
            <a:ext cx="1537442" cy="2232248"/>
          </a:xfrm>
          <a:prstGeom prst="rect">
            <a:avLst/>
          </a:prstGeom>
          <a:noFill/>
        </p:spPr>
      </p:pic>
      <p:pic>
        <p:nvPicPr>
          <p:cNvPr id="39960" name="Picture 24" descr="http://static.skynetblogs.be/media/32278/ben_hur_remake_pos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582673"/>
            <a:ext cx="1656184" cy="2275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638</TotalTime>
  <Words>458</Words>
  <Application>Microsoft Office PowerPoint</Application>
  <PresentationFormat>Diavoorstelling (4:3)</PresentationFormat>
  <Paragraphs>101</Paragraphs>
  <Slides>19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Civiel</vt:lpstr>
      <vt:lpstr>VIDEO EN KLASSIEKE TEKSTEN</vt:lpstr>
      <vt:lpstr>Programma</vt:lpstr>
      <vt:lpstr>Ter introductie</vt:lpstr>
      <vt:lpstr>“Patroklos is de neef van Achilles”</vt:lpstr>
      <vt:lpstr>De nadelen van film in de les</vt:lpstr>
      <vt:lpstr>De meerwaarde van film in de les</vt:lpstr>
      <vt:lpstr>Hoe film te gebruiken in de les?</vt:lpstr>
      <vt:lpstr>1. Video en tekstoriëntatie</vt:lpstr>
      <vt:lpstr>Hollywood en het examenpensum Latijn</vt:lpstr>
      <vt:lpstr>2. Vormgeving tekstverwerking bij video</vt:lpstr>
      <vt:lpstr>Voorbeeld: Troy en Ilias 22, 330-366</vt:lpstr>
      <vt:lpstr>II. Video en tekstbespreking</vt:lpstr>
      <vt:lpstr>Introductie:  hoe knoop ik een enkelvoudige Windsor?</vt:lpstr>
      <vt:lpstr>Video online</vt:lpstr>
      <vt:lpstr>Tonny Ravier op YouTube: alle examenteksten</vt:lpstr>
      <vt:lpstr>Zelf maken?</vt:lpstr>
      <vt:lpstr>Voorbeelden van screenrs</vt:lpstr>
      <vt:lpstr>Wanneer?</vt:lpstr>
      <vt:lpstr>Waarom video inzetten in de les?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IN DE KLASSIEKE TALEN LES</dc:title>
  <dc:creator>Kokkie</dc:creator>
  <cp:lastModifiedBy>MSP</cp:lastModifiedBy>
  <cp:revision>11</cp:revision>
  <dcterms:created xsi:type="dcterms:W3CDTF">2014-09-13T11:21:48Z</dcterms:created>
  <dcterms:modified xsi:type="dcterms:W3CDTF">2014-09-19T13:49:49Z</dcterms:modified>
</cp:coreProperties>
</file>