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0" r:id="rId2"/>
    <p:sldId id="258" r:id="rId3"/>
    <p:sldId id="256" r:id="rId4"/>
    <p:sldId id="259" r:id="rId5"/>
    <p:sldId id="257" r:id="rId6"/>
    <p:sldId id="263" r:id="rId7"/>
    <p:sldId id="264" r:id="rId8"/>
    <p:sldId id="265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7C00"/>
    <a:srgbClr val="D49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>
      <p:cViewPr>
        <p:scale>
          <a:sx n="75" d="100"/>
          <a:sy n="75" d="100"/>
        </p:scale>
        <p:origin x="-1416" y="-11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FE63083-484F-4B85-863B-79F1E58A08CE}"/>
    <pc:docChg chg="modSld">
      <pc:chgData name="" userId="" providerId="" clId="Web-{1FE63083-484F-4B85-863B-79F1E58A08CE}" dt="2018-04-29T15:07:04.185" v="54"/>
      <pc:docMkLst>
        <pc:docMk/>
      </pc:docMkLst>
      <pc:sldChg chg="addSp delSp modSp modNotes">
        <pc:chgData name="" userId="" providerId="" clId="Web-{1FE63083-484F-4B85-863B-79F1E58A08CE}" dt="2018-04-29T15:07:04.185" v="54"/>
        <pc:sldMkLst>
          <pc:docMk/>
          <pc:sldMk cId="4049255452" sldId="258"/>
        </pc:sldMkLst>
        <pc:spChg chg="mod">
          <ac:chgData name="" userId="" providerId="" clId="Web-{1FE63083-484F-4B85-863B-79F1E58A08CE}" dt="2018-04-29T15:02:58.466" v="8"/>
          <ac:spMkLst>
            <pc:docMk/>
            <pc:sldMk cId="4049255452" sldId="258"/>
            <ac:spMk id="4" creationId="{00000000-0000-0000-0000-000000000000}"/>
          </ac:spMkLst>
        </pc:spChg>
        <pc:picChg chg="add del mod">
          <ac:chgData name="" userId="" providerId="" clId="Web-{1FE63083-484F-4B85-863B-79F1E58A08CE}" dt="2018-04-29T15:05:16.029" v="32"/>
          <ac:picMkLst>
            <pc:docMk/>
            <pc:sldMk cId="4049255452" sldId="258"/>
            <ac:picMk id="2" creationId="{B30C66FA-7D3F-4806-9F3A-756CC4A7540C}"/>
          </ac:picMkLst>
        </pc:picChg>
        <pc:picChg chg="add del mod">
          <ac:chgData name="" userId="" providerId="" clId="Web-{1FE63083-484F-4B85-863B-79F1E58A08CE}" dt="2018-04-29T15:05:49.497" v="42"/>
          <ac:picMkLst>
            <pc:docMk/>
            <pc:sldMk cId="4049255452" sldId="258"/>
            <ac:picMk id="6" creationId="{1CF7B514-5CE3-4BD3-9A38-9DA07387BC6A}"/>
          </ac:picMkLst>
        </pc:picChg>
        <pc:picChg chg="add mod modCrop">
          <ac:chgData name="" userId="" providerId="" clId="Web-{1FE63083-484F-4B85-863B-79F1E58A08CE}" dt="2018-04-29T15:07:04.185" v="54"/>
          <ac:picMkLst>
            <pc:docMk/>
            <pc:sldMk cId="4049255452" sldId="258"/>
            <ac:picMk id="8" creationId="{114BF923-7F14-44E5-953B-6B6C972E2F1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87EC9-429C-4FC9-B3C1-BCBC522225F9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12D7B-D8E6-4D30-9A0E-D5ED2E36674D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81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Asterix</a:t>
            </a:r>
            <a:r>
              <a:rPr lang="en-US" dirty="0"/>
              <a:t> &amp; </a:t>
            </a:r>
            <a:r>
              <a:rPr lang="en-US" dirty="0" err="1"/>
              <a:t>obelix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tegen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verniewing</a:t>
            </a:r>
            <a:r>
              <a:rPr lang="en-US" dirty="0">
                <a:sym typeface="Wingdings" panose="05000000000000000000" pitchFamily="2" charset="2"/>
              </a:rPr>
              <a:t>  het is </a:t>
            </a:r>
            <a:r>
              <a:rPr lang="en-US" dirty="0" err="1">
                <a:sym typeface="Wingdings" panose="05000000000000000000" pitchFamily="2" charset="2"/>
              </a:rPr>
              <a:t>niet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vanzelfsprekend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dat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mensen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vóór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vernieuwing</a:t>
            </a:r>
            <a:r>
              <a:rPr lang="en-US" baseline="0" dirty="0">
                <a:sym typeface="Wingdings" panose="05000000000000000000" pitchFamily="2" charset="2"/>
              </a:rPr>
              <a:t> </a:t>
            </a:r>
            <a:r>
              <a:rPr lang="en-US" baseline="0" dirty="0" err="1">
                <a:sym typeface="Wingdings" panose="05000000000000000000" pitchFamily="2" charset="2"/>
              </a:rPr>
              <a:t>zijn</a:t>
            </a:r>
          </a:p>
          <a:p>
            <a:r>
              <a:rPr lang="en-US" dirty="0" err="1">
                <a:cs typeface="Calibri"/>
              </a:rPr>
              <a:t>Waarom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vinden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Galliërs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uitvinding</a:t>
            </a:r>
            <a:r>
              <a:rPr lang="en-US" dirty="0">
                <a:cs typeface="Calibri"/>
              </a:rPr>
              <a:t> van het </a:t>
            </a:r>
            <a:r>
              <a:rPr lang="en-US" dirty="0" err="1">
                <a:cs typeface="Calibri"/>
              </a:rPr>
              <a:t>boek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niets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59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Stap 1: rest van de les</a:t>
            </a:r>
          </a:p>
          <a:p>
            <a:r>
              <a:rPr lang="nl-NL" dirty="0" smtClean="0"/>
              <a:t>Stap 2: 1</a:t>
            </a:r>
            <a:r>
              <a:rPr lang="nl-NL" baseline="30000" dirty="0" smtClean="0"/>
              <a:t>ste</a:t>
            </a:r>
            <a:r>
              <a:rPr lang="nl-NL" dirty="0" smtClean="0"/>
              <a:t> kwartier</a:t>
            </a:r>
            <a:r>
              <a:rPr lang="nl-NL" baseline="0" dirty="0" smtClean="0"/>
              <a:t> tweede les</a:t>
            </a:r>
          </a:p>
          <a:p>
            <a:r>
              <a:rPr lang="nl-NL" baseline="0" dirty="0" smtClean="0"/>
              <a:t>Stap 3: 2</a:t>
            </a:r>
            <a:r>
              <a:rPr lang="nl-NL" baseline="30000" dirty="0" smtClean="0"/>
              <a:t>de</a:t>
            </a:r>
            <a:r>
              <a:rPr lang="nl-NL" baseline="0" dirty="0" smtClean="0"/>
              <a:t> kwartier tweede les</a:t>
            </a:r>
          </a:p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Stap 4: rest van de 2</a:t>
            </a:r>
            <a:r>
              <a:rPr lang="nl-NL" baseline="30000" dirty="0" smtClean="0"/>
              <a:t>de</a:t>
            </a:r>
            <a:r>
              <a:rPr lang="nl-NL" dirty="0" smtClean="0"/>
              <a:t> les</a:t>
            </a:r>
          </a:p>
          <a:p>
            <a:r>
              <a:rPr lang="nl-NL" dirty="0" smtClean="0"/>
              <a:t>Stap 5: 3</a:t>
            </a:r>
            <a:r>
              <a:rPr lang="nl-NL" baseline="30000" dirty="0" smtClean="0"/>
              <a:t>de</a:t>
            </a:r>
            <a:r>
              <a:rPr lang="nl-NL" baseline="0" dirty="0" smtClean="0"/>
              <a:t> les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20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Verschillende</a:t>
            </a:r>
            <a:r>
              <a:rPr lang="nl-NL" baseline="0" dirty="0" smtClean="0"/>
              <a:t> universiteiten werken samen aan het onderzoeksprogramma </a:t>
            </a:r>
            <a:r>
              <a:rPr lang="nl-NL" baseline="0" dirty="0" err="1" smtClean="0"/>
              <a:t>Anchoring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Innovation</a:t>
            </a:r>
            <a:r>
              <a:rPr lang="nl-NL" baseline="0" dirty="0" smtClean="0"/>
              <a:t>. Dit wordt bestudeerd omdat men bij het onderzoek naar de klassieke oudheid de hele samenleving met alle facetten bestudeerd.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Ideaal</a:t>
            </a:r>
            <a:r>
              <a:rPr lang="nl-NL" baseline="0" dirty="0" smtClean="0"/>
              <a:t> medicijn tegen kanker… meteen een succes? </a:t>
            </a:r>
            <a:r>
              <a:rPr lang="nl-NL" baseline="0" dirty="0" smtClean="0">
                <a:sym typeface="Wingdings" pitchFamily="2" charset="2"/>
              </a:rPr>
              <a:t> vaccinatie om HPV te voorkomen was geen succes: de uitvinding was niet voldoende </a:t>
            </a:r>
            <a:r>
              <a:rPr lang="nl-NL" baseline="0" dirty="0" err="1" smtClean="0">
                <a:sym typeface="Wingdings" pitchFamily="2" charset="2"/>
              </a:rPr>
              <a:t>geanchord</a:t>
            </a:r>
            <a:r>
              <a:rPr lang="nl-NL" baseline="0" dirty="0" smtClean="0">
                <a:sym typeface="Wingdings" pitchFamily="2" charset="2"/>
              </a:rPr>
              <a:t>/verankerd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Waarom al die puntjes in de stenen tempel?</a:t>
            </a:r>
            <a:r>
              <a:rPr lang="nl-NL" baseline="0" dirty="0" smtClean="0"/>
              <a:t> Veel werk? </a:t>
            </a:r>
            <a:r>
              <a:rPr lang="nl-NL" baseline="0" dirty="0" smtClean="0">
                <a:sym typeface="Wingdings" pitchFamily="2" charset="2"/>
              </a:rPr>
              <a:t> </a:t>
            </a:r>
            <a:r>
              <a:rPr lang="nl-NL" baseline="0" dirty="0" err="1" smtClean="0">
                <a:sym typeface="Wingdings" pitchFamily="2" charset="2"/>
              </a:rPr>
              <a:t>Anchoring</a:t>
            </a:r>
            <a:r>
              <a:rPr lang="nl-NL" baseline="0" dirty="0" smtClean="0">
                <a:sym typeface="Wingdings" pitchFamily="2" charset="2"/>
              </a:rPr>
              <a:t>: leek op de houten oudere tempels.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Technisch maakt</a:t>
            </a:r>
            <a:r>
              <a:rPr lang="nl-NL" baseline="0" dirty="0" smtClean="0"/>
              <a:t> het </a:t>
            </a:r>
            <a:r>
              <a:rPr lang="nl-NL" dirty="0" smtClean="0"/>
              <a:t>niet uit waar de stroom in de auto geladen wordt… maar dit ziet eruit als</a:t>
            </a:r>
            <a:r>
              <a:rPr lang="nl-NL" baseline="0" dirty="0" smtClean="0"/>
              <a:t> tanken.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</a:t>
            </a:r>
            <a:r>
              <a:rPr lang="nl-NL" dirty="0" err="1" smtClean="0"/>
              <a:t>anchoring</a:t>
            </a:r>
            <a:r>
              <a:rPr lang="nl-NL" dirty="0" smtClean="0"/>
              <a:t> principes past in verschillende domeinen.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09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Alexander</a:t>
            </a:r>
            <a:r>
              <a:rPr lang="nl-NL" baseline="0" dirty="0" smtClean="0"/>
              <a:t> &amp; </a:t>
            </a:r>
            <a:r>
              <a:rPr lang="nl-NL" baseline="0" dirty="0" err="1" smtClean="0"/>
              <a:t>Hephaistion</a:t>
            </a:r>
            <a:r>
              <a:rPr lang="nl-NL" baseline="0" dirty="0" smtClean="0"/>
              <a:t> vergelijken zich met Achilles &amp; </a:t>
            </a:r>
            <a:r>
              <a:rPr lang="nl-NL" baseline="0" dirty="0" err="1" smtClean="0"/>
              <a:t>Patroklos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887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Munten als voorbeeld van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Anchoring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Octavianus neemt de macht over van Caesar en communiceert dat door middel van munten, met op de ene kant Augustus en op de andere kant Caesar.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12D7B-D8E6-4D30-9A0E-D5ED2E36674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4" y="2"/>
            <a:ext cx="9143999" cy="5135431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dirty="0"/>
              <a:t>Klik om het opmaakprofiel van de modelondertitel te bewerken</a:t>
            </a:r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0" y="5373219"/>
            <a:ext cx="9144000" cy="1378103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Afbeelding 10" descr="ai_oikos_logo_kleur_pri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68144" y="5517232"/>
            <a:ext cx="2880360" cy="89916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9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91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60"/>
            <a:ext cx="3836404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dirty="0"/>
              <a:t>Klik om de stijl te bewerken</a:t>
            </a:r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dirty="0"/>
              <a:t>Klik om de modelstijlen te bewerken</a:t>
            </a:r>
          </a:p>
          <a:p>
            <a:pPr lvl="1" eaLnBrk="1" latinLnBrk="0" hangingPunct="1"/>
            <a:r>
              <a:rPr lang="nl-NL" dirty="0"/>
              <a:t>Tweede niveau</a:t>
            </a:r>
          </a:p>
          <a:p>
            <a:pPr lvl="2" eaLnBrk="1" latinLnBrk="0" hangingPunct="1"/>
            <a:r>
              <a:rPr lang="nl-NL" dirty="0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 dirty="0"/>
              <a:t>Vijfde niveau</a:t>
            </a:r>
            <a:endParaRPr kumimoji="0" lang="en-US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9" y="1743135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9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fld id="{463FB7DC-5454-4B9E-BDF5-04F5046F612F}" type="datetimeFigureOut">
              <a:rPr lang="nl-NL" smtClean="0"/>
              <a:pPr/>
              <a:t>17-12-2018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2640600" y="6237315"/>
            <a:ext cx="5507719" cy="514007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/>
          <a:lstStyle/>
          <a:p>
            <a:fld id="{BF523D70-9F93-4C27-B27C-F42C0E01D1B6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4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2"/>
            <a:ext cx="8229600" cy="1251063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nl-NL" dirty="0"/>
              <a:t>ANCHORING</a:t>
            </a:r>
            <a:endParaRPr kumimoji="0"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19256" cy="4824536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nl-NL" dirty="0"/>
              <a:t>Klik om de modelstijlen te bewerken</a:t>
            </a:r>
          </a:p>
          <a:p>
            <a:pPr lvl="1" eaLnBrk="1" latinLnBrk="0" hangingPunct="1"/>
            <a:r>
              <a:rPr kumimoji="0" lang="nl-NL" dirty="0"/>
              <a:t>Tweede niveau</a:t>
            </a:r>
          </a:p>
          <a:p>
            <a:pPr lvl="2" eaLnBrk="1" latinLnBrk="0" hangingPunct="1"/>
            <a:r>
              <a:rPr kumimoji="0" lang="nl-NL" dirty="0"/>
              <a:t>Derde niveau</a:t>
            </a:r>
          </a:p>
          <a:p>
            <a:pPr lvl="3" eaLnBrk="1" latinLnBrk="0" hangingPunct="1"/>
            <a:r>
              <a:rPr kumimoji="0" lang="nl-NL" dirty="0"/>
              <a:t>Vierde niveau</a:t>
            </a:r>
          </a:p>
          <a:p>
            <a:pPr lvl="4" eaLnBrk="1" latinLnBrk="0" hangingPunct="1"/>
            <a:r>
              <a:rPr kumimoji="0" lang="nl-NL" dirty="0"/>
              <a:t>Vijfde niveau</a:t>
            </a:r>
            <a:endParaRPr kumimoji="0" lang="en-US" dirty="0"/>
          </a:p>
        </p:txBody>
      </p:sp>
      <p:pic>
        <p:nvPicPr>
          <p:cNvPr id="9" name="Afbeelding 8" descr="ai_oikos_logo_kleur_print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962506" y="332656"/>
            <a:ext cx="2547620" cy="89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500" b="0" kern="1200" dirty="0">
          <a:solidFill>
            <a:srgbClr val="C87C00"/>
          </a:solidFill>
          <a:effectLst/>
          <a:latin typeface="Tw Cen MT Condensed" pitchFamily="34" charset="0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lang="nl-NL" sz="3200" kern="1200" dirty="0" smtClean="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YdZtZD4_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16"/>
            <a:ext cx="9144000" cy="646716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flipH="1">
            <a:off x="539552" y="3560839"/>
            <a:ext cx="1152128" cy="12961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 flipH="1">
            <a:off x="1475656" y="1412776"/>
            <a:ext cx="739800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 flipH="1">
            <a:off x="1823115" y="4186564"/>
            <a:ext cx="739800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flipH="1">
            <a:off x="1932107" y="5109557"/>
            <a:ext cx="839692" cy="76771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flipH="1">
            <a:off x="2527039" y="1412776"/>
            <a:ext cx="739800" cy="9361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 flipH="1">
            <a:off x="3578422" y="1196752"/>
            <a:ext cx="581250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 flipH="1">
            <a:off x="332663" y="401346"/>
            <a:ext cx="2194376" cy="7954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 flipH="1">
            <a:off x="256147" y="1703666"/>
            <a:ext cx="1037739" cy="1509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 flipH="1">
            <a:off x="4293290" y="1902981"/>
            <a:ext cx="470396" cy="533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/>
          <a:srcRect l="70416" t="32222" r="19667" b="59778"/>
          <a:stretch/>
        </p:blipFill>
        <p:spPr>
          <a:xfrm>
            <a:off x="3333555" y="2132856"/>
            <a:ext cx="1233153" cy="675638"/>
          </a:xfrm>
          <a:prstGeom prst="rect">
            <a:avLst/>
          </a:prstGeom>
        </p:spPr>
      </p:pic>
      <p:sp>
        <p:nvSpPr>
          <p:cNvPr id="16" name="Rechthoek 15"/>
          <p:cNvSpPr/>
          <p:nvPr/>
        </p:nvSpPr>
        <p:spPr>
          <a:xfrm flipH="1">
            <a:off x="3623786" y="2846447"/>
            <a:ext cx="1080119" cy="2321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 flipH="1">
            <a:off x="4840548" y="1125691"/>
            <a:ext cx="618992" cy="8741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/>
          <p:cNvSpPr/>
          <p:nvPr/>
        </p:nvSpPr>
        <p:spPr>
          <a:xfrm flipH="1">
            <a:off x="4848250" y="3207147"/>
            <a:ext cx="707642" cy="2454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 flipH="1" flipV="1">
            <a:off x="5419593" y="1894250"/>
            <a:ext cx="737980" cy="4772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3"/>
          <a:srcRect l="70416" t="32222" r="19667" b="59778"/>
          <a:stretch/>
        </p:blipFill>
        <p:spPr>
          <a:xfrm>
            <a:off x="4777626" y="2132856"/>
            <a:ext cx="1108552" cy="675638"/>
          </a:xfrm>
          <a:prstGeom prst="rect">
            <a:avLst/>
          </a:prstGeom>
        </p:spPr>
      </p:pic>
      <p:sp>
        <p:nvSpPr>
          <p:cNvPr id="21" name="Rechthoek 20"/>
          <p:cNvSpPr/>
          <p:nvPr/>
        </p:nvSpPr>
        <p:spPr>
          <a:xfrm flipH="1">
            <a:off x="5305480" y="936745"/>
            <a:ext cx="1642784" cy="6644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 flipH="1">
            <a:off x="6395585" y="1894250"/>
            <a:ext cx="1296550" cy="3038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hthoek 22"/>
          <p:cNvSpPr/>
          <p:nvPr/>
        </p:nvSpPr>
        <p:spPr>
          <a:xfrm flipH="1">
            <a:off x="6758607" y="985457"/>
            <a:ext cx="1520622" cy="4225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/>
          <p:cNvSpPr/>
          <p:nvPr/>
        </p:nvSpPr>
        <p:spPr>
          <a:xfrm flipH="1">
            <a:off x="5459540" y="2803043"/>
            <a:ext cx="1992780" cy="3207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/>
          <p:cNvSpPr/>
          <p:nvPr/>
        </p:nvSpPr>
        <p:spPr>
          <a:xfrm flipH="1">
            <a:off x="6395585" y="3207147"/>
            <a:ext cx="2269034" cy="24541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/>
          <p:cNvSpPr/>
          <p:nvPr/>
        </p:nvSpPr>
        <p:spPr>
          <a:xfrm flipH="1">
            <a:off x="6898744" y="5570587"/>
            <a:ext cx="1633695" cy="4267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75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Augustus’ munten</a:t>
            </a:r>
            <a:endParaRPr lang="nl-NL" dirty="0"/>
          </a:p>
        </p:txBody>
      </p:sp>
      <p:pic>
        <p:nvPicPr>
          <p:cNvPr id="4" name="Picture 1" descr="Afbeeldingsresultaat voor aureus bare head octavian julius caesar laure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700808"/>
            <a:ext cx="8712968" cy="490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Afbeeldingsresultaat voor suetoni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40892"/>
            <a:ext cx="209550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bijschrift 2"/>
          <p:cNvSpPr/>
          <p:nvPr/>
        </p:nvSpPr>
        <p:spPr>
          <a:xfrm>
            <a:off x="3527376" y="-171400"/>
            <a:ext cx="5616624" cy="4464496"/>
          </a:xfrm>
          <a:prstGeom prst="wedgeEllipseCallout">
            <a:avLst>
              <a:gd name="adj1" fmla="val -59692"/>
              <a:gd name="adj2" fmla="val 34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b="1" dirty="0" smtClean="0"/>
              <a:t>Zelf </a:t>
            </a:r>
            <a:r>
              <a:rPr lang="nl-NL" sz="2400" b="1" dirty="0"/>
              <a:t>heeft Augustus deze wens in vervulling doen gaan door er zich op alle mogelijke manieren voor in te spannen dat de nieuwe staatsinrichting bij niemand misnoegen wekte.</a:t>
            </a:r>
          </a:p>
        </p:txBody>
      </p:sp>
    </p:spTree>
    <p:extLst>
      <p:ext uri="{BB962C8B-B14F-4D97-AF65-F5344CB8AC3E}">
        <p14:creationId xmlns:p14="http://schemas.microsoft.com/office/powerpoint/2010/main" val="11004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je eigen </a:t>
            </a:r>
            <a:r>
              <a:rPr lang="nl-NL" dirty="0" err="1" smtClean="0"/>
              <a:t>infographic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87C00"/>
                </a:solidFill>
              </a:rPr>
              <a:t>STAP 1 </a:t>
            </a:r>
          </a:p>
          <a:p>
            <a:pPr lvl="1"/>
            <a:r>
              <a:rPr lang="nl-NL" dirty="0" smtClean="0"/>
              <a:t>lees en bekijk de bronnen</a:t>
            </a:r>
          </a:p>
          <a:p>
            <a:pPr lvl="1"/>
            <a:r>
              <a:rPr lang="nl-NL" dirty="0" smtClean="0"/>
              <a:t>streep aan wat relevant is</a:t>
            </a:r>
          </a:p>
          <a:p>
            <a:pPr lvl="1"/>
            <a:r>
              <a:rPr lang="nl-NL" dirty="0" smtClean="0"/>
              <a:t>zoek eventueel achtergrondinformatie op</a:t>
            </a:r>
          </a:p>
          <a:p>
            <a:r>
              <a:rPr lang="nl-NL" b="1" dirty="0">
                <a:solidFill>
                  <a:srgbClr val="C87C00"/>
                </a:solidFill>
              </a:rPr>
              <a:t>STAP </a:t>
            </a:r>
            <a:r>
              <a:rPr lang="nl-NL" b="1" dirty="0" smtClean="0">
                <a:solidFill>
                  <a:srgbClr val="C87C00"/>
                </a:solidFill>
              </a:rPr>
              <a:t>2 </a:t>
            </a:r>
            <a:endParaRPr lang="nl-NL" b="1" dirty="0">
              <a:solidFill>
                <a:srgbClr val="C87C00"/>
              </a:solidFill>
            </a:endParaRPr>
          </a:p>
          <a:p>
            <a:pPr lvl="1"/>
            <a:r>
              <a:rPr lang="nl-NL" dirty="0" smtClean="0"/>
              <a:t>bespreek de informatie met je groepje</a:t>
            </a:r>
          </a:p>
          <a:p>
            <a:pPr lvl="1"/>
            <a:r>
              <a:rPr lang="nl-NL" dirty="0" smtClean="0"/>
              <a:t>teken een schets van jullie </a:t>
            </a:r>
            <a:r>
              <a:rPr lang="nl-NL" dirty="0" err="1" smtClean="0"/>
              <a:t>infographic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b="1" dirty="0">
                <a:solidFill>
                  <a:srgbClr val="C87C00"/>
                </a:solidFill>
              </a:rPr>
              <a:t>STAP </a:t>
            </a:r>
            <a:r>
              <a:rPr lang="nl-NL" b="1" dirty="0" smtClean="0">
                <a:solidFill>
                  <a:srgbClr val="C87C00"/>
                </a:solidFill>
              </a:rPr>
              <a:t>3</a:t>
            </a:r>
          </a:p>
          <a:p>
            <a:pPr lvl="1"/>
            <a:r>
              <a:rPr lang="nl-NL" b="1" dirty="0" smtClean="0">
                <a:solidFill>
                  <a:srgbClr val="C87C00"/>
                </a:solidFill>
              </a:rPr>
              <a:t> </a:t>
            </a:r>
            <a:r>
              <a:rPr lang="nl-NL" dirty="0" smtClean="0"/>
              <a:t>wissel uit met andere groepjes</a:t>
            </a:r>
            <a:endParaRPr lang="nl-NL" b="1" dirty="0">
              <a:solidFill>
                <a:srgbClr val="C87C00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7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je eigen </a:t>
            </a:r>
            <a:r>
              <a:rPr lang="nl-NL" dirty="0" err="1" smtClean="0"/>
              <a:t>infographic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C87C00"/>
                </a:solidFill>
              </a:rPr>
              <a:t>STAP 4 </a:t>
            </a:r>
          </a:p>
          <a:p>
            <a:pPr lvl="1"/>
            <a:r>
              <a:rPr lang="nl-NL" dirty="0" smtClean="0"/>
              <a:t>werk je </a:t>
            </a:r>
            <a:r>
              <a:rPr lang="nl-NL" dirty="0" err="1" smtClean="0"/>
              <a:t>infographic</a:t>
            </a:r>
            <a:r>
              <a:rPr lang="nl-NL" dirty="0" smtClean="0"/>
              <a:t> netjes uit</a:t>
            </a:r>
          </a:p>
          <a:p>
            <a:pPr lvl="1"/>
            <a:r>
              <a:rPr lang="nl-NL" dirty="0" smtClean="0"/>
              <a:t>Bereid een korte presentatie voor</a:t>
            </a:r>
          </a:p>
          <a:p>
            <a:r>
              <a:rPr lang="nl-NL" b="1" dirty="0">
                <a:solidFill>
                  <a:srgbClr val="C87C00"/>
                </a:solidFill>
              </a:rPr>
              <a:t>STAP </a:t>
            </a:r>
            <a:r>
              <a:rPr lang="nl-NL" b="1" dirty="0" smtClean="0">
                <a:solidFill>
                  <a:srgbClr val="C87C00"/>
                </a:solidFill>
              </a:rPr>
              <a:t>5 </a:t>
            </a:r>
            <a:endParaRPr lang="nl-NL" b="1" dirty="0">
              <a:solidFill>
                <a:srgbClr val="C87C00"/>
              </a:solidFill>
            </a:endParaRPr>
          </a:p>
          <a:p>
            <a:pPr lvl="1"/>
            <a:r>
              <a:rPr lang="nl-NL" dirty="0" smtClean="0"/>
              <a:t>presenteer je </a:t>
            </a:r>
            <a:r>
              <a:rPr lang="nl-NL" dirty="0" err="1" smtClean="0"/>
              <a:t>infographic</a:t>
            </a:r>
            <a:r>
              <a:rPr lang="nl-NL" dirty="0" smtClean="0"/>
              <a:t> aan de klas</a:t>
            </a:r>
          </a:p>
        </p:txBody>
      </p:sp>
    </p:spTree>
    <p:extLst>
      <p:ext uri="{BB962C8B-B14F-4D97-AF65-F5344CB8AC3E}">
        <p14:creationId xmlns:p14="http://schemas.microsoft.com/office/powerpoint/2010/main" val="4444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Voorwaarden </a:t>
            </a:r>
            <a:r>
              <a:rPr lang="nl-NL" dirty="0" err="1" smtClean="0"/>
              <a:t>infographic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Inhoud</a:t>
            </a:r>
          </a:p>
          <a:p>
            <a:pPr lvl="0"/>
            <a:r>
              <a:rPr lang="nl-NL" dirty="0" smtClean="0"/>
              <a:t>de vragen uit het pakketje moeten beantwoord zijn</a:t>
            </a:r>
          </a:p>
          <a:p>
            <a:pPr lvl="0"/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verwerkt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endParaRPr lang="nl-NL" dirty="0" smtClean="0"/>
          </a:p>
          <a:p>
            <a:pPr lvl="0"/>
            <a:r>
              <a:rPr lang="nl-NL" dirty="0" smtClean="0"/>
              <a:t>er worden verbanden gelegd tussen de verschillende bronnen, waarbij het concept </a:t>
            </a:r>
            <a:r>
              <a:rPr lang="nl-NL" dirty="0" err="1" smtClean="0"/>
              <a:t>Anchoring</a:t>
            </a:r>
            <a:r>
              <a:rPr lang="nl-NL" dirty="0" smtClean="0"/>
              <a:t> </a:t>
            </a:r>
            <a:r>
              <a:rPr lang="nl-NL" dirty="0" err="1" smtClean="0"/>
              <a:t>innovation</a:t>
            </a:r>
            <a:r>
              <a:rPr lang="nl-NL" dirty="0" smtClean="0"/>
              <a:t> op de voorgrond staat</a:t>
            </a:r>
          </a:p>
          <a:p>
            <a:pPr marL="118872" indent="0">
              <a:buNone/>
            </a:pPr>
            <a:r>
              <a:rPr lang="nl-NL" dirty="0"/>
              <a:t> </a:t>
            </a:r>
          </a:p>
          <a:p>
            <a:r>
              <a:rPr lang="nl-NL" dirty="0"/>
              <a:t>Vorm</a:t>
            </a:r>
          </a:p>
          <a:p>
            <a:pPr lvl="0"/>
            <a:r>
              <a:rPr lang="nl-NL" dirty="0"/>
              <a:t>de structurering van de infographic moet duidelijk zijn (bijvoorbeeld een tijdlijn of verhoudingen tussen personen?</a:t>
            </a:r>
          </a:p>
          <a:p>
            <a:pPr lvl="0"/>
            <a:r>
              <a:rPr lang="en-US" dirty="0"/>
              <a:t>duidelijk leesbaar</a:t>
            </a:r>
            <a:endParaRPr lang="nl-NL" dirty="0"/>
          </a:p>
          <a:p>
            <a:pPr lvl="0"/>
            <a:r>
              <a:rPr lang="en-US" dirty="0"/>
              <a:t>evenwicht tussen tekst en beeld</a:t>
            </a:r>
            <a:endParaRPr lang="nl-NL" dirty="0"/>
          </a:p>
          <a:p>
            <a:pPr lvl="0"/>
            <a:r>
              <a:rPr lang="en-US" dirty="0"/>
              <a:t>aantrekkelijk, uitnodigen tot bekijken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41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uitvinding... goed idee?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-1913" t="47732" r="5117" b="31343"/>
          <a:stretch>
            <a:fillRect/>
          </a:stretch>
        </p:blipFill>
        <p:spPr bwMode="auto">
          <a:xfrm>
            <a:off x="1187624" y="2852936"/>
            <a:ext cx="7308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63894" t="72027" r="3209" b="6373"/>
          <a:stretch>
            <a:fillRect/>
          </a:stretch>
        </p:blipFill>
        <p:spPr bwMode="auto">
          <a:xfrm>
            <a:off x="3672408" y="4149080"/>
            <a:ext cx="2483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925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ANCHORING INNOVATION</a:t>
            </a:r>
            <a:endParaRPr lang="nl-NL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Onderzoeksprogramma van de universiteiten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8" name="Picture 6" descr="Afbeeldingsresultaat voor laborato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5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endParaRPr lang="nl-NL"/>
          </a:p>
        </p:txBody>
      </p:sp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824536"/>
          </a:xfrm>
        </p:spPr>
        <p:txBody>
          <a:bodyPr/>
          <a:lstStyle/>
          <a:p>
            <a:endParaRPr lang="nl-NL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11726"/>
          <a:stretch>
            <a:fillRect/>
          </a:stretch>
        </p:blipFill>
        <p:spPr bwMode="auto">
          <a:xfrm>
            <a:off x="-1044624" y="1412776"/>
            <a:ext cx="1077512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1" y="1852157"/>
            <a:ext cx="4376656" cy="327765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8"/>
          <p:cNvSpPr/>
          <p:nvPr/>
        </p:nvSpPr>
        <p:spPr>
          <a:xfrm>
            <a:off x="5914078" y="3024219"/>
            <a:ext cx="576064" cy="5214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Straight Connector 9"/>
          <p:cNvCxnSpPr>
            <a:stCxn id="23" idx="1"/>
            <a:endCxn id="22" idx="3"/>
          </p:cNvCxnSpPr>
          <p:nvPr/>
        </p:nvCxnSpPr>
        <p:spPr>
          <a:xfrm flipH="1">
            <a:off x="4604077" y="3284927"/>
            <a:ext cx="1310001" cy="2060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3960" b="72471"/>
          <a:stretch/>
        </p:blipFill>
        <p:spPr bwMode="auto">
          <a:xfrm>
            <a:off x="2758112" y="3811352"/>
            <a:ext cx="3146842" cy="1800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03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2" descr="http://www.viewstorm.com/wp-content/uploads/2015/04/A-Class-E-Cell-electric-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-39405" y="1556792"/>
            <a:ext cx="918340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Zes domeinen</a:t>
            </a:r>
            <a:endParaRPr lang="nl-NL" dirty="0"/>
          </a:p>
        </p:txBody>
      </p:sp>
      <p:sp>
        <p:nvSpPr>
          <p:cNvPr id="40" name="Rectangle 3"/>
          <p:cNvSpPr/>
          <p:nvPr/>
        </p:nvSpPr>
        <p:spPr>
          <a:xfrm>
            <a:off x="107504" y="2708920"/>
            <a:ext cx="1394612" cy="2559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xtBox 5"/>
          <p:cNvSpPr txBox="1"/>
          <p:nvPr/>
        </p:nvSpPr>
        <p:spPr>
          <a:xfrm>
            <a:off x="107504" y="4680558"/>
            <a:ext cx="13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taal</a:t>
            </a:r>
          </a:p>
        </p:txBody>
      </p:sp>
      <p:sp>
        <p:nvSpPr>
          <p:cNvPr id="42" name="Rectangle 6"/>
          <p:cNvSpPr/>
          <p:nvPr/>
        </p:nvSpPr>
        <p:spPr>
          <a:xfrm>
            <a:off x="1614380" y="2708920"/>
            <a:ext cx="1394612" cy="2559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8"/>
          <p:cNvSpPr txBox="1"/>
          <p:nvPr/>
        </p:nvSpPr>
        <p:spPr>
          <a:xfrm>
            <a:off x="1615923" y="4678539"/>
            <a:ext cx="13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kunst</a:t>
            </a:r>
          </a:p>
        </p:txBody>
      </p:sp>
      <p:sp>
        <p:nvSpPr>
          <p:cNvPr id="44" name="Rectangle 21"/>
          <p:cNvSpPr/>
          <p:nvPr/>
        </p:nvSpPr>
        <p:spPr>
          <a:xfrm>
            <a:off x="3121256" y="2708920"/>
            <a:ext cx="1394612" cy="2559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23"/>
          <p:cNvSpPr txBox="1"/>
          <p:nvPr/>
        </p:nvSpPr>
        <p:spPr>
          <a:xfrm>
            <a:off x="3131840" y="4678539"/>
            <a:ext cx="13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religie</a:t>
            </a:r>
          </a:p>
        </p:txBody>
      </p:sp>
      <p:sp>
        <p:nvSpPr>
          <p:cNvPr id="46" name="Rectangle 24"/>
          <p:cNvSpPr/>
          <p:nvPr/>
        </p:nvSpPr>
        <p:spPr>
          <a:xfrm>
            <a:off x="4628132" y="2708920"/>
            <a:ext cx="1394612" cy="2559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TextBox 26"/>
          <p:cNvSpPr txBox="1"/>
          <p:nvPr/>
        </p:nvSpPr>
        <p:spPr>
          <a:xfrm>
            <a:off x="4629674" y="4680558"/>
            <a:ext cx="139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politiek</a:t>
            </a:r>
          </a:p>
        </p:txBody>
      </p:sp>
      <p:sp>
        <p:nvSpPr>
          <p:cNvPr id="48" name="Rectangle 27"/>
          <p:cNvSpPr/>
          <p:nvPr/>
        </p:nvSpPr>
        <p:spPr>
          <a:xfrm>
            <a:off x="6135008" y="2708920"/>
            <a:ext cx="1394612" cy="2559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xtBox 29"/>
          <p:cNvSpPr txBox="1"/>
          <p:nvPr/>
        </p:nvSpPr>
        <p:spPr>
          <a:xfrm>
            <a:off x="6136551" y="4680558"/>
            <a:ext cx="13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techniek</a:t>
            </a:r>
          </a:p>
        </p:txBody>
      </p:sp>
      <p:sp>
        <p:nvSpPr>
          <p:cNvPr id="50" name="Rectangle 30"/>
          <p:cNvSpPr/>
          <p:nvPr/>
        </p:nvSpPr>
        <p:spPr>
          <a:xfrm>
            <a:off x="7641884" y="2708920"/>
            <a:ext cx="1394612" cy="2559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xtBox 32"/>
          <p:cNvSpPr txBox="1"/>
          <p:nvPr/>
        </p:nvSpPr>
        <p:spPr>
          <a:xfrm>
            <a:off x="7643427" y="4678534"/>
            <a:ext cx="1394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chemeClr val="bg1"/>
                </a:solidFill>
              </a:rPr>
              <a:t>receptie</a:t>
            </a:r>
          </a:p>
        </p:txBody>
      </p:sp>
      <p:pic>
        <p:nvPicPr>
          <p:cNvPr id="52" name="Picture 2" descr="Afbeeldingsresultaat voor cicero ora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708920"/>
            <a:ext cx="1394612" cy="19532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http://www.romeacrosseurope.com/wp-content/uploads/2016/07/3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 t="3476" r="485" b="7803"/>
          <a:stretch/>
        </p:blipFill>
        <p:spPr bwMode="auto">
          <a:xfrm flipH="1">
            <a:off x="4628131" y="2708920"/>
            <a:ext cx="1394611" cy="19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Afbeeldingsresultaat voor ancient roman roa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t="46" r="20009" b="872"/>
          <a:stretch/>
        </p:blipFill>
        <p:spPr bwMode="auto">
          <a:xfrm>
            <a:off x="6135008" y="2708920"/>
            <a:ext cx="1394612" cy="19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Afbeeldingsresultaat voor mussolini bad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8" r="13559"/>
          <a:stretch/>
        </p:blipFill>
        <p:spPr bwMode="auto">
          <a:xfrm>
            <a:off x="7641885" y="2708920"/>
            <a:ext cx="1394612" cy="19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Afbeeldingsresultaat voor delph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4811" r="34116" b="4502"/>
          <a:stretch/>
        </p:blipFill>
        <p:spPr bwMode="auto">
          <a:xfrm>
            <a:off x="3121257" y="2708920"/>
            <a:ext cx="1394611" cy="19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Gerelateerde afbeeldi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5" r="14452"/>
          <a:stretch/>
        </p:blipFill>
        <p:spPr bwMode="auto">
          <a:xfrm>
            <a:off x="1614381" y="2708920"/>
            <a:ext cx="1394612" cy="19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Keizer </a:t>
            </a:r>
            <a:r>
              <a:rPr lang="nl-NL" dirty="0" err="1" smtClean="0"/>
              <a:t>Commodus</a:t>
            </a:r>
            <a:r>
              <a:rPr lang="nl-NL" dirty="0" smtClean="0"/>
              <a:t> als… ?</a:t>
            </a:r>
            <a:endParaRPr lang="nl-NL" dirty="0"/>
          </a:p>
        </p:txBody>
      </p:sp>
      <p:pic>
        <p:nvPicPr>
          <p:cNvPr id="3074" name="Picture 2" descr="Commodus Musei Capitolini MC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44824"/>
            <a:ext cx="3040063" cy="456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www.youtube.com/watch?v=8wYdZtZD4_k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nchoring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EEB500"/>
      </a:accent1>
      <a:accent2>
        <a:srgbClr val="67676D"/>
      </a:accent2>
      <a:accent3>
        <a:srgbClr val="0A455D"/>
      </a:accent3>
      <a:accent4>
        <a:srgbClr val="2F6130"/>
      </a:accent4>
      <a:accent5>
        <a:srgbClr val="7030A0"/>
      </a:accent5>
      <a:accent6>
        <a:srgbClr val="00B050"/>
      </a:accent6>
      <a:hlink>
        <a:srgbClr val="FFC000"/>
      </a:hlink>
      <a:folHlink>
        <a:srgbClr val="680000"/>
      </a:folHlink>
    </a:clrScheme>
    <a:fontScheme name="Anchoring Innovation">
      <a:majorFont>
        <a:latin typeface="Tw Cen MT Condensed"/>
        <a:ea typeface=""/>
        <a:cs typeface=""/>
      </a:majorFont>
      <a:minorFont>
        <a:latin typeface="Adobe Fangsong Std R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383</Words>
  <Application>Microsoft Office PowerPoint</Application>
  <PresentationFormat>On-screen Show (4:3)</PresentationFormat>
  <Paragraphs>66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PowerPoint Presentation</vt:lpstr>
      <vt:lpstr>Nieuwe uitvinding... goed idee?</vt:lpstr>
      <vt:lpstr>ANCHORING INNOVATION</vt:lpstr>
      <vt:lpstr>PowerPoint Presentation</vt:lpstr>
      <vt:lpstr>PowerPoint Presentation</vt:lpstr>
      <vt:lpstr>PowerPoint Presentation</vt:lpstr>
      <vt:lpstr>Zes domeinen</vt:lpstr>
      <vt:lpstr>Keizer Commodus als… ?</vt:lpstr>
      <vt:lpstr>PowerPoint Presentation</vt:lpstr>
      <vt:lpstr>Augustus’ munten</vt:lpstr>
      <vt:lpstr>Maak je eigen infographic</vt:lpstr>
      <vt:lpstr>Maak je eigen infographic</vt:lpstr>
      <vt:lpstr>Voorwaarden infographic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Roald</dc:creator>
  <cp:lastModifiedBy>SA</cp:lastModifiedBy>
  <cp:revision>36</cp:revision>
  <dcterms:created xsi:type="dcterms:W3CDTF">2014-12-14T16:44:53Z</dcterms:created>
  <dcterms:modified xsi:type="dcterms:W3CDTF">2018-12-17T19:13:05Z</dcterms:modified>
</cp:coreProperties>
</file>