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8" r:id="rId3"/>
    <p:sldId id="267" r:id="rId4"/>
    <p:sldId id="290" r:id="rId5"/>
    <p:sldId id="289" r:id="rId6"/>
    <p:sldId id="288" r:id="rId7"/>
    <p:sldId id="287" r:id="rId8"/>
    <p:sldId id="291" r:id="rId9"/>
    <p:sldId id="286" r:id="rId10"/>
    <p:sldId id="285" r:id="rId11"/>
    <p:sldId id="271" r:id="rId12"/>
    <p:sldId id="293" r:id="rId13"/>
    <p:sldId id="294" r:id="rId14"/>
    <p:sldId id="280" r:id="rId15"/>
    <p:sldId id="292" r:id="rId16"/>
    <p:sldId id="281" r:id="rId17"/>
    <p:sldId id="282" r:id="rId18"/>
    <p:sldId id="283" r:id="rId19"/>
    <p:sldId id="284" r:id="rId20"/>
    <p:sldId id="278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050" y="-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2" name="Ond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342D62-4FB7-4BF5-9ED7-1DE5F21934E9}" type="datetimeFigureOut">
              <a:rPr lang="en-GB" smtClean="0"/>
              <a:pPr/>
              <a:t>02/11/2016</a:t>
            </a:fld>
            <a:endParaRPr lang="en-GB"/>
          </a:p>
        </p:txBody>
      </p:sp>
      <p:sp>
        <p:nvSpPr>
          <p:cNvPr id="20" name="Tijdelijke aanduiding voor voettekst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27A161-48A4-4ACB-88B5-E1E260191AEB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8" name="Ova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342D62-4FB7-4BF5-9ED7-1DE5F21934E9}" type="datetimeFigureOut">
              <a:rPr lang="en-GB" smtClean="0"/>
              <a:pPr/>
              <a:t>02/11/2016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27A161-48A4-4ACB-88B5-E1E260191AEB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342D62-4FB7-4BF5-9ED7-1DE5F21934E9}" type="datetimeFigureOut">
              <a:rPr lang="en-GB" smtClean="0"/>
              <a:pPr/>
              <a:t>02/11/2016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27A161-48A4-4ACB-88B5-E1E260191AEB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342D62-4FB7-4BF5-9ED7-1DE5F21934E9}" type="datetimeFigureOut">
              <a:rPr lang="en-GB" smtClean="0"/>
              <a:pPr/>
              <a:t>02/11/2016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27A161-48A4-4ACB-88B5-E1E260191AEB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342D62-4FB7-4BF5-9ED7-1DE5F21934E9}" type="datetimeFigureOut">
              <a:rPr lang="en-GB" smtClean="0"/>
              <a:pPr/>
              <a:t>02/11/2016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27A161-48A4-4ACB-88B5-E1E260191AEB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10" name="Rechthoe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342D62-4FB7-4BF5-9ED7-1DE5F21934E9}" type="datetimeFigureOut">
              <a:rPr lang="en-GB" smtClean="0"/>
              <a:pPr/>
              <a:t>02/11/2016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27A161-48A4-4ACB-88B5-E1E260191AEB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342D62-4FB7-4BF5-9ED7-1DE5F21934E9}" type="datetimeFigureOut">
              <a:rPr lang="en-GB" smtClean="0"/>
              <a:pPr/>
              <a:t>02/11/2016</a:t>
            </a:fld>
            <a:endParaRPr lang="en-GB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27A161-48A4-4ACB-88B5-E1E260191AEB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342D62-4FB7-4BF5-9ED7-1DE5F21934E9}" type="datetimeFigureOut">
              <a:rPr lang="en-GB" smtClean="0"/>
              <a:pPr/>
              <a:t>02/11/2016</a:t>
            </a:fld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27A161-48A4-4ACB-88B5-E1E260191AEB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342D62-4FB7-4BF5-9ED7-1DE5F21934E9}" type="datetimeFigureOut">
              <a:rPr lang="en-GB" smtClean="0"/>
              <a:pPr/>
              <a:t>02/11/2016</a:t>
            </a:fld>
            <a:endParaRPr lang="en-GB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27A161-48A4-4ACB-88B5-E1E260191AEB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6" name="Rechthoe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342D62-4FB7-4BF5-9ED7-1DE5F21934E9}" type="datetimeFigureOut">
              <a:rPr lang="en-GB" smtClean="0"/>
              <a:pPr/>
              <a:t>02/11/2016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27A161-48A4-4ACB-88B5-E1E260191AEB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342D62-4FB7-4BF5-9ED7-1DE5F21934E9}" type="datetimeFigureOut">
              <a:rPr lang="en-GB" smtClean="0"/>
              <a:pPr/>
              <a:t>02/11/2016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27A161-48A4-4ACB-88B5-E1E260191AEB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8" name="Rechthoe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9" name="Stroomdiagram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troomdiagram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kel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ing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jdelijke aanduiding voor titel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24" name="Tijdelijke aanduiding voor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6342D62-4FB7-4BF5-9ED7-1DE5F21934E9}" type="datetimeFigureOut">
              <a:rPr lang="en-GB" smtClean="0"/>
              <a:pPr/>
              <a:t>02/11/2016</a:t>
            </a:fld>
            <a:endParaRPr lang="en-GB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527A161-48A4-4ACB-88B5-E1E260191AEB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15" name="Rechthoe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b="1" dirty="0" smtClean="0"/>
              <a:t>Livius, vertel eens: </a:t>
            </a:r>
            <a:br>
              <a:rPr lang="nl-NL" b="1" dirty="0" smtClean="0"/>
            </a:br>
            <a:r>
              <a:rPr lang="nl-NL" b="1" dirty="0" smtClean="0"/>
              <a:t>hoe bouw je een verhaal?</a:t>
            </a:r>
            <a:endParaRPr lang="en-GB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1640" y="2060848"/>
            <a:ext cx="7488832" cy="1752600"/>
          </a:xfrm>
        </p:spPr>
        <p:txBody>
          <a:bodyPr>
            <a:normAutofit/>
          </a:bodyPr>
          <a:lstStyle/>
          <a:p>
            <a:r>
              <a:rPr lang="nl-NL" sz="2800" i="1" dirty="0" smtClean="0"/>
              <a:t>Herken de narratieve structuur van Livius’  verhalen   en zie daarmee welke inhoudelijke accenten hij legt.</a:t>
            </a:r>
            <a:endParaRPr lang="en-GB" sz="2800" i="1" dirty="0" smtClean="0"/>
          </a:p>
        </p:txBody>
      </p:sp>
      <p:pic>
        <p:nvPicPr>
          <p:cNvPr id="5" name="Afbeelding 4" descr="Labov verha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3501008"/>
            <a:ext cx="5137079" cy="31130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Model </a:t>
            </a:r>
            <a:r>
              <a:rPr lang="nl-NL" dirty="0" err="1" smtClean="0"/>
              <a:t>Labov</a:t>
            </a:r>
            <a:r>
              <a:rPr lang="nl-NL" dirty="0" smtClean="0"/>
              <a:t> (1967)</a:t>
            </a:r>
            <a:endParaRPr lang="en-GB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425574" y="1484784"/>
          <a:ext cx="8538914" cy="5184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0162"/>
                <a:gridCol w="6768752"/>
              </a:tblGrid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i="1" dirty="0" err="1">
                          <a:latin typeface="+mj-lt"/>
                          <a:ea typeface="Calibri"/>
                          <a:cs typeface="Times New Roman"/>
                        </a:rPr>
                        <a:t>Narratieve</a:t>
                      </a:r>
                      <a:r>
                        <a:rPr lang="en-GB" sz="2000" i="1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i="1" dirty="0" err="1">
                          <a:latin typeface="+mj-lt"/>
                          <a:ea typeface="Calibri"/>
                          <a:cs typeface="Times New Roman"/>
                        </a:rPr>
                        <a:t>structuur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i="1" dirty="0" err="1">
                          <a:latin typeface="+mj-lt"/>
                          <a:ea typeface="Calibri"/>
                          <a:cs typeface="Times New Roman"/>
                        </a:rPr>
                        <a:t>Narratieve</a:t>
                      </a:r>
                      <a:r>
                        <a:rPr lang="en-GB" sz="2000" i="1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i="1" dirty="0" err="1">
                          <a:latin typeface="+mj-lt"/>
                          <a:ea typeface="Calibri"/>
                          <a:cs typeface="Times New Roman"/>
                        </a:rPr>
                        <a:t>functie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78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‘Synopsis’ 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 smtClean="0">
                          <a:latin typeface="+mj-lt"/>
                          <a:ea typeface="Calibri"/>
                          <a:cs typeface="Times New Roman"/>
                        </a:rPr>
                        <a:t>aankondiging</a:t>
                      </a:r>
                      <a:r>
                        <a:rPr lang="en-GB" sz="2000" dirty="0" smtClean="0">
                          <a:latin typeface="+mj-lt"/>
                          <a:ea typeface="Calibri"/>
                          <a:cs typeface="Times New Roman"/>
                        </a:rPr>
                        <a:t> van 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het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verhaal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waarin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alvast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een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samenvatting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van de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belangrijkste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gebeurtenissen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gegeven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wordt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543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2000" dirty="0" err="1" smtClean="0">
                          <a:latin typeface="+mj-lt"/>
                          <a:ea typeface="Calibri"/>
                          <a:cs typeface="Times New Roman"/>
                        </a:rPr>
                        <a:t>Oriëntatie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noemen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van de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tijd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plaats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omstandigheden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en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hoofdpersonen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Ontwikkeling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+mj-lt"/>
                          <a:ea typeface="Calibri"/>
                          <a:cs typeface="Times New Roman"/>
                        </a:rPr>
                        <a:t>begin van de </a:t>
                      </a:r>
                      <a:r>
                        <a:rPr lang="en-GB" sz="2000" dirty="0" err="1" smtClean="0">
                          <a:latin typeface="+mj-lt"/>
                          <a:ea typeface="Calibri"/>
                          <a:cs typeface="Times New Roman"/>
                        </a:rPr>
                        <a:t>gebeurtenissen</a:t>
                      </a:r>
                      <a:r>
                        <a:rPr lang="en-GB" sz="2000" dirty="0" smtClean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2000" dirty="0" err="1" smtClean="0">
                          <a:latin typeface="+mj-lt"/>
                          <a:ea typeface="Calibri"/>
                          <a:cs typeface="Times New Roman"/>
                        </a:rPr>
                        <a:t>opbouwen</a:t>
                      </a:r>
                      <a:r>
                        <a:rPr lang="en-GB" sz="200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van de spanning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Hoogtepunt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climax,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beslissende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moment, ‘conflict’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Nasleep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uitkomst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resultaat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Afsluiting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brug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naar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het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hier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en nu van de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verteller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Evaluatie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commentaar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van de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verteller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485800"/>
            <a:ext cx="7498080" cy="1143000"/>
          </a:xfrm>
        </p:spPr>
        <p:txBody>
          <a:bodyPr>
            <a:normAutofit/>
          </a:bodyPr>
          <a:lstStyle/>
          <a:p>
            <a:r>
              <a:rPr lang="nl-NL" dirty="0" smtClean="0"/>
              <a:t>En nu: Livius!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66408" y="1628800"/>
            <a:ext cx="7498080" cy="4800600"/>
          </a:xfrm>
        </p:spPr>
        <p:txBody>
          <a:bodyPr>
            <a:noAutofit/>
          </a:bodyPr>
          <a:lstStyle/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	Probeer de narratieve structuur</a:t>
            </a:r>
            <a:r>
              <a:rPr lang="en-GB" dirty="0" smtClean="0"/>
              <a:t> van </a:t>
            </a:r>
            <a:r>
              <a:rPr lang="en-GB" dirty="0" err="1" smtClean="0"/>
              <a:t>Livius</a:t>
            </a:r>
            <a:r>
              <a:rPr lang="en-GB" dirty="0" smtClean="0"/>
              <a:t>’ </a:t>
            </a:r>
            <a:r>
              <a:rPr lang="en-GB" dirty="0" err="1" smtClean="0"/>
              <a:t>verhaal</a:t>
            </a:r>
            <a:r>
              <a:rPr lang="en-GB" dirty="0" smtClean="0"/>
              <a:t> (</a:t>
            </a:r>
            <a:r>
              <a:rPr lang="en-GB" dirty="0" err="1" smtClean="0"/>
              <a:t>oefening</a:t>
            </a:r>
            <a:r>
              <a:rPr lang="en-GB" dirty="0" smtClean="0"/>
              <a:t> 1)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ontdekken</a:t>
            </a:r>
            <a:r>
              <a:rPr lang="nl-NL" dirty="0" smtClean="0"/>
              <a:t>:</a:t>
            </a:r>
          </a:p>
          <a:p>
            <a:pPr>
              <a:buFontTx/>
              <a:buChar char="-"/>
            </a:pPr>
            <a:r>
              <a:rPr lang="nl-NL" dirty="0" smtClean="0"/>
              <a:t>noteer je indeling in de rechterkolom</a:t>
            </a:r>
          </a:p>
          <a:p>
            <a:pPr>
              <a:buFontTx/>
              <a:buChar char="-"/>
            </a:pPr>
            <a:r>
              <a:rPr lang="nl-NL" dirty="0" smtClean="0"/>
              <a:t>markeer de tekstuele signalen waarop je je indeling baseert</a:t>
            </a:r>
          </a:p>
          <a:p>
            <a:pPr>
              <a:buFontTx/>
              <a:buChar char="-"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	Let op: 1.) verhaal in een verhaal; 2.) niet alle stappen zijn aanwezig</a:t>
            </a:r>
          </a:p>
        </p:txBody>
      </p:sp>
      <p:pic>
        <p:nvPicPr>
          <p:cNvPr id="23554" name="Picture 2" descr="play button Free Ic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132856"/>
            <a:ext cx="490042" cy="4900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Analyse </a:t>
            </a:r>
            <a:r>
              <a:rPr lang="nl-NL" dirty="0" err="1" smtClean="0"/>
              <a:t>Liv</a:t>
            </a:r>
            <a:r>
              <a:rPr lang="nl-NL" dirty="0" smtClean="0"/>
              <a:t>. 1.16.5-8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nl-NL" sz="2400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519883"/>
              </p:ext>
            </p:extLst>
          </p:nvPr>
        </p:nvGraphicFramePr>
        <p:xfrm>
          <a:off x="467544" y="1412776"/>
          <a:ext cx="8496944" cy="5260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691276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i="1" dirty="0" smtClean="0"/>
                        <a:t>Narratieve structuur</a:t>
                      </a:r>
                      <a:endParaRPr lang="nl-NL" i="1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0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dirty="0" smtClean="0"/>
                        <a:t>Synopsis</a:t>
                      </a:r>
                      <a:endParaRPr lang="nl-NL" sz="20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dirty="0" smtClean="0"/>
                        <a:t>et </a:t>
                      </a:r>
                      <a:r>
                        <a:rPr lang="nl-NL" sz="2000" dirty="0" err="1" smtClean="0"/>
                        <a:t>consilio</a:t>
                      </a:r>
                      <a:r>
                        <a:rPr lang="nl-NL" sz="2000" dirty="0" smtClean="0"/>
                        <a:t> </a:t>
                      </a:r>
                      <a:r>
                        <a:rPr lang="nl-NL" sz="2000" dirty="0" err="1" smtClean="0"/>
                        <a:t>etiam</a:t>
                      </a:r>
                      <a:r>
                        <a:rPr lang="nl-NL" sz="2000" dirty="0" smtClean="0"/>
                        <a:t> </a:t>
                      </a:r>
                      <a:r>
                        <a:rPr lang="nl-NL" sz="2000" dirty="0" err="1" smtClean="0"/>
                        <a:t>unius</a:t>
                      </a:r>
                      <a:r>
                        <a:rPr lang="nl-NL" sz="2000" dirty="0" smtClean="0"/>
                        <a:t> </a:t>
                      </a:r>
                      <a:r>
                        <a:rPr lang="nl-NL" sz="2000" dirty="0" err="1" smtClean="0"/>
                        <a:t>hominis</a:t>
                      </a:r>
                      <a:r>
                        <a:rPr lang="nl-NL" sz="2000" dirty="0" smtClean="0"/>
                        <a:t> </a:t>
                      </a:r>
                      <a:r>
                        <a:rPr lang="nl-NL" sz="2000" dirty="0" err="1" smtClean="0">
                          <a:solidFill>
                            <a:srgbClr val="7030A0"/>
                          </a:solidFill>
                        </a:rPr>
                        <a:t>addita</a:t>
                      </a:r>
                      <a:r>
                        <a:rPr lang="nl-NL" sz="2000" dirty="0" smtClean="0">
                          <a:solidFill>
                            <a:srgbClr val="7030A0"/>
                          </a:solidFill>
                        </a:rPr>
                        <a:t> [</a:t>
                      </a:r>
                      <a:r>
                        <a:rPr lang="nl-NL" sz="2000" dirty="0" err="1" smtClean="0">
                          <a:solidFill>
                            <a:srgbClr val="7030A0"/>
                          </a:solidFill>
                        </a:rPr>
                        <a:t>esse</a:t>
                      </a:r>
                      <a:r>
                        <a:rPr lang="nl-NL" sz="2000" dirty="0" smtClean="0">
                          <a:solidFill>
                            <a:srgbClr val="7030A0"/>
                          </a:solidFill>
                        </a:rPr>
                        <a:t>] </a:t>
                      </a:r>
                      <a:r>
                        <a:rPr lang="nl-NL" sz="2000" dirty="0" smtClean="0"/>
                        <a:t>rei </a:t>
                      </a:r>
                      <a:r>
                        <a:rPr lang="nl-NL" sz="2000" dirty="0" err="1" smtClean="0"/>
                        <a:t>dicitur</a:t>
                      </a:r>
                      <a:r>
                        <a:rPr lang="nl-NL" sz="2000" dirty="0" smtClean="0"/>
                        <a:t> </a:t>
                      </a:r>
                      <a:r>
                        <a:rPr lang="nl-NL" sz="2000" dirty="0" err="1" smtClean="0"/>
                        <a:t>fides</a:t>
                      </a:r>
                      <a:r>
                        <a:rPr lang="nl-NL" sz="2000" dirty="0" smtClean="0"/>
                        <a:t>.</a:t>
                      </a:r>
                      <a:endParaRPr lang="nl-NL" sz="20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dirty="0" smtClean="0"/>
                        <a:t>Oriëntatie</a:t>
                      </a:r>
                      <a:endParaRPr lang="nl-NL" sz="20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dirty="0" err="1" smtClean="0">
                          <a:solidFill>
                            <a:srgbClr val="FF0000"/>
                          </a:solidFill>
                        </a:rPr>
                        <a:t>namque</a:t>
                      </a:r>
                      <a:r>
                        <a:rPr lang="nl-NL" sz="2000" dirty="0" smtClean="0"/>
                        <a:t> </a:t>
                      </a:r>
                      <a:r>
                        <a:rPr lang="nl-NL" sz="2000" dirty="0" err="1" smtClean="0"/>
                        <a:t>Proculus</a:t>
                      </a:r>
                      <a:r>
                        <a:rPr lang="nl-NL" sz="2000" dirty="0" smtClean="0"/>
                        <a:t> </a:t>
                      </a:r>
                      <a:r>
                        <a:rPr lang="nl-NL" sz="2000" dirty="0" err="1" smtClean="0"/>
                        <a:t>Iulius</a:t>
                      </a:r>
                      <a:r>
                        <a:rPr lang="nl-NL" sz="2000" dirty="0" smtClean="0"/>
                        <a:t>, </a:t>
                      </a:r>
                      <a:r>
                        <a:rPr lang="nl-NL" sz="2000" dirty="0" err="1" smtClean="0"/>
                        <a:t>sollicita</a:t>
                      </a:r>
                      <a:r>
                        <a:rPr lang="nl-NL" sz="2000" dirty="0" smtClean="0"/>
                        <a:t> </a:t>
                      </a:r>
                      <a:r>
                        <a:rPr lang="nl-NL" sz="2000" dirty="0" err="1" smtClean="0"/>
                        <a:t>civitate</a:t>
                      </a:r>
                      <a:r>
                        <a:rPr lang="nl-NL" sz="2000" dirty="0" smtClean="0"/>
                        <a:t> </a:t>
                      </a:r>
                      <a:r>
                        <a:rPr lang="nl-NL" sz="2000" dirty="0" err="1" smtClean="0"/>
                        <a:t>desiderio</a:t>
                      </a:r>
                      <a:r>
                        <a:rPr lang="nl-NL" sz="2000" dirty="0" smtClean="0"/>
                        <a:t> </a:t>
                      </a:r>
                      <a:r>
                        <a:rPr lang="nl-NL" sz="2000" dirty="0" err="1" smtClean="0"/>
                        <a:t>regis</a:t>
                      </a:r>
                      <a:r>
                        <a:rPr lang="nl-NL" sz="2000" dirty="0" smtClean="0"/>
                        <a:t> et </a:t>
                      </a:r>
                      <a:r>
                        <a:rPr lang="nl-NL" sz="2000" dirty="0" err="1" smtClean="0"/>
                        <a:t>infensa</a:t>
                      </a:r>
                      <a:r>
                        <a:rPr lang="nl-NL" sz="2000" dirty="0" smtClean="0"/>
                        <a:t> patribus,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dirty="0" smtClean="0"/>
                        <a:t>Ontwikkeling</a:t>
                      </a:r>
                      <a:endParaRPr lang="nl-NL" sz="20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dirty="0" err="1" smtClean="0"/>
                        <a:t>gravis</a:t>
                      </a:r>
                      <a:r>
                        <a:rPr lang="nl-NL" sz="2000" dirty="0" smtClean="0"/>
                        <a:t>, ut </a:t>
                      </a:r>
                      <a:r>
                        <a:rPr lang="nl-NL" sz="2000" dirty="0" err="1" smtClean="0"/>
                        <a:t>traditur</a:t>
                      </a:r>
                      <a:r>
                        <a:rPr lang="nl-NL" sz="2000" dirty="0" smtClean="0"/>
                        <a:t>, </a:t>
                      </a:r>
                      <a:r>
                        <a:rPr lang="nl-NL" sz="2000" dirty="0" err="1" smtClean="0"/>
                        <a:t>quamvis</a:t>
                      </a:r>
                      <a:r>
                        <a:rPr lang="nl-NL" sz="2000" dirty="0" smtClean="0"/>
                        <a:t> </a:t>
                      </a:r>
                      <a:r>
                        <a:rPr lang="nl-NL" sz="2000" dirty="0" err="1" smtClean="0"/>
                        <a:t>magnae</a:t>
                      </a:r>
                      <a:r>
                        <a:rPr lang="nl-NL" sz="2000" dirty="0" smtClean="0"/>
                        <a:t> rei auctor in </a:t>
                      </a:r>
                      <a:r>
                        <a:rPr lang="nl-NL" sz="2000" dirty="0" err="1" smtClean="0"/>
                        <a:t>contionem</a:t>
                      </a:r>
                      <a:r>
                        <a:rPr lang="nl-NL" sz="2000" dirty="0" smtClean="0"/>
                        <a:t> </a:t>
                      </a:r>
                      <a:r>
                        <a:rPr lang="nl-NL" sz="2000" dirty="0" err="1" smtClean="0">
                          <a:solidFill>
                            <a:srgbClr val="7030A0"/>
                          </a:solidFill>
                        </a:rPr>
                        <a:t>prodit</a:t>
                      </a:r>
                      <a:r>
                        <a:rPr lang="nl-NL" sz="2000" dirty="0" smtClean="0"/>
                        <a:t>.</a:t>
                      </a:r>
                      <a:endParaRPr lang="nl-NL" sz="20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611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dirty="0" smtClean="0"/>
                        <a:t>Hoogtepunt</a:t>
                      </a:r>
                      <a:endParaRPr lang="nl-NL" sz="20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dirty="0" err="1" smtClean="0">
                          <a:solidFill>
                            <a:srgbClr val="7030A0"/>
                          </a:solidFill>
                        </a:rPr>
                        <a:t>inquit</a:t>
                      </a:r>
                      <a:r>
                        <a:rPr lang="nl-NL" sz="2000" i="1" dirty="0" smtClean="0"/>
                        <a:t>  … </a:t>
                      </a:r>
                      <a:r>
                        <a:rPr lang="nl-NL" sz="2000" i="0" dirty="0" smtClean="0"/>
                        <a:t>[</a:t>
                      </a:r>
                      <a:r>
                        <a:rPr lang="nl-NL" sz="2000" i="1" dirty="0" smtClean="0"/>
                        <a:t>directe rede</a:t>
                      </a:r>
                      <a:r>
                        <a:rPr lang="nl-NL" sz="2000" i="0" dirty="0" smtClean="0"/>
                        <a:t>] </a:t>
                      </a:r>
                      <a:r>
                        <a:rPr lang="nl-NL" sz="2000" i="1" dirty="0" smtClean="0"/>
                        <a:t>… </a:t>
                      </a:r>
                      <a:r>
                        <a:rPr lang="nl-NL" sz="2000" dirty="0" err="1" smtClean="0">
                          <a:solidFill>
                            <a:srgbClr val="7030A0"/>
                          </a:solidFill>
                        </a:rPr>
                        <a:t>inquit</a:t>
                      </a:r>
                      <a:r>
                        <a:rPr lang="nl-NL" sz="2000" dirty="0" smtClean="0"/>
                        <a:t> …</a:t>
                      </a:r>
                      <a:endParaRPr lang="nl-NL" sz="20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dirty="0" smtClean="0"/>
                        <a:t>Evaluatie en Afsluiting</a:t>
                      </a:r>
                      <a:endParaRPr lang="nl-NL" sz="20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b="0" dirty="0" err="1" smtClean="0">
                          <a:solidFill>
                            <a:srgbClr val="FF0000"/>
                          </a:solidFill>
                        </a:rPr>
                        <a:t>mirum</a:t>
                      </a:r>
                      <a:r>
                        <a:rPr lang="nl-NL" sz="2000" dirty="0" smtClean="0">
                          <a:solidFill>
                            <a:srgbClr val="7030A0"/>
                          </a:solidFill>
                        </a:rPr>
                        <a:t> [est] </a:t>
                      </a:r>
                      <a:r>
                        <a:rPr lang="nl-NL" sz="2000" dirty="0" err="1" smtClean="0"/>
                        <a:t>quantum</a:t>
                      </a:r>
                      <a:r>
                        <a:rPr lang="nl-NL" sz="2000" dirty="0" smtClean="0"/>
                        <a:t> </a:t>
                      </a:r>
                      <a:r>
                        <a:rPr lang="nl-NL" sz="2000" b="0" dirty="0" err="1" smtClean="0">
                          <a:solidFill>
                            <a:srgbClr val="FF0000"/>
                          </a:solidFill>
                        </a:rPr>
                        <a:t>illi</a:t>
                      </a:r>
                      <a:r>
                        <a:rPr lang="nl-NL" sz="2000" dirty="0" smtClean="0"/>
                        <a:t> </a:t>
                      </a:r>
                      <a:r>
                        <a:rPr lang="nl-NL" sz="2000" dirty="0" err="1" smtClean="0"/>
                        <a:t>viro</a:t>
                      </a:r>
                      <a:r>
                        <a:rPr lang="nl-NL" sz="2000" dirty="0" smtClean="0"/>
                        <a:t> </a:t>
                      </a:r>
                      <a:r>
                        <a:rPr lang="nl-NL" sz="2000" dirty="0" err="1" smtClean="0"/>
                        <a:t>nuntianti</a:t>
                      </a:r>
                      <a:r>
                        <a:rPr lang="nl-NL" sz="2000" dirty="0" smtClean="0"/>
                        <a:t> </a:t>
                      </a:r>
                      <a:r>
                        <a:rPr lang="nl-NL" sz="2000" dirty="0" err="1" smtClean="0"/>
                        <a:t>haec</a:t>
                      </a:r>
                      <a:r>
                        <a:rPr lang="nl-NL" sz="2000" dirty="0" smtClean="0"/>
                        <a:t> </a:t>
                      </a:r>
                      <a:r>
                        <a:rPr lang="nl-NL" sz="2000" dirty="0" err="1" smtClean="0"/>
                        <a:t>fides</a:t>
                      </a:r>
                      <a:r>
                        <a:rPr lang="nl-NL" sz="2000" dirty="0" smtClean="0"/>
                        <a:t> </a:t>
                      </a:r>
                      <a:r>
                        <a:rPr lang="nl-NL" sz="2000" dirty="0" err="1" smtClean="0">
                          <a:solidFill>
                            <a:srgbClr val="7030A0"/>
                          </a:solidFill>
                        </a:rPr>
                        <a:t>fuerit</a:t>
                      </a:r>
                      <a:r>
                        <a:rPr lang="nl-NL" sz="2000" dirty="0" smtClean="0"/>
                        <a:t>, </a:t>
                      </a:r>
                      <a:r>
                        <a:rPr lang="nl-NL" sz="2000" dirty="0" err="1" smtClean="0"/>
                        <a:t>quamque</a:t>
                      </a:r>
                      <a:r>
                        <a:rPr lang="nl-NL" sz="2000" dirty="0" smtClean="0"/>
                        <a:t> </a:t>
                      </a:r>
                      <a:r>
                        <a:rPr lang="nl-NL" sz="2000" dirty="0" err="1" smtClean="0"/>
                        <a:t>desiderium</a:t>
                      </a:r>
                      <a:r>
                        <a:rPr lang="nl-NL" sz="2000" dirty="0" smtClean="0"/>
                        <a:t> </a:t>
                      </a:r>
                      <a:r>
                        <a:rPr lang="nl-NL" sz="2000" dirty="0" err="1" smtClean="0"/>
                        <a:t>Romuli</a:t>
                      </a:r>
                      <a:r>
                        <a:rPr lang="nl-NL" sz="2000" dirty="0" smtClean="0"/>
                        <a:t> </a:t>
                      </a:r>
                      <a:r>
                        <a:rPr lang="nl-NL" sz="2000" dirty="0" err="1" smtClean="0"/>
                        <a:t>apud</a:t>
                      </a:r>
                      <a:r>
                        <a:rPr lang="nl-NL" sz="2000" dirty="0" smtClean="0"/>
                        <a:t> </a:t>
                      </a:r>
                      <a:r>
                        <a:rPr lang="nl-NL" sz="2000" dirty="0" err="1" smtClean="0"/>
                        <a:t>plebem</a:t>
                      </a:r>
                      <a:r>
                        <a:rPr lang="nl-NL" sz="2000" dirty="0" smtClean="0"/>
                        <a:t> </a:t>
                      </a:r>
                      <a:r>
                        <a:rPr lang="nl-NL" sz="2000" dirty="0" err="1" smtClean="0"/>
                        <a:t>exercitumque</a:t>
                      </a:r>
                      <a:r>
                        <a:rPr lang="nl-NL" sz="2000" dirty="0" smtClean="0"/>
                        <a:t> </a:t>
                      </a:r>
                      <a:r>
                        <a:rPr lang="nl-NL" sz="2000" dirty="0" err="1" smtClean="0"/>
                        <a:t>facta</a:t>
                      </a:r>
                      <a:r>
                        <a:rPr lang="nl-NL" sz="2000" dirty="0" smtClean="0"/>
                        <a:t> </a:t>
                      </a:r>
                      <a:r>
                        <a:rPr lang="nl-NL" sz="2000" dirty="0" err="1" smtClean="0"/>
                        <a:t>fide</a:t>
                      </a:r>
                      <a:r>
                        <a:rPr lang="nl-NL" sz="2000" dirty="0" smtClean="0"/>
                        <a:t> </a:t>
                      </a:r>
                      <a:r>
                        <a:rPr lang="nl-NL" sz="2000" dirty="0" err="1" smtClean="0"/>
                        <a:t>immortalitatis</a:t>
                      </a:r>
                      <a:r>
                        <a:rPr lang="nl-NL" sz="2000" dirty="0" smtClean="0"/>
                        <a:t> </a:t>
                      </a:r>
                      <a:r>
                        <a:rPr lang="nl-NL" sz="2000" dirty="0" err="1" smtClean="0">
                          <a:solidFill>
                            <a:srgbClr val="7030A0"/>
                          </a:solidFill>
                        </a:rPr>
                        <a:t>lenitum</a:t>
                      </a:r>
                      <a:r>
                        <a:rPr lang="nl-NL" sz="200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nl-NL" sz="2000" dirty="0" err="1" smtClean="0">
                          <a:solidFill>
                            <a:srgbClr val="7030A0"/>
                          </a:solidFill>
                        </a:rPr>
                        <a:t>sit</a:t>
                      </a:r>
                      <a:r>
                        <a:rPr lang="nl-NL" sz="2000" dirty="0" smtClean="0"/>
                        <a:t>.</a:t>
                      </a:r>
                      <a:endParaRPr lang="nl-NL" sz="20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7776416" y="2195572"/>
            <a:ext cx="540000" cy="369332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nl-NL" dirty="0">
              <a:ln>
                <a:solidFill>
                  <a:srgbClr val="00B050"/>
                </a:solidFill>
              </a:ln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6588224" y="5328000"/>
            <a:ext cx="540000" cy="369332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nl-NL" dirty="0">
              <a:ln>
                <a:solidFill>
                  <a:srgbClr val="00B050"/>
                </a:solidFill>
              </a:ln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3851920" y="2204864"/>
            <a:ext cx="1476000" cy="369332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nl-NL" dirty="0">
              <a:ln>
                <a:solidFill>
                  <a:srgbClr val="00B050"/>
                </a:solidFill>
              </a:ln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4320064" y="5328000"/>
            <a:ext cx="792000" cy="369332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nl-NL" dirty="0">
              <a:ln>
                <a:solidFill>
                  <a:srgbClr val="00B050"/>
                </a:solidFill>
              </a:ln>
            </a:endParaRPr>
          </a:p>
        </p:txBody>
      </p:sp>
      <p:cxnSp>
        <p:nvCxnSpPr>
          <p:cNvPr id="10" name="Rechte verbindingslijn 9"/>
          <p:cNvCxnSpPr/>
          <p:nvPr/>
        </p:nvCxnSpPr>
        <p:spPr>
          <a:xfrm>
            <a:off x="2987824" y="3096000"/>
            <a:ext cx="1512000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4572000" y="3096000"/>
            <a:ext cx="4212000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2231824" y="3528000"/>
            <a:ext cx="756000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341784"/>
            <a:ext cx="7498080" cy="1143000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nl-NL" sz="2400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941695"/>
              </p:ext>
            </p:extLst>
          </p:nvPr>
        </p:nvGraphicFramePr>
        <p:xfrm>
          <a:off x="467544" y="836712"/>
          <a:ext cx="8496944" cy="5857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691276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i="1" dirty="0" smtClean="0"/>
                        <a:t>Narratieve structuur</a:t>
                      </a:r>
                      <a:endParaRPr lang="nl-NL" i="1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0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dirty="0" smtClean="0"/>
                        <a:t>Synopsis</a:t>
                      </a:r>
                      <a:endParaRPr lang="nl-NL" sz="20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/>
                        <a:t>… gravis … </a:t>
                      </a:r>
                      <a:r>
                        <a:rPr lang="fr-FR" sz="2000" dirty="0" err="1" smtClean="0"/>
                        <a:t>quamvis</a:t>
                      </a:r>
                      <a:r>
                        <a:rPr lang="fr-FR" sz="2000" dirty="0" smtClean="0"/>
                        <a:t> </a:t>
                      </a:r>
                      <a:r>
                        <a:rPr lang="fr-FR" sz="2000" dirty="0" err="1" smtClean="0"/>
                        <a:t>magnae</a:t>
                      </a:r>
                      <a:r>
                        <a:rPr lang="fr-FR" sz="2000" dirty="0" smtClean="0"/>
                        <a:t> </a:t>
                      </a:r>
                      <a:r>
                        <a:rPr lang="fr-FR" sz="2000" dirty="0" err="1" smtClean="0"/>
                        <a:t>rei</a:t>
                      </a:r>
                      <a:r>
                        <a:rPr lang="fr-FR" sz="2000" dirty="0" smtClean="0"/>
                        <a:t> </a:t>
                      </a:r>
                      <a:r>
                        <a:rPr lang="fr-FR" sz="2000" dirty="0" err="1" smtClean="0"/>
                        <a:t>auctor</a:t>
                      </a:r>
                      <a:r>
                        <a:rPr lang="fr-FR" sz="2000" dirty="0" smtClean="0"/>
                        <a:t> ….</a:t>
                      </a:r>
                      <a:endParaRPr lang="nl-NL" sz="20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dirty="0" smtClean="0">
                          <a:latin typeface="+mj-lt"/>
                        </a:rPr>
                        <a:t>Oriëntatie</a:t>
                      </a:r>
                      <a:endParaRPr lang="nl-NL" sz="2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 smtClean="0">
                          <a:latin typeface="+mn-lt"/>
                          <a:ea typeface="+mn-ea"/>
                          <a:cs typeface="Times New Roman"/>
                        </a:rPr>
                        <a:t>‘Romulus</a:t>
                      </a:r>
                      <a:r>
                        <a:rPr lang="en-GB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, ’</a:t>
                      </a:r>
                      <a:r>
                        <a:rPr lang="en-GB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en-GB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[</a:t>
                      </a:r>
                      <a:r>
                        <a:rPr lang="en-GB" sz="200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inquit</a:t>
                      </a:r>
                      <a:r>
                        <a:rPr lang="en-GB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]</a:t>
                      </a:r>
                      <a:r>
                        <a:rPr lang="en-GB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 ‘</a:t>
                      </a:r>
                      <a:r>
                        <a:rPr lang="en-GB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Quirites</a:t>
                      </a:r>
                      <a:r>
                        <a:rPr lang="en-GB" sz="2000" kern="1200" dirty="0"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en-GB" sz="2000" kern="1200" dirty="0" err="1">
                          <a:latin typeface="+mn-lt"/>
                          <a:ea typeface="+mn-ea"/>
                          <a:cs typeface="Times New Roman"/>
                        </a:rPr>
                        <a:t>parens</a:t>
                      </a:r>
                      <a:r>
                        <a:rPr lang="en-GB" sz="2000" kern="1200" dirty="0">
                          <a:latin typeface="+mn-lt"/>
                          <a:ea typeface="+mn-ea"/>
                          <a:cs typeface="Times New Roman"/>
                        </a:rPr>
                        <a:t> urbis </a:t>
                      </a:r>
                      <a:r>
                        <a:rPr lang="en-GB" sz="2000" kern="1200" dirty="0" err="1">
                          <a:latin typeface="+mn-lt"/>
                          <a:ea typeface="+mn-ea"/>
                          <a:cs typeface="Times New Roman"/>
                        </a:rPr>
                        <a:t>huius</a:t>
                      </a:r>
                      <a:r>
                        <a:rPr lang="en-GB" sz="2000" kern="1200" dirty="0">
                          <a:latin typeface="+mn-lt"/>
                          <a:ea typeface="+mn-ea"/>
                          <a:cs typeface="Times New Roman"/>
                        </a:rPr>
                        <a:t> , prima </a:t>
                      </a:r>
                      <a:r>
                        <a:rPr lang="en-GB" sz="2000" kern="1200" dirty="0" err="1">
                          <a:latin typeface="+mn-lt"/>
                          <a:ea typeface="+mn-ea"/>
                          <a:cs typeface="Times New Roman"/>
                        </a:rPr>
                        <a:t>hodierna</a:t>
                      </a:r>
                      <a:r>
                        <a:rPr lang="en-GB" sz="2000" kern="1200" dirty="0"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en-GB" sz="2000" kern="1200" dirty="0" err="1">
                          <a:latin typeface="+mn-lt"/>
                          <a:ea typeface="+mn-ea"/>
                          <a:cs typeface="Times New Roman"/>
                        </a:rPr>
                        <a:t>luce</a:t>
                      </a:r>
                      <a:endParaRPr lang="nl-NL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dirty="0" smtClean="0"/>
                        <a:t>Ontwikkeling</a:t>
                      </a:r>
                      <a:endParaRPr lang="nl-NL" sz="20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dirty="0" err="1" smtClean="0"/>
                        <a:t>caelo</a:t>
                      </a:r>
                      <a:r>
                        <a:rPr lang="nl-NL" sz="2000" dirty="0" smtClean="0"/>
                        <a:t> </a:t>
                      </a:r>
                      <a:r>
                        <a:rPr lang="nl-NL" sz="2000" dirty="0" err="1" smtClean="0">
                          <a:solidFill>
                            <a:srgbClr val="FF0000"/>
                          </a:solidFill>
                        </a:rPr>
                        <a:t>repente</a:t>
                      </a:r>
                      <a:r>
                        <a:rPr lang="nl-NL" sz="2000" dirty="0" smtClean="0"/>
                        <a:t> </a:t>
                      </a:r>
                      <a:r>
                        <a:rPr lang="nl-NL" sz="2000" dirty="0" err="1" smtClean="0">
                          <a:solidFill>
                            <a:srgbClr val="0070C0"/>
                          </a:solidFill>
                        </a:rPr>
                        <a:t>delapsus</a:t>
                      </a:r>
                      <a:r>
                        <a:rPr lang="nl-NL" sz="2000" dirty="0" smtClean="0"/>
                        <a:t> se </a:t>
                      </a:r>
                      <a:r>
                        <a:rPr lang="nl-NL" sz="2000" dirty="0" err="1" smtClean="0"/>
                        <a:t>mihi</a:t>
                      </a:r>
                      <a:r>
                        <a:rPr lang="nl-NL" sz="2000" dirty="0" smtClean="0"/>
                        <a:t> </a:t>
                      </a:r>
                      <a:r>
                        <a:rPr lang="nl-NL" sz="2000" dirty="0" err="1" smtClean="0"/>
                        <a:t>obvium</a:t>
                      </a:r>
                      <a:r>
                        <a:rPr lang="nl-NL" sz="2000" dirty="0" smtClean="0"/>
                        <a:t> </a:t>
                      </a:r>
                      <a:r>
                        <a:rPr lang="nl-NL" sz="2000" dirty="0" err="1" smtClean="0">
                          <a:solidFill>
                            <a:srgbClr val="7030A0"/>
                          </a:solidFill>
                        </a:rPr>
                        <a:t>dedit</a:t>
                      </a:r>
                      <a:r>
                        <a:rPr lang="nl-NL" sz="2000" dirty="0" smtClean="0"/>
                        <a:t>. </a:t>
                      </a:r>
                      <a:r>
                        <a:rPr lang="nl-NL" sz="2000" dirty="0" smtClean="0">
                          <a:solidFill>
                            <a:srgbClr val="0070C0"/>
                          </a:solidFill>
                        </a:rPr>
                        <a:t>Cum </a:t>
                      </a:r>
                      <a:r>
                        <a:rPr lang="nl-NL" sz="2000" dirty="0" err="1" smtClean="0">
                          <a:solidFill>
                            <a:srgbClr val="0070C0"/>
                          </a:solidFill>
                        </a:rPr>
                        <a:t>perfusus</a:t>
                      </a:r>
                      <a:r>
                        <a:rPr lang="nl-NL" sz="2000" dirty="0" smtClean="0"/>
                        <a:t> </a:t>
                      </a:r>
                      <a:r>
                        <a:rPr lang="nl-NL" sz="2000" dirty="0" err="1" smtClean="0"/>
                        <a:t>horrore</a:t>
                      </a:r>
                      <a:r>
                        <a:rPr lang="nl-NL" sz="2000" dirty="0" smtClean="0"/>
                        <a:t> </a:t>
                      </a:r>
                      <a:r>
                        <a:rPr lang="nl-NL" sz="2000" dirty="0" err="1" smtClean="0"/>
                        <a:t>venerabundusque</a:t>
                      </a:r>
                      <a:r>
                        <a:rPr lang="nl-NL" sz="2000" dirty="0" smtClean="0"/>
                        <a:t> </a:t>
                      </a:r>
                      <a:r>
                        <a:rPr lang="nl-NL" sz="2000" dirty="0" err="1" smtClean="0"/>
                        <a:t>adstitissem</a:t>
                      </a:r>
                      <a:r>
                        <a:rPr lang="nl-NL" sz="2000" dirty="0" smtClean="0"/>
                        <a:t> </a:t>
                      </a:r>
                      <a:r>
                        <a:rPr lang="nl-NL" sz="2000" dirty="0" err="1" smtClean="0">
                          <a:solidFill>
                            <a:srgbClr val="0070C0"/>
                          </a:solidFill>
                        </a:rPr>
                        <a:t>petens</a:t>
                      </a:r>
                      <a:r>
                        <a:rPr lang="nl-NL" sz="2000" dirty="0" smtClean="0"/>
                        <a:t> </a:t>
                      </a:r>
                      <a:r>
                        <a:rPr lang="nl-NL" sz="2000" dirty="0" err="1" smtClean="0"/>
                        <a:t>precibus</a:t>
                      </a:r>
                      <a:r>
                        <a:rPr lang="nl-NL" sz="2000" dirty="0" smtClean="0"/>
                        <a:t> </a:t>
                      </a:r>
                      <a:r>
                        <a:rPr lang="nl-NL" sz="2000" dirty="0" smtClean="0">
                          <a:solidFill>
                            <a:srgbClr val="0070C0"/>
                          </a:solidFill>
                        </a:rPr>
                        <a:t>ut</a:t>
                      </a:r>
                      <a:r>
                        <a:rPr lang="nl-NL" sz="2000" dirty="0" smtClean="0"/>
                        <a:t> contra </a:t>
                      </a:r>
                      <a:r>
                        <a:rPr lang="nl-NL" sz="2000" dirty="0" err="1" smtClean="0"/>
                        <a:t>intueri</a:t>
                      </a:r>
                      <a:r>
                        <a:rPr lang="nl-NL" sz="2000" dirty="0" smtClean="0"/>
                        <a:t> </a:t>
                      </a:r>
                      <a:r>
                        <a:rPr lang="nl-NL" sz="2000" dirty="0" err="1" smtClean="0"/>
                        <a:t>fas</a:t>
                      </a:r>
                      <a:r>
                        <a:rPr lang="nl-NL" sz="2000" dirty="0" smtClean="0"/>
                        <a:t> </a:t>
                      </a:r>
                      <a:r>
                        <a:rPr lang="nl-NL" sz="2000" dirty="0" err="1" smtClean="0"/>
                        <a:t>esset</a:t>
                      </a:r>
                      <a:r>
                        <a:rPr lang="nl-NL" sz="2000" dirty="0" smtClean="0"/>
                        <a:t>,</a:t>
                      </a:r>
                      <a:endParaRPr lang="nl-NL" sz="20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611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dirty="0" smtClean="0"/>
                        <a:t>Hoogtepunt</a:t>
                      </a:r>
                      <a:endParaRPr lang="nl-NL" sz="20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dirty="0" smtClean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nl-NL" sz="2000" dirty="0" err="1" smtClean="0">
                          <a:solidFill>
                            <a:schemeClr val="tx1"/>
                          </a:solidFill>
                        </a:rPr>
                        <a:t>abi</a:t>
                      </a:r>
                      <a:r>
                        <a:rPr lang="nl-NL" sz="20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nl-NL" sz="2000" dirty="0" err="1" smtClean="0">
                          <a:solidFill>
                            <a:schemeClr val="tx1"/>
                          </a:solidFill>
                        </a:rPr>
                        <a:t>nuntia</a:t>
                      </a:r>
                      <a:r>
                        <a:rPr lang="nl-NL" sz="2000" dirty="0" smtClean="0">
                          <a:solidFill>
                            <a:schemeClr val="tx1"/>
                          </a:solidFill>
                        </a:rPr>
                        <a:t>” </a:t>
                      </a:r>
                      <a:r>
                        <a:rPr lang="nl-NL" sz="2000" dirty="0" err="1" smtClean="0">
                          <a:solidFill>
                            <a:srgbClr val="7030A0"/>
                          </a:solidFill>
                        </a:rPr>
                        <a:t>inquit</a:t>
                      </a:r>
                      <a:r>
                        <a:rPr lang="nl-NL" sz="2000" dirty="0" smtClean="0">
                          <a:solidFill>
                            <a:schemeClr val="tx1"/>
                          </a:solidFill>
                        </a:rPr>
                        <a:t> “</a:t>
                      </a:r>
                      <a:r>
                        <a:rPr lang="nl-NL" sz="2000" dirty="0" err="1" smtClean="0">
                          <a:solidFill>
                            <a:schemeClr val="tx1"/>
                          </a:solidFill>
                        </a:rPr>
                        <a:t>Romanis</a:t>
                      </a:r>
                      <a:r>
                        <a:rPr lang="nl-NL" sz="20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nl-NL" sz="2000" dirty="0" err="1" smtClean="0">
                          <a:solidFill>
                            <a:schemeClr val="tx1"/>
                          </a:solidFill>
                        </a:rPr>
                        <a:t>caelestes</a:t>
                      </a:r>
                      <a:r>
                        <a:rPr lang="nl-NL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2000" dirty="0" err="1" smtClean="0">
                          <a:solidFill>
                            <a:schemeClr val="tx1"/>
                          </a:solidFill>
                        </a:rPr>
                        <a:t>ita</a:t>
                      </a:r>
                      <a:r>
                        <a:rPr lang="nl-NL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2000" dirty="0" err="1" smtClean="0">
                          <a:solidFill>
                            <a:schemeClr val="tx1"/>
                          </a:solidFill>
                        </a:rPr>
                        <a:t>velle</a:t>
                      </a:r>
                      <a:r>
                        <a:rPr lang="nl-NL" sz="2000" dirty="0" smtClean="0">
                          <a:solidFill>
                            <a:schemeClr val="tx1"/>
                          </a:solidFill>
                        </a:rPr>
                        <a:t> ut </a:t>
                      </a:r>
                      <a:r>
                        <a:rPr lang="nl-NL" sz="2000" dirty="0" err="1" smtClean="0">
                          <a:solidFill>
                            <a:schemeClr val="tx1"/>
                          </a:solidFill>
                        </a:rPr>
                        <a:t>mea</a:t>
                      </a:r>
                      <a:r>
                        <a:rPr lang="nl-NL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2000" dirty="0" err="1" smtClean="0">
                          <a:solidFill>
                            <a:schemeClr val="tx1"/>
                          </a:solidFill>
                        </a:rPr>
                        <a:t>Roma</a:t>
                      </a:r>
                      <a:r>
                        <a:rPr lang="nl-NL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2000" dirty="0" err="1" smtClean="0">
                          <a:solidFill>
                            <a:schemeClr val="tx1"/>
                          </a:solidFill>
                        </a:rPr>
                        <a:t>caput</a:t>
                      </a:r>
                      <a:r>
                        <a:rPr lang="nl-NL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2000" dirty="0" err="1" smtClean="0">
                          <a:solidFill>
                            <a:schemeClr val="tx1"/>
                          </a:solidFill>
                        </a:rPr>
                        <a:t>orbis</a:t>
                      </a:r>
                      <a:r>
                        <a:rPr lang="nl-NL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2000" dirty="0" err="1" smtClean="0">
                          <a:solidFill>
                            <a:schemeClr val="tx1"/>
                          </a:solidFill>
                        </a:rPr>
                        <a:t>terrarum</a:t>
                      </a:r>
                      <a:r>
                        <a:rPr lang="nl-NL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2000" dirty="0" err="1" smtClean="0">
                          <a:solidFill>
                            <a:schemeClr val="tx1"/>
                          </a:solidFill>
                        </a:rPr>
                        <a:t>sit</a:t>
                      </a:r>
                      <a:r>
                        <a:rPr lang="nl-NL" sz="2000" dirty="0" smtClean="0">
                          <a:solidFill>
                            <a:schemeClr val="tx1"/>
                          </a:solidFill>
                        </a:rPr>
                        <a:t>; </a:t>
                      </a:r>
                      <a:r>
                        <a:rPr lang="nl-NL" sz="2000" dirty="0" err="1" smtClean="0">
                          <a:solidFill>
                            <a:schemeClr val="tx1"/>
                          </a:solidFill>
                        </a:rPr>
                        <a:t>proinde</a:t>
                      </a:r>
                      <a:r>
                        <a:rPr lang="nl-NL" sz="2000" dirty="0" smtClean="0">
                          <a:solidFill>
                            <a:schemeClr val="tx1"/>
                          </a:solidFill>
                        </a:rPr>
                        <a:t> rem </a:t>
                      </a:r>
                      <a:r>
                        <a:rPr lang="nl-NL" sz="2000" dirty="0" err="1" smtClean="0">
                          <a:solidFill>
                            <a:schemeClr val="tx1"/>
                          </a:solidFill>
                        </a:rPr>
                        <a:t>militarem</a:t>
                      </a:r>
                      <a:r>
                        <a:rPr lang="nl-NL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2000" dirty="0" err="1" smtClean="0">
                          <a:solidFill>
                            <a:schemeClr val="tx1"/>
                          </a:solidFill>
                        </a:rPr>
                        <a:t>colant</a:t>
                      </a:r>
                      <a:r>
                        <a:rPr lang="nl-NL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2000" dirty="0" err="1" smtClean="0">
                          <a:solidFill>
                            <a:schemeClr val="tx1"/>
                          </a:solidFill>
                        </a:rPr>
                        <a:t>sciantque</a:t>
                      </a:r>
                      <a:r>
                        <a:rPr lang="nl-NL" sz="2000" dirty="0" smtClean="0">
                          <a:solidFill>
                            <a:schemeClr val="tx1"/>
                          </a:solidFill>
                        </a:rPr>
                        <a:t> et </a:t>
                      </a:r>
                      <a:r>
                        <a:rPr lang="nl-NL" sz="2000" dirty="0" err="1" smtClean="0">
                          <a:solidFill>
                            <a:schemeClr val="tx1"/>
                          </a:solidFill>
                        </a:rPr>
                        <a:t>ita</a:t>
                      </a:r>
                      <a:r>
                        <a:rPr lang="nl-NL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2000" dirty="0" err="1" smtClean="0">
                          <a:solidFill>
                            <a:schemeClr val="tx1"/>
                          </a:solidFill>
                        </a:rPr>
                        <a:t>posteris</a:t>
                      </a:r>
                      <a:r>
                        <a:rPr lang="nl-NL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2000" dirty="0" err="1" smtClean="0">
                          <a:solidFill>
                            <a:schemeClr val="tx1"/>
                          </a:solidFill>
                        </a:rPr>
                        <a:t>tradant</a:t>
                      </a:r>
                      <a:r>
                        <a:rPr lang="nl-NL" sz="2000" dirty="0" smtClean="0">
                          <a:solidFill>
                            <a:schemeClr val="tx1"/>
                          </a:solidFill>
                        </a:rPr>
                        <a:t> nullas </a:t>
                      </a:r>
                      <a:r>
                        <a:rPr lang="nl-NL" sz="2000" dirty="0" err="1" smtClean="0">
                          <a:solidFill>
                            <a:schemeClr val="tx1"/>
                          </a:solidFill>
                        </a:rPr>
                        <a:t>opes</a:t>
                      </a:r>
                      <a:r>
                        <a:rPr lang="nl-NL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2000" dirty="0" err="1" smtClean="0">
                          <a:solidFill>
                            <a:schemeClr val="tx1"/>
                          </a:solidFill>
                        </a:rPr>
                        <a:t>humanas</a:t>
                      </a:r>
                      <a:r>
                        <a:rPr lang="nl-NL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2000" dirty="0" err="1" smtClean="0">
                          <a:solidFill>
                            <a:schemeClr val="tx1"/>
                          </a:solidFill>
                        </a:rPr>
                        <a:t>armis</a:t>
                      </a:r>
                      <a:r>
                        <a:rPr lang="nl-NL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2000" dirty="0" err="1" smtClean="0">
                          <a:solidFill>
                            <a:schemeClr val="tx1"/>
                          </a:solidFill>
                        </a:rPr>
                        <a:t>Romanis</a:t>
                      </a:r>
                      <a:r>
                        <a:rPr lang="nl-NL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2000" dirty="0" err="1" smtClean="0">
                          <a:solidFill>
                            <a:schemeClr val="tx1"/>
                          </a:solidFill>
                        </a:rPr>
                        <a:t>resistere</a:t>
                      </a:r>
                      <a:r>
                        <a:rPr lang="nl-NL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2000" dirty="0" err="1" smtClean="0">
                          <a:solidFill>
                            <a:schemeClr val="tx1"/>
                          </a:solidFill>
                        </a:rPr>
                        <a:t>posse</a:t>
                      </a:r>
                      <a:r>
                        <a:rPr lang="nl-NL" sz="2000" dirty="0" smtClean="0">
                          <a:solidFill>
                            <a:schemeClr val="tx1"/>
                          </a:solidFill>
                        </a:rPr>
                        <a:t>.”</a:t>
                      </a:r>
                      <a:endParaRPr lang="nl-NL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dirty="0" smtClean="0"/>
                        <a:t>Nasleep</a:t>
                      </a:r>
                      <a:endParaRPr lang="nl-NL" sz="20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 err="1" smtClean="0">
                          <a:solidFill>
                            <a:srgbClr val="FF0000"/>
                          </a:solidFill>
                        </a:rPr>
                        <a:t>haec</a:t>
                      </a:r>
                      <a:r>
                        <a:rPr lang="fr-FR" sz="2000" b="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[</a:t>
                      </a:r>
                      <a:r>
                        <a:rPr lang="en-GB" sz="200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inquit</a:t>
                      </a:r>
                      <a:r>
                        <a:rPr lang="en-GB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]</a:t>
                      </a: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</a:rPr>
                        <a:t> ‘</a:t>
                      </a:r>
                      <a:r>
                        <a:rPr lang="fr-FR" sz="2000" b="0" dirty="0" err="1" smtClean="0">
                          <a:solidFill>
                            <a:schemeClr val="tx1"/>
                          </a:solidFill>
                        </a:rPr>
                        <a:t>locutus</a:t>
                      </a:r>
                      <a:r>
                        <a:rPr lang="fr-FR" sz="2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2000" b="0" dirty="0" err="1" smtClean="0">
                          <a:solidFill>
                            <a:schemeClr val="tx1"/>
                          </a:solidFill>
                        </a:rPr>
                        <a:t>sublimis</a:t>
                      </a:r>
                      <a:r>
                        <a:rPr lang="fr-FR" sz="2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2000" b="0" dirty="0" err="1" smtClean="0">
                          <a:solidFill>
                            <a:srgbClr val="7030A0"/>
                          </a:solidFill>
                        </a:rPr>
                        <a:t>abiit</a:t>
                      </a:r>
                      <a:r>
                        <a:rPr lang="fr-FR" sz="20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nl-NL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kstvak 5"/>
          <p:cNvSpPr txBox="1"/>
          <p:nvPr/>
        </p:nvSpPr>
        <p:spPr>
          <a:xfrm>
            <a:off x="4392040" y="5256000"/>
            <a:ext cx="2160000" cy="369332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nl-NL" dirty="0">
              <a:ln>
                <a:solidFill>
                  <a:srgbClr val="00B050"/>
                </a:solidFill>
              </a:ln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5076056" y="4355812"/>
            <a:ext cx="1044000" cy="369332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nl-NL" dirty="0">
              <a:ln>
                <a:solidFill>
                  <a:srgbClr val="00B050"/>
                </a:solidFill>
              </a:ln>
            </a:endParaRPr>
          </a:p>
        </p:txBody>
      </p:sp>
      <p:cxnSp>
        <p:nvCxnSpPr>
          <p:cNvPr id="10" name="Rechte verbindingslijn 9"/>
          <p:cNvCxnSpPr/>
          <p:nvPr/>
        </p:nvCxnSpPr>
        <p:spPr>
          <a:xfrm>
            <a:off x="2195832" y="2376000"/>
            <a:ext cx="864000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110000" y="2376000"/>
            <a:ext cx="1512000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vak 13"/>
          <p:cNvSpPr txBox="1"/>
          <p:nvPr/>
        </p:nvSpPr>
        <p:spPr>
          <a:xfrm>
            <a:off x="2123728" y="5723964"/>
            <a:ext cx="1620000" cy="369332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nl-NL" dirty="0">
              <a:ln>
                <a:solidFill>
                  <a:srgbClr val="00B050"/>
                </a:solidFill>
              </a:ln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2123968" y="4787860"/>
            <a:ext cx="2196000" cy="369332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nl-NL" dirty="0">
              <a:ln>
                <a:solidFill>
                  <a:srgbClr val="00B050"/>
                </a:solidFill>
              </a:ln>
            </a:endParaRPr>
          </a:p>
        </p:txBody>
      </p:sp>
      <p:cxnSp>
        <p:nvCxnSpPr>
          <p:cNvPr id="16" name="Rechte verbindingslijn 15"/>
          <p:cNvCxnSpPr/>
          <p:nvPr/>
        </p:nvCxnSpPr>
        <p:spPr>
          <a:xfrm>
            <a:off x="4824000" y="3168000"/>
            <a:ext cx="432000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2123728" y="2700000"/>
            <a:ext cx="432000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/>
          <p:cNvSpPr txBox="1"/>
          <p:nvPr/>
        </p:nvSpPr>
        <p:spPr>
          <a:xfrm>
            <a:off x="3258000" y="2088000"/>
            <a:ext cx="720000" cy="369332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nl-NL" dirty="0">
              <a:ln>
                <a:solidFill>
                  <a:srgbClr val="00B050"/>
                </a:solidFill>
              </a:ln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2699880" y="6246000"/>
            <a:ext cx="720000" cy="369332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nl-NL" dirty="0">
              <a:ln>
                <a:solidFill>
                  <a:srgbClr val="00B05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4" grpId="0" animBg="1"/>
      <p:bldP spid="15" grpId="0" animBg="1"/>
      <p:bldP spid="13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2048" y="260648"/>
            <a:ext cx="9324528" cy="1143000"/>
          </a:xfrm>
        </p:spPr>
        <p:txBody>
          <a:bodyPr>
            <a:noAutofit/>
          </a:bodyPr>
          <a:lstStyle/>
          <a:p>
            <a:r>
              <a:rPr lang="en-GB" sz="3600" dirty="0" smtClean="0"/>
              <a:t>Model </a:t>
            </a:r>
            <a:r>
              <a:rPr lang="en-GB" sz="3600" dirty="0" err="1" smtClean="0"/>
              <a:t>Labov</a:t>
            </a:r>
            <a:r>
              <a:rPr lang="en-GB" sz="3600" dirty="0" smtClean="0"/>
              <a:t>: </a:t>
            </a:r>
            <a:r>
              <a:rPr lang="en-GB" sz="3600" dirty="0" err="1" smtClean="0"/>
              <a:t>linguïstische</a:t>
            </a:r>
            <a:r>
              <a:rPr lang="en-GB" sz="3600" dirty="0" smtClean="0"/>
              <a:t> &amp; </a:t>
            </a:r>
            <a:r>
              <a:rPr lang="en-GB" sz="3600" dirty="0" err="1" smtClean="0"/>
              <a:t>narratologische</a:t>
            </a:r>
            <a:r>
              <a:rPr lang="en-GB" sz="3600" dirty="0" smtClean="0"/>
              <a:t> </a:t>
            </a:r>
            <a:r>
              <a:rPr lang="en-GB" sz="3600" dirty="0" err="1" smtClean="0"/>
              <a:t>kenmerken</a:t>
            </a:r>
            <a:r>
              <a:rPr lang="en-GB" sz="3600" dirty="0" smtClean="0"/>
              <a:t> in het </a:t>
            </a:r>
            <a:r>
              <a:rPr lang="en-GB" sz="3600" dirty="0" err="1" smtClean="0"/>
              <a:t>Latijn</a:t>
            </a:r>
            <a:r>
              <a:rPr lang="en-GB" sz="3600" dirty="0" smtClean="0"/>
              <a:t> </a:t>
            </a:r>
            <a:r>
              <a:rPr lang="en-GB" sz="2400" dirty="0" smtClean="0"/>
              <a:t>(</a:t>
            </a:r>
            <a:r>
              <a:rPr lang="en-GB" sz="2400" dirty="0" err="1" smtClean="0"/>
              <a:t>naar</a:t>
            </a:r>
            <a:r>
              <a:rPr lang="en-GB" sz="2400" dirty="0" smtClean="0"/>
              <a:t> </a:t>
            </a:r>
            <a:r>
              <a:rPr lang="en-GB" sz="2400" dirty="0" err="1" smtClean="0"/>
              <a:t>Kroon</a:t>
            </a:r>
            <a:r>
              <a:rPr lang="en-GB" sz="2400" dirty="0" smtClean="0"/>
              <a:t> </a:t>
            </a:r>
            <a:r>
              <a:rPr lang="en-GB" sz="2400" dirty="0" err="1" smtClean="0"/>
              <a:t>e.a</a:t>
            </a:r>
            <a:r>
              <a:rPr lang="en-GB" sz="2400" dirty="0" smtClean="0"/>
              <a:t>.)</a:t>
            </a:r>
            <a:br>
              <a:rPr lang="en-GB" sz="2400" dirty="0" smtClean="0"/>
            </a:br>
            <a:endParaRPr lang="en-GB" sz="3600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467545" y="1215072"/>
          <a:ext cx="8496942" cy="5526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5"/>
                <a:gridCol w="3672408"/>
                <a:gridCol w="3240359"/>
              </a:tblGrid>
              <a:tr h="61365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i="1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 err="1" smtClean="0">
                          <a:latin typeface="+mj-lt"/>
                          <a:ea typeface="Calibri"/>
                          <a:cs typeface="Times New Roman"/>
                        </a:rPr>
                        <a:t>Narratieve</a:t>
                      </a:r>
                      <a:r>
                        <a:rPr lang="en-GB" sz="1800" i="1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i="1" dirty="0" err="1">
                          <a:latin typeface="+mj-lt"/>
                          <a:ea typeface="Calibri"/>
                          <a:cs typeface="Times New Roman"/>
                        </a:rPr>
                        <a:t>structuur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i="1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 err="1" smtClean="0">
                          <a:latin typeface="+mj-lt"/>
                          <a:ea typeface="Calibri"/>
                          <a:cs typeface="Times New Roman"/>
                        </a:rPr>
                        <a:t>Narratieve</a:t>
                      </a:r>
                      <a:r>
                        <a:rPr lang="en-GB" sz="1800" i="1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i="1" dirty="0" err="1">
                          <a:latin typeface="+mj-lt"/>
                          <a:ea typeface="Calibri"/>
                          <a:cs typeface="Times New Roman"/>
                        </a:rPr>
                        <a:t>functie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 err="1">
                          <a:latin typeface="+mj-lt"/>
                          <a:ea typeface="Calibri"/>
                          <a:cs typeface="Times New Roman"/>
                        </a:rPr>
                        <a:t>Linguïstische</a:t>
                      </a:r>
                      <a:r>
                        <a:rPr lang="en-GB" sz="1800" i="1" dirty="0">
                          <a:latin typeface="+mj-lt"/>
                          <a:ea typeface="Calibri"/>
                          <a:cs typeface="Times New Roman"/>
                        </a:rPr>
                        <a:t> en </a:t>
                      </a:r>
                      <a:r>
                        <a:rPr lang="en-GB" sz="1800" i="1" dirty="0" err="1">
                          <a:latin typeface="+mj-lt"/>
                          <a:ea typeface="Calibri"/>
                          <a:cs typeface="Times New Roman"/>
                        </a:rPr>
                        <a:t>narratologische</a:t>
                      </a:r>
                      <a:r>
                        <a:rPr lang="en-GB" sz="1800" i="1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i="1" dirty="0" err="1">
                          <a:latin typeface="+mj-lt"/>
                          <a:ea typeface="Calibri"/>
                          <a:cs typeface="Times New Roman"/>
                        </a:rPr>
                        <a:t>kenmerken</a:t>
                      </a:r>
                      <a:endParaRPr lang="en-GB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51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 err="1">
                          <a:latin typeface="+mj-lt"/>
                          <a:ea typeface="Calibri"/>
                          <a:cs typeface="Times New Roman"/>
                        </a:rPr>
                        <a:t>tijd</a:t>
                      </a:r>
                      <a:endParaRPr lang="en-GB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6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‘Synopsis’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aankondiging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&amp;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samenvatting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verhaal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968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1800" dirty="0" err="1" smtClean="0">
                          <a:latin typeface="+mj-lt"/>
                          <a:ea typeface="Calibri"/>
                          <a:cs typeface="Times New Roman"/>
                        </a:rPr>
                        <a:t>Oriëntatie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noemen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van de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tijd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plaats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omstandigheden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en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hoofdpersonen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Ontwikkeling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opbouwen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van de spanning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Hoogtepunt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climax,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beslissende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moment, ‘conflict’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4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Nasleep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uitkomst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resultaat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Afsluiting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brug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naar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 smtClean="0">
                          <a:latin typeface="+mj-lt"/>
                          <a:ea typeface="Calibri"/>
                          <a:cs typeface="Times New Roman"/>
                        </a:rPr>
                        <a:t>hier</a:t>
                      </a:r>
                      <a:r>
                        <a:rPr lang="en-GB" sz="180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en nu van de </a:t>
                      </a:r>
                      <a:r>
                        <a:rPr lang="en-GB" sz="1800" dirty="0" err="1" smtClean="0">
                          <a:latin typeface="+mj-lt"/>
                          <a:ea typeface="Calibri"/>
                          <a:cs typeface="Times New Roman"/>
                        </a:rPr>
                        <a:t>verteller</a:t>
                      </a:r>
                      <a:endParaRPr lang="en-GB" sz="1800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24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Evaluatie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commentaar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van de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verteller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2048" y="260648"/>
            <a:ext cx="9324528" cy="1143000"/>
          </a:xfrm>
        </p:spPr>
        <p:txBody>
          <a:bodyPr>
            <a:noAutofit/>
          </a:bodyPr>
          <a:lstStyle/>
          <a:p>
            <a:r>
              <a:rPr lang="en-GB" sz="3600" dirty="0" smtClean="0"/>
              <a:t>Model </a:t>
            </a:r>
            <a:r>
              <a:rPr lang="en-GB" sz="3600" dirty="0" err="1" smtClean="0"/>
              <a:t>Labov</a:t>
            </a:r>
            <a:r>
              <a:rPr lang="en-GB" sz="3600" dirty="0" smtClean="0"/>
              <a:t>: </a:t>
            </a:r>
            <a:r>
              <a:rPr lang="en-GB" sz="3600" dirty="0" err="1" smtClean="0"/>
              <a:t>linguïstische</a:t>
            </a:r>
            <a:r>
              <a:rPr lang="en-GB" sz="3600" dirty="0" smtClean="0"/>
              <a:t> &amp; </a:t>
            </a:r>
            <a:r>
              <a:rPr lang="en-GB" sz="3600" dirty="0" err="1" smtClean="0"/>
              <a:t>narratologische</a:t>
            </a:r>
            <a:r>
              <a:rPr lang="en-GB" sz="3600" dirty="0" smtClean="0"/>
              <a:t> </a:t>
            </a:r>
            <a:r>
              <a:rPr lang="en-GB" sz="3600" dirty="0" err="1" smtClean="0"/>
              <a:t>kenmerken</a:t>
            </a:r>
            <a:r>
              <a:rPr lang="en-GB" sz="3600" dirty="0" smtClean="0"/>
              <a:t> in het </a:t>
            </a:r>
            <a:r>
              <a:rPr lang="en-GB" sz="3600" dirty="0" err="1" smtClean="0"/>
              <a:t>Latijn</a:t>
            </a:r>
            <a:r>
              <a:rPr lang="en-GB" sz="3600" dirty="0" smtClean="0"/>
              <a:t> </a:t>
            </a:r>
            <a:r>
              <a:rPr lang="en-GB" sz="2400" dirty="0" smtClean="0"/>
              <a:t>(</a:t>
            </a:r>
            <a:r>
              <a:rPr lang="en-GB" sz="2400" dirty="0" err="1" smtClean="0"/>
              <a:t>naar</a:t>
            </a:r>
            <a:r>
              <a:rPr lang="en-GB" sz="2400" dirty="0" smtClean="0"/>
              <a:t> </a:t>
            </a:r>
            <a:r>
              <a:rPr lang="en-GB" sz="2400" dirty="0" err="1" smtClean="0"/>
              <a:t>Kroon</a:t>
            </a:r>
            <a:r>
              <a:rPr lang="en-GB" sz="2400" dirty="0" smtClean="0"/>
              <a:t> </a:t>
            </a:r>
            <a:r>
              <a:rPr lang="en-GB" sz="2400" dirty="0" err="1" smtClean="0"/>
              <a:t>e.a</a:t>
            </a:r>
            <a:r>
              <a:rPr lang="en-GB" sz="2400" dirty="0" smtClean="0"/>
              <a:t>.)</a:t>
            </a:r>
            <a:br>
              <a:rPr lang="en-GB" sz="2400" dirty="0" smtClean="0"/>
            </a:br>
            <a:endParaRPr lang="en-GB" sz="3600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467545" y="1215072"/>
          <a:ext cx="8496942" cy="5526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5"/>
                <a:gridCol w="3672408"/>
                <a:gridCol w="3240359"/>
              </a:tblGrid>
              <a:tr h="61365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i="1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 err="1" smtClean="0">
                          <a:latin typeface="+mj-lt"/>
                          <a:ea typeface="Calibri"/>
                          <a:cs typeface="Times New Roman"/>
                        </a:rPr>
                        <a:t>Narratieve</a:t>
                      </a:r>
                      <a:r>
                        <a:rPr lang="en-GB" sz="1800" i="1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i="1" dirty="0" err="1">
                          <a:latin typeface="+mj-lt"/>
                          <a:ea typeface="Calibri"/>
                          <a:cs typeface="Times New Roman"/>
                        </a:rPr>
                        <a:t>structuur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i="1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 err="1" smtClean="0">
                          <a:latin typeface="+mj-lt"/>
                          <a:ea typeface="Calibri"/>
                          <a:cs typeface="Times New Roman"/>
                        </a:rPr>
                        <a:t>Narratieve</a:t>
                      </a:r>
                      <a:r>
                        <a:rPr lang="en-GB" sz="1800" i="1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i="1" dirty="0" err="1">
                          <a:latin typeface="+mj-lt"/>
                          <a:ea typeface="Calibri"/>
                          <a:cs typeface="Times New Roman"/>
                        </a:rPr>
                        <a:t>functie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 err="1">
                          <a:latin typeface="+mj-lt"/>
                          <a:ea typeface="Calibri"/>
                          <a:cs typeface="Times New Roman"/>
                        </a:rPr>
                        <a:t>Linguïstische</a:t>
                      </a:r>
                      <a:r>
                        <a:rPr lang="en-GB" sz="1800" i="1" dirty="0">
                          <a:latin typeface="+mj-lt"/>
                          <a:ea typeface="Calibri"/>
                          <a:cs typeface="Times New Roman"/>
                        </a:rPr>
                        <a:t> en </a:t>
                      </a:r>
                      <a:r>
                        <a:rPr lang="en-GB" sz="1800" i="1" dirty="0" err="1">
                          <a:latin typeface="+mj-lt"/>
                          <a:ea typeface="Calibri"/>
                          <a:cs typeface="Times New Roman"/>
                        </a:rPr>
                        <a:t>narratologische</a:t>
                      </a:r>
                      <a:r>
                        <a:rPr lang="en-GB" sz="1800" i="1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i="1" dirty="0" err="1">
                          <a:latin typeface="+mj-lt"/>
                          <a:ea typeface="Calibri"/>
                          <a:cs typeface="Times New Roman"/>
                        </a:rPr>
                        <a:t>kenmerken</a:t>
                      </a:r>
                      <a:endParaRPr lang="en-GB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51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 err="1">
                          <a:latin typeface="+mj-lt"/>
                          <a:ea typeface="Calibri"/>
                          <a:cs typeface="Times New Roman"/>
                        </a:rPr>
                        <a:t>tijd</a:t>
                      </a:r>
                      <a:endParaRPr lang="en-GB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6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‘Synopsis’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aankondiging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&amp;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samenvatting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verhaal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latin typeface="+mn-lt"/>
                          <a:ea typeface="Calibri"/>
                          <a:cs typeface="Times New Roman"/>
                        </a:rPr>
                        <a:t>perf</a:t>
                      </a:r>
                      <a:r>
                        <a:rPr lang="en-GB" sz="1800" dirty="0">
                          <a:latin typeface="+mn-lt"/>
                          <a:ea typeface="Calibri"/>
                          <a:cs typeface="Times New Roman"/>
                        </a:rPr>
                        <a:t>.; </a:t>
                      </a:r>
                      <a:r>
                        <a:rPr lang="en-GB" sz="1800" dirty="0" err="1">
                          <a:latin typeface="+mn-lt"/>
                          <a:ea typeface="Calibri"/>
                          <a:cs typeface="Times New Roman"/>
                        </a:rPr>
                        <a:t>praes</a:t>
                      </a:r>
                      <a:r>
                        <a:rPr lang="en-GB" sz="1800" dirty="0">
                          <a:latin typeface="+mn-lt"/>
                          <a:ea typeface="Calibri"/>
                          <a:cs typeface="Times New Roman"/>
                        </a:rPr>
                        <a:t>.; fut. </a:t>
                      </a:r>
                      <a:endParaRPr lang="en-GB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968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1800" dirty="0" err="1" smtClean="0">
                          <a:latin typeface="+mj-lt"/>
                          <a:ea typeface="Calibri"/>
                          <a:cs typeface="Times New Roman"/>
                        </a:rPr>
                        <a:t>Oriëntatie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noemen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van de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tijd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plaats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omstandigheden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en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hoofdpersonen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+mn-lt"/>
                          <a:ea typeface="Calibri"/>
                          <a:cs typeface="Times New Roman"/>
                        </a:rPr>
                        <a:t>impf.; </a:t>
                      </a:r>
                      <a:r>
                        <a:rPr lang="en-GB" sz="1800" dirty="0" err="1">
                          <a:latin typeface="+mn-lt"/>
                          <a:ea typeface="Calibri"/>
                          <a:cs typeface="Times New Roman"/>
                        </a:rPr>
                        <a:t>plqpf</a:t>
                      </a:r>
                      <a:r>
                        <a:rPr lang="en-GB" sz="1800" dirty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en-GB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Ontwikkeling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opbouwen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van de spanning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latin typeface="+mn-lt"/>
                          <a:ea typeface="Calibri"/>
                          <a:cs typeface="Times New Roman"/>
                        </a:rPr>
                        <a:t>praes</a:t>
                      </a:r>
                      <a:r>
                        <a:rPr lang="en-GB" sz="1800" dirty="0">
                          <a:latin typeface="+mn-lt"/>
                          <a:ea typeface="Calibri"/>
                          <a:cs typeface="Times New Roman"/>
                        </a:rPr>
                        <a:t>. hist.; </a:t>
                      </a:r>
                      <a:r>
                        <a:rPr lang="en-GB" sz="1800" dirty="0" err="1">
                          <a:latin typeface="+mn-lt"/>
                          <a:ea typeface="Calibri"/>
                          <a:cs typeface="Times New Roman"/>
                        </a:rPr>
                        <a:t>perf</a:t>
                      </a:r>
                      <a:r>
                        <a:rPr lang="en-GB" sz="1800" dirty="0">
                          <a:latin typeface="+mn-lt"/>
                          <a:ea typeface="Calibri"/>
                          <a:cs typeface="Times New Roman"/>
                        </a:rPr>
                        <a:t>., </a:t>
                      </a:r>
                      <a:r>
                        <a:rPr lang="en-GB" sz="1800" dirty="0" err="1">
                          <a:latin typeface="+mn-lt"/>
                          <a:ea typeface="Calibri"/>
                          <a:cs typeface="Times New Roman"/>
                        </a:rPr>
                        <a:t>afgewisseld</a:t>
                      </a:r>
                      <a:r>
                        <a:rPr lang="en-GB" sz="1800" dirty="0">
                          <a:latin typeface="+mn-lt"/>
                          <a:ea typeface="Calibri"/>
                          <a:cs typeface="Times New Roman"/>
                        </a:rPr>
                        <a:t> met impf./</a:t>
                      </a:r>
                      <a:r>
                        <a:rPr lang="en-GB" sz="1800" dirty="0" err="1">
                          <a:latin typeface="+mn-lt"/>
                          <a:ea typeface="Calibri"/>
                          <a:cs typeface="Times New Roman"/>
                        </a:rPr>
                        <a:t>plqpf</a:t>
                      </a:r>
                      <a:r>
                        <a:rPr lang="en-GB" sz="1800" dirty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en-GB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Hoogtepunt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climax,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beslissende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moment, ‘conflict’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latin typeface="+mn-lt"/>
                          <a:ea typeface="Calibri"/>
                          <a:cs typeface="Times New Roman"/>
                        </a:rPr>
                        <a:t>praes</a:t>
                      </a:r>
                      <a:r>
                        <a:rPr lang="en-GB" sz="1800" dirty="0">
                          <a:latin typeface="+mn-lt"/>
                          <a:ea typeface="Calibri"/>
                          <a:cs typeface="Times New Roman"/>
                        </a:rPr>
                        <a:t>. hist.; inf. hist.</a:t>
                      </a:r>
                      <a:endParaRPr lang="en-GB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4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Nasleep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uitkomst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resultaat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latin typeface="+mn-lt"/>
                          <a:ea typeface="Calibri"/>
                          <a:cs typeface="Times New Roman"/>
                        </a:rPr>
                        <a:t>perf</a:t>
                      </a:r>
                      <a:r>
                        <a:rPr lang="en-GB" sz="1800" dirty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en-GB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Afsluiting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brug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naar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 smtClean="0">
                          <a:latin typeface="+mj-lt"/>
                          <a:ea typeface="Calibri"/>
                          <a:cs typeface="Times New Roman"/>
                        </a:rPr>
                        <a:t>hier</a:t>
                      </a:r>
                      <a:r>
                        <a:rPr lang="en-GB" sz="180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en nu van de </a:t>
                      </a:r>
                      <a:r>
                        <a:rPr lang="en-GB" sz="1800" dirty="0" err="1" smtClean="0">
                          <a:latin typeface="+mj-lt"/>
                          <a:ea typeface="Calibri"/>
                          <a:cs typeface="Times New Roman"/>
                        </a:rPr>
                        <a:t>verteller</a:t>
                      </a:r>
                      <a:endParaRPr lang="en-GB" sz="1800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perf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.;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praes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.; fut.</a:t>
                      </a:r>
                      <a:endParaRPr lang="en-GB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24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Evaluatie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commentaar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van de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verteller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perf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.;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praes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.; fut</a:t>
                      </a:r>
                      <a:r>
                        <a:rPr lang="en-GB" sz="1800" dirty="0" smtClean="0">
                          <a:latin typeface="+mj-lt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2048" y="260648"/>
            <a:ext cx="9324528" cy="1143000"/>
          </a:xfrm>
        </p:spPr>
        <p:txBody>
          <a:bodyPr>
            <a:noAutofit/>
          </a:bodyPr>
          <a:lstStyle/>
          <a:p>
            <a:r>
              <a:rPr lang="en-GB" sz="3600" dirty="0" smtClean="0"/>
              <a:t>Model </a:t>
            </a:r>
            <a:r>
              <a:rPr lang="en-GB" sz="3600" dirty="0" err="1" smtClean="0"/>
              <a:t>Labov</a:t>
            </a:r>
            <a:r>
              <a:rPr lang="en-GB" sz="3600" dirty="0" smtClean="0"/>
              <a:t>: </a:t>
            </a:r>
            <a:r>
              <a:rPr lang="en-GB" sz="3600" dirty="0" err="1" smtClean="0"/>
              <a:t>linguïstische</a:t>
            </a:r>
            <a:r>
              <a:rPr lang="en-GB" sz="3600" dirty="0" smtClean="0"/>
              <a:t> &amp; </a:t>
            </a:r>
            <a:r>
              <a:rPr lang="en-GB" sz="3600" dirty="0" err="1" smtClean="0"/>
              <a:t>narratologische</a:t>
            </a:r>
            <a:r>
              <a:rPr lang="en-GB" sz="3600" dirty="0" smtClean="0"/>
              <a:t> </a:t>
            </a:r>
            <a:r>
              <a:rPr lang="en-GB" sz="3600" dirty="0" err="1" smtClean="0"/>
              <a:t>kenmerken</a:t>
            </a:r>
            <a:r>
              <a:rPr lang="en-GB" sz="3600" dirty="0" smtClean="0"/>
              <a:t> in het </a:t>
            </a:r>
            <a:r>
              <a:rPr lang="en-GB" sz="3600" dirty="0" err="1" smtClean="0"/>
              <a:t>Latijn</a:t>
            </a:r>
            <a:r>
              <a:rPr lang="en-GB" sz="3600" dirty="0" smtClean="0"/>
              <a:t> </a:t>
            </a:r>
            <a:r>
              <a:rPr lang="en-GB" sz="2400" dirty="0" smtClean="0"/>
              <a:t>(</a:t>
            </a:r>
            <a:r>
              <a:rPr lang="en-GB" sz="2400" dirty="0" err="1" smtClean="0"/>
              <a:t>naar</a:t>
            </a:r>
            <a:r>
              <a:rPr lang="en-GB" sz="2400" dirty="0" smtClean="0"/>
              <a:t> </a:t>
            </a:r>
            <a:r>
              <a:rPr lang="en-GB" sz="2400" dirty="0" err="1" smtClean="0"/>
              <a:t>Kroon</a:t>
            </a:r>
            <a:r>
              <a:rPr lang="en-GB" sz="2400" dirty="0" smtClean="0"/>
              <a:t> </a:t>
            </a:r>
            <a:r>
              <a:rPr lang="en-GB" sz="2400" dirty="0" err="1" smtClean="0"/>
              <a:t>e.a</a:t>
            </a:r>
            <a:r>
              <a:rPr lang="en-GB" sz="2400" dirty="0" smtClean="0"/>
              <a:t>.)</a:t>
            </a:r>
            <a:br>
              <a:rPr lang="en-GB" sz="2400" dirty="0" smtClean="0"/>
            </a:br>
            <a:endParaRPr lang="en-GB" sz="3600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467545" y="1215072"/>
          <a:ext cx="8496942" cy="5526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5"/>
                <a:gridCol w="3672408"/>
                <a:gridCol w="3240359"/>
              </a:tblGrid>
              <a:tr h="61365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i="1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 err="1" smtClean="0">
                          <a:latin typeface="+mj-lt"/>
                          <a:ea typeface="Calibri"/>
                          <a:cs typeface="Times New Roman"/>
                        </a:rPr>
                        <a:t>Narratieve</a:t>
                      </a:r>
                      <a:r>
                        <a:rPr lang="en-GB" sz="1800" i="1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i="1" dirty="0" err="1">
                          <a:latin typeface="+mj-lt"/>
                          <a:ea typeface="Calibri"/>
                          <a:cs typeface="Times New Roman"/>
                        </a:rPr>
                        <a:t>structuur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i="1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 err="1" smtClean="0">
                          <a:latin typeface="+mj-lt"/>
                          <a:ea typeface="Calibri"/>
                          <a:cs typeface="Times New Roman"/>
                        </a:rPr>
                        <a:t>Narratieve</a:t>
                      </a:r>
                      <a:r>
                        <a:rPr lang="en-GB" sz="1800" i="1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i="1" dirty="0" err="1">
                          <a:latin typeface="+mj-lt"/>
                          <a:ea typeface="Calibri"/>
                          <a:cs typeface="Times New Roman"/>
                        </a:rPr>
                        <a:t>functie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 err="1">
                          <a:latin typeface="+mj-lt"/>
                          <a:ea typeface="Calibri"/>
                          <a:cs typeface="Times New Roman"/>
                        </a:rPr>
                        <a:t>Linguïstische</a:t>
                      </a:r>
                      <a:r>
                        <a:rPr lang="en-GB" sz="1800" i="1" dirty="0">
                          <a:latin typeface="+mj-lt"/>
                          <a:ea typeface="Calibri"/>
                          <a:cs typeface="Times New Roman"/>
                        </a:rPr>
                        <a:t> en </a:t>
                      </a:r>
                      <a:r>
                        <a:rPr lang="en-GB" sz="1800" i="1" dirty="0" err="1">
                          <a:latin typeface="+mj-lt"/>
                          <a:ea typeface="Calibri"/>
                          <a:cs typeface="Times New Roman"/>
                        </a:rPr>
                        <a:t>narratologische</a:t>
                      </a:r>
                      <a:r>
                        <a:rPr lang="en-GB" sz="1800" i="1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i="1" dirty="0" err="1">
                          <a:latin typeface="+mj-lt"/>
                          <a:ea typeface="Calibri"/>
                          <a:cs typeface="Times New Roman"/>
                        </a:rPr>
                        <a:t>kenmerken</a:t>
                      </a:r>
                      <a:endParaRPr lang="en-GB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51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 err="1" smtClean="0">
                          <a:latin typeface="+mj-lt"/>
                          <a:ea typeface="Calibri"/>
                          <a:cs typeface="Times New Roman"/>
                        </a:rPr>
                        <a:t>narratief</a:t>
                      </a:r>
                      <a:r>
                        <a:rPr lang="en-GB" sz="1800" i="1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i="1" dirty="0" err="1" smtClean="0">
                          <a:latin typeface="+mj-lt"/>
                          <a:ea typeface="Calibri"/>
                          <a:cs typeface="Times New Roman"/>
                        </a:rPr>
                        <a:t>ritme</a:t>
                      </a:r>
                      <a:endParaRPr lang="en-GB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6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‘Synopsis’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aankondiging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&amp;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samenvatting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verhaal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968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1800" dirty="0" err="1" smtClean="0">
                          <a:latin typeface="+mj-lt"/>
                          <a:ea typeface="Calibri"/>
                          <a:cs typeface="Times New Roman"/>
                        </a:rPr>
                        <a:t>Oriëntatie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noemen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van de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tijd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plaats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omstandigheden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en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hoofdpersonen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Ontwikkeling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opbouwen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van de spanning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Hoogtepunt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climax,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beslissende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moment, ‘conflict’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4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Nasleep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uitkomst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resultaat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Afsluiting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brug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naar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 smtClean="0">
                          <a:latin typeface="+mj-lt"/>
                          <a:ea typeface="Calibri"/>
                          <a:cs typeface="Times New Roman"/>
                        </a:rPr>
                        <a:t>hier</a:t>
                      </a:r>
                      <a:r>
                        <a:rPr lang="en-GB" sz="180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en nu van de </a:t>
                      </a:r>
                      <a:r>
                        <a:rPr lang="en-GB" sz="1800" dirty="0" err="1" smtClean="0">
                          <a:latin typeface="+mj-lt"/>
                          <a:ea typeface="Calibri"/>
                          <a:cs typeface="Times New Roman"/>
                        </a:rPr>
                        <a:t>verteller</a:t>
                      </a:r>
                      <a:endParaRPr lang="en-GB" sz="1800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24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+mj-lt"/>
                          <a:ea typeface="Calibri"/>
                          <a:cs typeface="Times New Roman"/>
                        </a:rPr>
                        <a:t>‘Evaluatie’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commentaar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van de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verteller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2048" y="260648"/>
            <a:ext cx="9324528" cy="1143000"/>
          </a:xfrm>
        </p:spPr>
        <p:txBody>
          <a:bodyPr>
            <a:noAutofit/>
          </a:bodyPr>
          <a:lstStyle/>
          <a:p>
            <a:r>
              <a:rPr lang="en-GB" sz="3600" dirty="0" smtClean="0"/>
              <a:t>Model </a:t>
            </a:r>
            <a:r>
              <a:rPr lang="en-GB" sz="3600" dirty="0" err="1" smtClean="0"/>
              <a:t>Labov</a:t>
            </a:r>
            <a:r>
              <a:rPr lang="en-GB" sz="3600" dirty="0" smtClean="0"/>
              <a:t>: </a:t>
            </a:r>
            <a:r>
              <a:rPr lang="en-GB" sz="3600" dirty="0" err="1" smtClean="0"/>
              <a:t>linguïstische</a:t>
            </a:r>
            <a:r>
              <a:rPr lang="en-GB" sz="3600" dirty="0" smtClean="0"/>
              <a:t> &amp; </a:t>
            </a:r>
            <a:r>
              <a:rPr lang="en-GB" sz="3600" dirty="0" err="1" smtClean="0"/>
              <a:t>narratologische</a:t>
            </a:r>
            <a:r>
              <a:rPr lang="en-GB" sz="3600" dirty="0" smtClean="0"/>
              <a:t> </a:t>
            </a:r>
            <a:r>
              <a:rPr lang="en-GB" sz="3600" dirty="0" err="1" smtClean="0"/>
              <a:t>kenmerken</a:t>
            </a:r>
            <a:r>
              <a:rPr lang="en-GB" sz="3600" dirty="0" smtClean="0"/>
              <a:t> in het </a:t>
            </a:r>
            <a:r>
              <a:rPr lang="en-GB" sz="3600" dirty="0" err="1" smtClean="0"/>
              <a:t>Latijn</a:t>
            </a:r>
            <a:r>
              <a:rPr lang="en-GB" sz="3600" dirty="0" smtClean="0"/>
              <a:t> </a:t>
            </a:r>
            <a:r>
              <a:rPr lang="en-GB" sz="2400" dirty="0" smtClean="0"/>
              <a:t>(</a:t>
            </a:r>
            <a:r>
              <a:rPr lang="en-GB" sz="2400" dirty="0" err="1" smtClean="0"/>
              <a:t>naar</a:t>
            </a:r>
            <a:r>
              <a:rPr lang="en-GB" sz="2400" dirty="0" smtClean="0"/>
              <a:t> </a:t>
            </a:r>
            <a:r>
              <a:rPr lang="en-GB" sz="2400" dirty="0" err="1" smtClean="0"/>
              <a:t>Kroon</a:t>
            </a:r>
            <a:r>
              <a:rPr lang="en-GB" sz="2400" dirty="0" smtClean="0"/>
              <a:t> </a:t>
            </a:r>
            <a:r>
              <a:rPr lang="en-GB" sz="2400" dirty="0" err="1" smtClean="0"/>
              <a:t>e.a</a:t>
            </a:r>
            <a:r>
              <a:rPr lang="en-GB" sz="2400" dirty="0" smtClean="0"/>
              <a:t>.)</a:t>
            </a:r>
            <a:br>
              <a:rPr lang="en-GB" sz="2400" dirty="0" smtClean="0"/>
            </a:br>
            <a:endParaRPr lang="en-GB" sz="3600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467545" y="1215072"/>
          <a:ext cx="8496942" cy="5526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5"/>
                <a:gridCol w="3672408"/>
                <a:gridCol w="3240359"/>
              </a:tblGrid>
              <a:tr h="61365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i="1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 err="1" smtClean="0">
                          <a:latin typeface="+mj-lt"/>
                          <a:ea typeface="Calibri"/>
                          <a:cs typeface="Times New Roman"/>
                        </a:rPr>
                        <a:t>Narratieve</a:t>
                      </a:r>
                      <a:r>
                        <a:rPr lang="en-GB" sz="1800" i="1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i="1" dirty="0" err="1">
                          <a:latin typeface="+mj-lt"/>
                          <a:ea typeface="Calibri"/>
                          <a:cs typeface="Times New Roman"/>
                        </a:rPr>
                        <a:t>structuur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i="1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 err="1" smtClean="0">
                          <a:latin typeface="+mj-lt"/>
                          <a:ea typeface="Calibri"/>
                          <a:cs typeface="Times New Roman"/>
                        </a:rPr>
                        <a:t>Narratieve</a:t>
                      </a:r>
                      <a:r>
                        <a:rPr lang="en-GB" sz="1800" i="1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i="1" dirty="0" err="1">
                          <a:latin typeface="+mj-lt"/>
                          <a:ea typeface="Calibri"/>
                          <a:cs typeface="Times New Roman"/>
                        </a:rPr>
                        <a:t>functie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 err="1">
                          <a:latin typeface="+mj-lt"/>
                          <a:ea typeface="Calibri"/>
                          <a:cs typeface="Times New Roman"/>
                        </a:rPr>
                        <a:t>Linguïstische</a:t>
                      </a:r>
                      <a:r>
                        <a:rPr lang="en-GB" sz="1800" i="1" dirty="0">
                          <a:latin typeface="+mj-lt"/>
                          <a:ea typeface="Calibri"/>
                          <a:cs typeface="Times New Roman"/>
                        </a:rPr>
                        <a:t> en </a:t>
                      </a:r>
                      <a:r>
                        <a:rPr lang="en-GB" sz="1800" i="1" dirty="0" err="1">
                          <a:latin typeface="+mj-lt"/>
                          <a:ea typeface="Calibri"/>
                          <a:cs typeface="Times New Roman"/>
                        </a:rPr>
                        <a:t>narratologische</a:t>
                      </a:r>
                      <a:r>
                        <a:rPr lang="en-GB" sz="1800" i="1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i="1" dirty="0" err="1">
                          <a:latin typeface="+mj-lt"/>
                          <a:ea typeface="Calibri"/>
                          <a:cs typeface="Times New Roman"/>
                        </a:rPr>
                        <a:t>kenmerken</a:t>
                      </a:r>
                      <a:endParaRPr lang="en-GB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51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 err="1" smtClean="0">
                          <a:latin typeface="+mj-lt"/>
                          <a:ea typeface="Calibri"/>
                          <a:cs typeface="Times New Roman"/>
                        </a:rPr>
                        <a:t>narratief</a:t>
                      </a:r>
                      <a:r>
                        <a:rPr lang="en-GB" sz="1800" i="1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i="1" dirty="0" err="1" smtClean="0">
                          <a:latin typeface="+mj-lt"/>
                          <a:ea typeface="Calibri"/>
                          <a:cs typeface="Times New Roman"/>
                        </a:rPr>
                        <a:t>ritme</a:t>
                      </a:r>
                      <a:endParaRPr lang="en-GB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6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‘Synopsis’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aankondiging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&amp;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samenvatting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verhaal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968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1800" dirty="0" err="1" smtClean="0">
                          <a:latin typeface="+mj-lt"/>
                          <a:ea typeface="Calibri"/>
                          <a:cs typeface="Times New Roman"/>
                        </a:rPr>
                        <a:t>Oriëntatie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noemen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van de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tijd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plaats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omstandigheden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en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hoofdpersonen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vertraging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&amp;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pauze</a:t>
                      </a:r>
                      <a:endParaRPr lang="en-GB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Ontwikkeling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opbouwen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van de spanning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versnelling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endParaRPr lang="en-GB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Hoogtepunt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climax,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beslissende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moment, ‘conflict’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‘scene</a:t>
                      </a:r>
                      <a:r>
                        <a:rPr lang="en-GB" sz="1800" dirty="0" smtClean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+mj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verteltijd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=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vertelde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tijd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)</a:t>
                      </a:r>
                      <a:endParaRPr lang="en-GB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4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Nasleep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uitkomst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resultaat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samenvatting</a:t>
                      </a:r>
                      <a:r>
                        <a:rPr lang="en-GB" sz="1800" dirty="0" smtClean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+mj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verteltijd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&lt;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vertelde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tijd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)</a:t>
                      </a:r>
                      <a:endParaRPr lang="en-GB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Afsluiting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brug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naar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 smtClean="0">
                          <a:latin typeface="+mj-lt"/>
                          <a:ea typeface="Calibri"/>
                          <a:cs typeface="Times New Roman"/>
                        </a:rPr>
                        <a:t>hier</a:t>
                      </a:r>
                      <a:r>
                        <a:rPr lang="en-GB" sz="180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en nu van de </a:t>
                      </a:r>
                      <a:r>
                        <a:rPr lang="en-GB" sz="1800" dirty="0" err="1" smtClean="0">
                          <a:latin typeface="+mj-lt"/>
                          <a:ea typeface="Calibri"/>
                          <a:cs typeface="Times New Roman"/>
                        </a:rPr>
                        <a:t>verteller</a:t>
                      </a:r>
                      <a:endParaRPr lang="en-GB" sz="1800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24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+mj-lt"/>
                          <a:ea typeface="Calibri"/>
                          <a:cs typeface="Times New Roman"/>
                        </a:rPr>
                        <a:t>‘Evaluatie’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commentaar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van de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verteller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2048" y="260648"/>
            <a:ext cx="9324528" cy="1143000"/>
          </a:xfrm>
        </p:spPr>
        <p:txBody>
          <a:bodyPr>
            <a:noAutofit/>
          </a:bodyPr>
          <a:lstStyle/>
          <a:p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3600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467545" y="260648"/>
          <a:ext cx="8496942" cy="6421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7"/>
                <a:gridCol w="2664296"/>
                <a:gridCol w="4320479"/>
              </a:tblGrid>
              <a:tr h="61365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i="1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 err="1" smtClean="0">
                          <a:latin typeface="+mj-lt"/>
                          <a:ea typeface="Calibri"/>
                          <a:cs typeface="Times New Roman"/>
                        </a:rPr>
                        <a:t>Narratieve</a:t>
                      </a:r>
                      <a:r>
                        <a:rPr lang="en-GB" sz="1800" i="1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i="1" dirty="0" err="1">
                          <a:latin typeface="+mj-lt"/>
                          <a:ea typeface="Calibri"/>
                          <a:cs typeface="Times New Roman"/>
                        </a:rPr>
                        <a:t>structuur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i="1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 err="1" smtClean="0">
                          <a:latin typeface="+mj-lt"/>
                          <a:ea typeface="Calibri"/>
                          <a:cs typeface="Times New Roman"/>
                        </a:rPr>
                        <a:t>Narratieve</a:t>
                      </a:r>
                      <a:r>
                        <a:rPr lang="en-GB" sz="1800" i="1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i="1" dirty="0" err="1">
                          <a:latin typeface="+mj-lt"/>
                          <a:ea typeface="Calibri"/>
                          <a:cs typeface="Times New Roman"/>
                        </a:rPr>
                        <a:t>functie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 err="1">
                          <a:latin typeface="+mj-lt"/>
                          <a:ea typeface="Calibri"/>
                          <a:cs typeface="Times New Roman"/>
                        </a:rPr>
                        <a:t>Linguïstische</a:t>
                      </a:r>
                      <a:r>
                        <a:rPr lang="en-GB" sz="1800" i="1" dirty="0">
                          <a:latin typeface="+mj-lt"/>
                          <a:ea typeface="Calibri"/>
                          <a:cs typeface="Times New Roman"/>
                        </a:rPr>
                        <a:t> en </a:t>
                      </a:r>
                      <a:r>
                        <a:rPr lang="en-GB" sz="1800" i="1" dirty="0" err="1">
                          <a:latin typeface="+mj-lt"/>
                          <a:ea typeface="Calibri"/>
                          <a:cs typeface="Times New Roman"/>
                        </a:rPr>
                        <a:t>narratologische</a:t>
                      </a:r>
                      <a:r>
                        <a:rPr lang="en-GB" sz="1800" i="1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i="1" dirty="0" err="1">
                          <a:latin typeface="+mj-lt"/>
                          <a:ea typeface="Calibri"/>
                          <a:cs typeface="Times New Roman"/>
                        </a:rPr>
                        <a:t>kenmerken</a:t>
                      </a:r>
                      <a:endParaRPr lang="en-GB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51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 err="1">
                          <a:latin typeface="+mj-lt"/>
                          <a:ea typeface="Calibri"/>
                          <a:cs typeface="Times New Roman"/>
                        </a:rPr>
                        <a:t>andere</a:t>
                      </a:r>
                      <a:r>
                        <a:rPr lang="en-GB" sz="1800" i="1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i="1" dirty="0" err="1">
                          <a:latin typeface="+mj-lt"/>
                          <a:ea typeface="Calibri"/>
                          <a:cs typeface="Times New Roman"/>
                        </a:rPr>
                        <a:t>linguïstische</a:t>
                      </a:r>
                      <a:r>
                        <a:rPr lang="en-GB" sz="1800" i="1" dirty="0">
                          <a:latin typeface="+mj-lt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en-GB" sz="1800" i="1" dirty="0" err="1">
                          <a:latin typeface="+mj-lt"/>
                          <a:ea typeface="Calibri"/>
                          <a:cs typeface="Times New Roman"/>
                        </a:rPr>
                        <a:t>narratologische</a:t>
                      </a:r>
                      <a:r>
                        <a:rPr lang="en-GB" sz="1800" i="1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i="1" dirty="0" err="1">
                          <a:latin typeface="+mj-lt"/>
                          <a:ea typeface="Calibri"/>
                          <a:cs typeface="Times New Roman"/>
                        </a:rPr>
                        <a:t>kenmerken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6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‘Synopsis’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aankondiging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&amp;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samenvatting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verhaal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800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800" dirty="0" smtClean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968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1800" dirty="0" err="1" smtClean="0">
                          <a:latin typeface="+mj-lt"/>
                          <a:ea typeface="Calibri"/>
                          <a:cs typeface="Times New Roman"/>
                        </a:rPr>
                        <a:t>Oriëntatie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 smtClean="0">
                          <a:latin typeface="+mj-lt"/>
                          <a:ea typeface="Calibri"/>
                          <a:cs typeface="Times New Roman"/>
                        </a:rPr>
                        <a:t>tijd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plaats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1800" dirty="0" err="1" smtClean="0">
                          <a:latin typeface="+mj-lt"/>
                          <a:ea typeface="Calibri"/>
                          <a:cs typeface="Times New Roman"/>
                        </a:rPr>
                        <a:t>omstandigheden</a:t>
                      </a:r>
                      <a:r>
                        <a:rPr lang="en-GB" sz="180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en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hoofdpersonen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800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78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Ontwikkeling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opbouwen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van de spanning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800" dirty="0" smtClean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Hoogtepunt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climax,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beslissende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moment, ‘conflict’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800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800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4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Nasleep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uitkomst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resultaat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800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11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Afsluiting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brug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naar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 smtClean="0">
                          <a:latin typeface="+mj-lt"/>
                          <a:ea typeface="Calibri"/>
                          <a:cs typeface="Times New Roman"/>
                        </a:rPr>
                        <a:t>hier</a:t>
                      </a:r>
                      <a:r>
                        <a:rPr lang="en-GB" sz="180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en nu van de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verteller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800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800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885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+mj-lt"/>
                          <a:ea typeface="Calibri"/>
                          <a:cs typeface="Times New Roman"/>
                        </a:rPr>
                        <a:t>‘Evaluatie’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commentaar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van de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verteller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2048" y="260648"/>
            <a:ext cx="9324528" cy="1143000"/>
          </a:xfrm>
        </p:spPr>
        <p:txBody>
          <a:bodyPr>
            <a:noAutofit/>
          </a:bodyPr>
          <a:lstStyle/>
          <a:p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3600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1462448"/>
              </p:ext>
            </p:extLst>
          </p:nvPr>
        </p:nvGraphicFramePr>
        <p:xfrm>
          <a:off x="467545" y="260648"/>
          <a:ext cx="8496942" cy="6421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7"/>
                <a:gridCol w="2664296"/>
                <a:gridCol w="4320479"/>
              </a:tblGrid>
              <a:tr h="61365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i="1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 err="1" smtClean="0">
                          <a:latin typeface="+mj-lt"/>
                          <a:ea typeface="Calibri"/>
                          <a:cs typeface="Times New Roman"/>
                        </a:rPr>
                        <a:t>Narratieve</a:t>
                      </a:r>
                      <a:r>
                        <a:rPr lang="en-GB" sz="1800" i="1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i="1" dirty="0" err="1">
                          <a:latin typeface="+mj-lt"/>
                          <a:ea typeface="Calibri"/>
                          <a:cs typeface="Times New Roman"/>
                        </a:rPr>
                        <a:t>structuur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i="1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 err="1" smtClean="0">
                          <a:latin typeface="+mj-lt"/>
                          <a:ea typeface="Calibri"/>
                          <a:cs typeface="Times New Roman"/>
                        </a:rPr>
                        <a:t>Narratieve</a:t>
                      </a:r>
                      <a:r>
                        <a:rPr lang="en-GB" sz="1800" i="1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i="1" dirty="0" err="1">
                          <a:latin typeface="+mj-lt"/>
                          <a:ea typeface="Calibri"/>
                          <a:cs typeface="Times New Roman"/>
                        </a:rPr>
                        <a:t>functie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 err="1">
                          <a:latin typeface="+mj-lt"/>
                          <a:ea typeface="Calibri"/>
                          <a:cs typeface="Times New Roman"/>
                        </a:rPr>
                        <a:t>Linguïstische</a:t>
                      </a:r>
                      <a:r>
                        <a:rPr lang="en-GB" sz="1800" i="1" dirty="0">
                          <a:latin typeface="+mj-lt"/>
                          <a:ea typeface="Calibri"/>
                          <a:cs typeface="Times New Roman"/>
                        </a:rPr>
                        <a:t> en </a:t>
                      </a:r>
                      <a:r>
                        <a:rPr lang="en-GB" sz="1800" i="1" dirty="0" err="1">
                          <a:latin typeface="+mj-lt"/>
                          <a:ea typeface="Calibri"/>
                          <a:cs typeface="Times New Roman"/>
                        </a:rPr>
                        <a:t>narratologische</a:t>
                      </a:r>
                      <a:r>
                        <a:rPr lang="en-GB" sz="1800" i="1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i="1" dirty="0" err="1">
                          <a:latin typeface="+mj-lt"/>
                          <a:ea typeface="Calibri"/>
                          <a:cs typeface="Times New Roman"/>
                        </a:rPr>
                        <a:t>kenmerken</a:t>
                      </a:r>
                      <a:endParaRPr lang="en-GB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51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 err="1">
                          <a:latin typeface="+mj-lt"/>
                          <a:ea typeface="Calibri"/>
                          <a:cs typeface="Times New Roman"/>
                        </a:rPr>
                        <a:t>andere</a:t>
                      </a:r>
                      <a:r>
                        <a:rPr lang="en-GB" sz="1800" i="1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i="1" dirty="0" err="1" smtClean="0">
                          <a:latin typeface="+mj-lt"/>
                          <a:ea typeface="Calibri"/>
                          <a:cs typeface="Times New Roman"/>
                        </a:rPr>
                        <a:t>linguïstische</a:t>
                      </a:r>
                      <a:r>
                        <a:rPr lang="en-GB" sz="1800" i="1" dirty="0" smtClean="0">
                          <a:latin typeface="+mj-lt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GB" sz="1800" i="1" dirty="0" err="1" smtClean="0">
                          <a:latin typeface="+mj-lt"/>
                          <a:ea typeface="Calibri"/>
                          <a:cs typeface="Times New Roman"/>
                        </a:rPr>
                        <a:t>narratologische</a:t>
                      </a:r>
                      <a:r>
                        <a:rPr lang="en-GB" sz="1800" i="1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i="1" dirty="0" err="1">
                          <a:latin typeface="+mj-lt"/>
                          <a:ea typeface="Calibri"/>
                          <a:cs typeface="Times New Roman"/>
                        </a:rPr>
                        <a:t>kenmerken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6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‘Synopsis’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aankondiging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 smtClean="0">
                          <a:latin typeface="+mj-lt"/>
                          <a:ea typeface="Calibri"/>
                          <a:cs typeface="Times New Roman"/>
                        </a:rPr>
                        <a:t>en</a:t>
                      </a:r>
                      <a:r>
                        <a:rPr lang="en-GB" sz="180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samenvatting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verhaal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1e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pers. </a:t>
                      </a:r>
                      <a:r>
                        <a:rPr lang="en-GB" sz="1800" dirty="0" err="1" smtClean="0">
                          <a:latin typeface="+mj-lt"/>
                          <a:ea typeface="Calibri"/>
                          <a:cs typeface="Times New Roman"/>
                        </a:rPr>
                        <a:t>verwijzingen</a:t>
                      </a:r>
                      <a:r>
                        <a:rPr lang="en-GB" sz="1800" dirty="0" smtClean="0">
                          <a:latin typeface="+mj-lt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en-GB" sz="1800" dirty="0" err="1" smtClean="0">
                          <a:latin typeface="+mj-lt"/>
                          <a:ea typeface="Calibri"/>
                          <a:cs typeface="Times New Roman"/>
                        </a:rPr>
                        <a:t>partikels</a:t>
                      </a:r>
                      <a:r>
                        <a:rPr lang="en-GB" sz="180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die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interactie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met de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lezer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markeren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968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1800" dirty="0" err="1" smtClean="0">
                          <a:latin typeface="+mj-lt"/>
                          <a:ea typeface="Calibri"/>
                          <a:cs typeface="Times New Roman"/>
                        </a:rPr>
                        <a:t>Oriëntatie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 smtClean="0">
                          <a:latin typeface="+mj-lt"/>
                          <a:ea typeface="Calibri"/>
                          <a:cs typeface="Times New Roman"/>
                        </a:rPr>
                        <a:t>tijd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plaats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1800" dirty="0" err="1" smtClean="0">
                          <a:latin typeface="+mj-lt"/>
                          <a:ea typeface="Calibri"/>
                          <a:cs typeface="Times New Roman"/>
                        </a:rPr>
                        <a:t>omstandigheden</a:t>
                      </a:r>
                      <a:r>
                        <a:rPr lang="en-GB" sz="180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en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hoofdpersonen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>
                          <a:latin typeface="+mj-lt"/>
                          <a:ea typeface="Calibri"/>
                          <a:cs typeface="Times New Roman"/>
                        </a:rPr>
                        <a:t>is, hic 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en </a:t>
                      </a:r>
                      <a:r>
                        <a:rPr lang="en-GB" sz="1800" i="1" dirty="0">
                          <a:latin typeface="+mj-lt"/>
                          <a:ea typeface="Calibri"/>
                          <a:cs typeface="Times New Roman"/>
                        </a:rPr>
                        <a:t>qui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78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Ontwikkeling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opbouwen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van de spanning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complexe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zinnen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, met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bijv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participium-constructies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en-GB" sz="1800" i="1" dirty="0" err="1">
                          <a:latin typeface="+mj-lt"/>
                          <a:ea typeface="Calibri"/>
                          <a:cs typeface="Times New Roman"/>
                        </a:rPr>
                        <a:t>igitur</a:t>
                      </a:r>
                      <a:r>
                        <a:rPr lang="en-GB" sz="1800" i="1" dirty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1800" i="1" dirty="0" err="1">
                          <a:latin typeface="+mj-lt"/>
                          <a:ea typeface="Calibri"/>
                          <a:cs typeface="Times New Roman"/>
                        </a:rPr>
                        <a:t>nam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Hoogtepunt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climax,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beslissende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moment, ‘conflict’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niet-complexe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zinnen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; (in)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directe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rede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visuele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details;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afwezigheid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van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partikels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die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interactie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met de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lezer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markeren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4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Nasleep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uitkomst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resultaat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11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Afsluiting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brug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naar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 smtClean="0">
                          <a:latin typeface="+mj-lt"/>
                          <a:ea typeface="Calibri"/>
                          <a:cs typeface="Times New Roman"/>
                        </a:rPr>
                        <a:t>hier</a:t>
                      </a:r>
                      <a:r>
                        <a:rPr lang="en-GB" sz="180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en nu van de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verteller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1e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pers.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verwijzingen</a:t>
                      </a:r>
                      <a:r>
                        <a:rPr lang="en-GB" sz="1800" dirty="0" smtClean="0">
                          <a:latin typeface="+mj-lt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en-GB" sz="1800" dirty="0" err="1" smtClean="0">
                          <a:latin typeface="+mj-lt"/>
                          <a:ea typeface="Calibri"/>
                          <a:cs typeface="Times New Roman"/>
                        </a:rPr>
                        <a:t>partikels</a:t>
                      </a:r>
                      <a:r>
                        <a:rPr lang="en-GB" sz="1800" dirty="0" smtClean="0">
                          <a:latin typeface="+mj-lt"/>
                          <a:ea typeface="Calibri"/>
                          <a:cs typeface="Times New Roman"/>
                        </a:rPr>
                        <a:t> die </a:t>
                      </a:r>
                      <a:r>
                        <a:rPr lang="en-GB" sz="1800" dirty="0" err="1" smtClean="0">
                          <a:latin typeface="+mj-lt"/>
                          <a:ea typeface="Calibri"/>
                          <a:cs typeface="Times New Roman"/>
                        </a:rPr>
                        <a:t>interactie</a:t>
                      </a:r>
                      <a:r>
                        <a:rPr lang="en-GB" sz="1800" dirty="0" smtClean="0">
                          <a:latin typeface="+mj-lt"/>
                          <a:ea typeface="Calibri"/>
                          <a:cs typeface="Times New Roman"/>
                        </a:rPr>
                        <a:t> met de </a:t>
                      </a:r>
                      <a:r>
                        <a:rPr lang="en-GB" sz="1800" dirty="0" err="1" smtClean="0">
                          <a:latin typeface="+mj-lt"/>
                          <a:ea typeface="Calibri"/>
                          <a:cs typeface="Times New Roman"/>
                        </a:rPr>
                        <a:t>lezer</a:t>
                      </a:r>
                      <a:r>
                        <a:rPr lang="en-GB" sz="180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 smtClean="0">
                          <a:latin typeface="+mj-lt"/>
                          <a:ea typeface="Calibri"/>
                          <a:cs typeface="Times New Roman"/>
                        </a:rPr>
                        <a:t>markeren</a:t>
                      </a:r>
                      <a:r>
                        <a:rPr lang="en-GB" sz="1800" dirty="0" smtClean="0">
                          <a:latin typeface="+mj-lt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en-GB" sz="1800" dirty="0" err="1" smtClean="0">
                          <a:latin typeface="+mj-lt"/>
                          <a:ea typeface="Calibri"/>
                          <a:cs typeface="Times New Roman"/>
                        </a:rPr>
                        <a:t>recapitulerende</a:t>
                      </a:r>
                      <a:r>
                        <a:rPr lang="en-GB" sz="180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 smtClean="0">
                          <a:latin typeface="+mj-lt"/>
                          <a:ea typeface="Calibri"/>
                          <a:cs typeface="Times New Roman"/>
                        </a:rPr>
                        <a:t>elementen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885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+mj-lt"/>
                          <a:ea typeface="Calibri"/>
                          <a:cs typeface="Times New Roman"/>
                        </a:rPr>
                        <a:t>‘Evaluatie’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commentaar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van de </a:t>
                      </a:r>
                      <a:r>
                        <a:rPr lang="en-GB" sz="1800" dirty="0" err="1">
                          <a:latin typeface="+mj-lt"/>
                          <a:ea typeface="Calibri"/>
                          <a:cs typeface="Times New Roman"/>
                        </a:rPr>
                        <a:t>verteller</a:t>
                      </a:r>
                      <a:r>
                        <a:rPr lang="en-GB" sz="18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 smtClean="0">
                          <a:latin typeface="+mj-lt"/>
                          <a:ea typeface="Calibri"/>
                          <a:cs typeface="Times New Roman"/>
                        </a:rPr>
                        <a:t>woorden</a:t>
                      </a:r>
                      <a:r>
                        <a:rPr lang="en-GB" sz="1800" baseline="0" dirty="0" smtClean="0">
                          <a:latin typeface="+mj-lt"/>
                          <a:ea typeface="Calibri"/>
                          <a:cs typeface="Times New Roman"/>
                        </a:rPr>
                        <a:t> die </a:t>
                      </a:r>
                      <a:r>
                        <a:rPr lang="en-GB" sz="1800" baseline="0" dirty="0" err="1" smtClean="0">
                          <a:latin typeface="+mj-lt"/>
                          <a:ea typeface="Calibri"/>
                          <a:cs typeface="Times New Roman"/>
                        </a:rPr>
                        <a:t>waardeoordeel</a:t>
                      </a:r>
                      <a:r>
                        <a:rPr lang="en-GB" sz="1800" baseline="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baseline="0" dirty="0" err="1" smtClean="0">
                          <a:latin typeface="+mj-lt"/>
                          <a:ea typeface="Calibri"/>
                          <a:cs typeface="Times New Roman"/>
                        </a:rPr>
                        <a:t>uitdrukken</a:t>
                      </a:r>
                      <a:r>
                        <a:rPr lang="en-GB" sz="1800" baseline="0" dirty="0" smtClean="0">
                          <a:latin typeface="+mj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GB" sz="1800" baseline="0" dirty="0" err="1" smtClean="0">
                          <a:latin typeface="+mj-lt"/>
                          <a:ea typeface="Calibri"/>
                          <a:cs typeface="Times New Roman"/>
                        </a:rPr>
                        <a:t>o.a</a:t>
                      </a:r>
                      <a:r>
                        <a:rPr lang="en-GB" sz="1800" baseline="0" dirty="0" smtClean="0">
                          <a:latin typeface="+mj-lt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en-GB" sz="1800" baseline="0" dirty="0" err="1" smtClean="0">
                          <a:latin typeface="+mj-lt"/>
                          <a:ea typeface="Calibri"/>
                          <a:cs typeface="Times New Roman"/>
                        </a:rPr>
                        <a:t>superlativa</a:t>
                      </a:r>
                      <a:r>
                        <a:rPr lang="en-GB" sz="1800" baseline="0" dirty="0" smtClean="0">
                          <a:latin typeface="+mj-lt"/>
                          <a:ea typeface="Calibri"/>
                          <a:cs typeface="Times New Roman"/>
                        </a:rPr>
                        <a:t>)</a:t>
                      </a:r>
                      <a:endParaRPr lang="en-GB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4858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Herken je verschillende stappen in het verhaal?</a:t>
            </a:r>
            <a:endParaRPr lang="en-GB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8100392" cy="1143000"/>
          </a:xfrm>
        </p:spPr>
        <p:txBody>
          <a:bodyPr>
            <a:normAutofit/>
          </a:bodyPr>
          <a:lstStyle/>
          <a:p>
            <a:r>
              <a:rPr lang="nl-NL" dirty="0" smtClean="0"/>
              <a:t>En nu: de meesterproef </a:t>
            </a:r>
            <a:r>
              <a:rPr lang="nl-NL" sz="2800" dirty="0" smtClean="0"/>
              <a:t>(hoogtepunt?)</a:t>
            </a:r>
            <a:r>
              <a:rPr lang="nl-NL" dirty="0" smtClean="0"/>
              <a:t>!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87624" y="1436712"/>
            <a:ext cx="7776864" cy="508863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  	Maak een analyse van de narratieve structuur</a:t>
            </a:r>
            <a:r>
              <a:rPr lang="en-GB" dirty="0" smtClean="0"/>
              <a:t> van </a:t>
            </a:r>
            <a:r>
              <a:rPr lang="en-GB" dirty="0" err="1" smtClean="0"/>
              <a:t>Livius</a:t>
            </a:r>
            <a:r>
              <a:rPr lang="en-GB" dirty="0" smtClean="0"/>
              <a:t>’ </a:t>
            </a:r>
            <a:r>
              <a:rPr lang="en-GB" dirty="0" err="1" smtClean="0"/>
              <a:t>verhaal</a:t>
            </a:r>
            <a:r>
              <a:rPr lang="en-GB" dirty="0" smtClean="0"/>
              <a:t> (</a:t>
            </a:r>
            <a:r>
              <a:rPr lang="en-GB" dirty="0" err="1" smtClean="0"/>
              <a:t>oefening</a:t>
            </a:r>
            <a:r>
              <a:rPr lang="en-GB" dirty="0" smtClean="0"/>
              <a:t> 2)</a:t>
            </a:r>
            <a:r>
              <a:rPr lang="nl-NL" dirty="0" smtClean="0"/>
              <a:t>:</a:t>
            </a:r>
          </a:p>
          <a:p>
            <a:pPr>
              <a:buFontTx/>
              <a:buChar char="-"/>
            </a:pPr>
            <a:r>
              <a:rPr lang="nl-NL" dirty="0" smtClean="0"/>
              <a:t>noteer je indeling in de rechterkolom</a:t>
            </a:r>
          </a:p>
          <a:p>
            <a:pPr>
              <a:buFontTx/>
              <a:buChar char="-"/>
            </a:pPr>
            <a:r>
              <a:rPr lang="nl-NL" dirty="0" smtClean="0"/>
              <a:t>markeer de tekstuele signalen waarop je je indeling baseert</a:t>
            </a:r>
          </a:p>
          <a:p>
            <a:pPr lvl="0">
              <a:buFontTx/>
              <a:buChar char="-"/>
            </a:pPr>
            <a:r>
              <a:rPr lang="nl-NL" dirty="0" smtClean="0"/>
              <a:t>probeer te verklaren waarom de verteller het hoogtepunt juist op dit punt in het verhaal gelegd heeft</a:t>
            </a:r>
          </a:p>
          <a:p>
            <a:pPr lvl="0">
              <a:buFontTx/>
              <a:buChar char="-"/>
            </a:pPr>
            <a:r>
              <a:rPr lang="nl-NL" dirty="0" smtClean="0"/>
              <a:t>wissel je resultaten uit met een ander persoon/duo</a:t>
            </a:r>
          </a:p>
          <a:p>
            <a:pPr>
              <a:buFontTx/>
              <a:buChar char="-"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Let op: 1.) ‘oriëntatie ‘in tweeën’’;                              2.) </a:t>
            </a:r>
            <a:r>
              <a:rPr lang="en-GB" dirty="0" err="1" smtClean="0"/>
              <a:t>2x</a:t>
            </a:r>
            <a:r>
              <a:rPr lang="en-GB" dirty="0" smtClean="0"/>
              <a:t> </a:t>
            </a:r>
            <a:r>
              <a:rPr lang="nl-NL" dirty="0" smtClean="0"/>
              <a:t>‘ontwikkeling’ en ‘hoogtepunt’</a:t>
            </a:r>
          </a:p>
        </p:txBody>
      </p:sp>
      <p:pic>
        <p:nvPicPr>
          <p:cNvPr id="23554" name="Picture 2" descr="play button Free Ic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86830"/>
            <a:ext cx="490042" cy="4900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Afsluiting en evaluatie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i="1" dirty="0" smtClean="0"/>
          </a:p>
          <a:p>
            <a:r>
              <a:rPr lang="nl-NL" i="1" dirty="0" smtClean="0"/>
              <a:t>Herken je de narratieve structuur van (twee van) Livius’ verhalen en zie je (daarmee) welke inhoudelijke accenten hij legt?</a:t>
            </a:r>
          </a:p>
          <a:p>
            <a:pPr>
              <a:buNone/>
            </a:pPr>
            <a:endParaRPr lang="nl-NL" i="1" dirty="0" smtClean="0"/>
          </a:p>
          <a:p>
            <a:r>
              <a:rPr lang="nl-NL" i="1" dirty="0" smtClean="0"/>
              <a:t>Bij ons verkrijgbaar: </a:t>
            </a:r>
            <a:r>
              <a:rPr lang="nl-NL" i="1" dirty="0" err="1" smtClean="0"/>
              <a:t>leerlingopdrachten</a:t>
            </a:r>
            <a:r>
              <a:rPr lang="nl-NL" i="1" dirty="0" smtClean="0"/>
              <a:t> voor in de klas (</a:t>
            </a:r>
            <a:r>
              <a:rPr lang="nl-NL" i="1" err="1" smtClean="0"/>
              <a:t>Adema</a:t>
            </a:r>
            <a:r>
              <a:rPr lang="nl-NL" i="1" smtClean="0"/>
              <a:t> 2015-2016</a:t>
            </a:r>
            <a:r>
              <a:rPr lang="nl-NL" i="1" dirty="0" smtClean="0"/>
              <a:t>)</a:t>
            </a:r>
            <a:endParaRPr lang="en-GB" i="1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Model </a:t>
            </a:r>
            <a:r>
              <a:rPr lang="nl-NL" dirty="0" err="1" smtClean="0"/>
              <a:t>Labov</a:t>
            </a:r>
            <a:r>
              <a:rPr lang="nl-NL" dirty="0" smtClean="0"/>
              <a:t> (1967)</a:t>
            </a:r>
            <a:endParaRPr lang="en-GB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425574" y="1484784"/>
          <a:ext cx="8538914" cy="5184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0162"/>
                <a:gridCol w="6768752"/>
              </a:tblGrid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i="1" dirty="0" err="1">
                          <a:latin typeface="+mj-lt"/>
                          <a:ea typeface="Calibri"/>
                          <a:cs typeface="Times New Roman"/>
                        </a:rPr>
                        <a:t>Narratieve</a:t>
                      </a:r>
                      <a:r>
                        <a:rPr lang="en-GB" sz="2000" i="1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i="1" dirty="0" err="1">
                          <a:latin typeface="+mj-lt"/>
                          <a:ea typeface="Calibri"/>
                          <a:cs typeface="Times New Roman"/>
                        </a:rPr>
                        <a:t>structuur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i="1" dirty="0" err="1">
                          <a:latin typeface="+mj-lt"/>
                          <a:ea typeface="Calibri"/>
                          <a:cs typeface="Times New Roman"/>
                        </a:rPr>
                        <a:t>Narratieve</a:t>
                      </a:r>
                      <a:r>
                        <a:rPr lang="en-GB" sz="2000" i="1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i="1" dirty="0" err="1">
                          <a:latin typeface="+mj-lt"/>
                          <a:ea typeface="Calibri"/>
                          <a:cs typeface="Times New Roman"/>
                        </a:rPr>
                        <a:t>functie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78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‘Synopsis’ 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543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2000" dirty="0" err="1" smtClean="0">
                          <a:latin typeface="+mj-lt"/>
                          <a:ea typeface="Calibri"/>
                          <a:cs typeface="Times New Roman"/>
                        </a:rPr>
                        <a:t>Oriëntatie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Ontwikkeling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Hoogtepunt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Nasleep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Afsluiting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Evaluatie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Model </a:t>
            </a:r>
            <a:r>
              <a:rPr lang="nl-NL" dirty="0" err="1" smtClean="0"/>
              <a:t>Labov</a:t>
            </a:r>
            <a:r>
              <a:rPr lang="nl-NL" dirty="0" smtClean="0"/>
              <a:t> (1967)</a:t>
            </a:r>
            <a:endParaRPr lang="en-GB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425574" y="1484784"/>
          <a:ext cx="8538914" cy="5184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0162"/>
                <a:gridCol w="6768752"/>
              </a:tblGrid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i="1" dirty="0" err="1">
                          <a:latin typeface="+mj-lt"/>
                          <a:ea typeface="Calibri"/>
                          <a:cs typeface="Times New Roman"/>
                        </a:rPr>
                        <a:t>Narratieve</a:t>
                      </a:r>
                      <a:r>
                        <a:rPr lang="en-GB" sz="2000" i="1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i="1" dirty="0" err="1">
                          <a:latin typeface="+mj-lt"/>
                          <a:ea typeface="Calibri"/>
                          <a:cs typeface="Times New Roman"/>
                        </a:rPr>
                        <a:t>structuur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i="1" dirty="0" err="1">
                          <a:latin typeface="+mj-lt"/>
                          <a:ea typeface="Calibri"/>
                          <a:cs typeface="Times New Roman"/>
                        </a:rPr>
                        <a:t>Narratieve</a:t>
                      </a:r>
                      <a:r>
                        <a:rPr lang="en-GB" sz="2000" i="1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i="1" dirty="0" err="1">
                          <a:latin typeface="+mj-lt"/>
                          <a:ea typeface="Calibri"/>
                          <a:cs typeface="Times New Roman"/>
                        </a:rPr>
                        <a:t>functie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78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‘Synopsis’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 smtClean="0">
                          <a:latin typeface="+mj-lt"/>
                          <a:ea typeface="Calibri"/>
                          <a:cs typeface="Times New Roman"/>
                        </a:rPr>
                        <a:t>aankondiging</a:t>
                      </a:r>
                      <a:r>
                        <a:rPr lang="en-GB" sz="2000" dirty="0" smtClean="0">
                          <a:latin typeface="+mj-lt"/>
                          <a:ea typeface="Calibri"/>
                          <a:cs typeface="Times New Roman"/>
                        </a:rPr>
                        <a:t> van 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het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verhaal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waarin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alvast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een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samenvatting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van de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belangrijkste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gebeurtenissen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gegeven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wordt</a:t>
                      </a:r>
                      <a:endParaRPr lang="en-GB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543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endParaRPr lang="en-GB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endParaRPr lang="en-GB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endParaRPr lang="en-GB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endParaRPr lang="en-GB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endParaRPr lang="en-GB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endParaRPr lang="en-GB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endParaRPr lang="en-GB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Model </a:t>
            </a:r>
            <a:r>
              <a:rPr lang="nl-NL" dirty="0" err="1" smtClean="0"/>
              <a:t>Labov</a:t>
            </a:r>
            <a:r>
              <a:rPr lang="nl-NL" dirty="0" smtClean="0"/>
              <a:t> (1967)</a:t>
            </a:r>
            <a:endParaRPr lang="en-GB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425574" y="1484784"/>
          <a:ext cx="8538914" cy="5184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0162"/>
                <a:gridCol w="6768752"/>
              </a:tblGrid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i="1" dirty="0" err="1">
                          <a:latin typeface="+mj-lt"/>
                          <a:ea typeface="Calibri"/>
                          <a:cs typeface="Times New Roman"/>
                        </a:rPr>
                        <a:t>Narratieve</a:t>
                      </a:r>
                      <a:r>
                        <a:rPr lang="en-GB" sz="2000" i="1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i="1" dirty="0" err="1">
                          <a:latin typeface="+mj-lt"/>
                          <a:ea typeface="Calibri"/>
                          <a:cs typeface="Times New Roman"/>
                        </a:rPr>
                        <a:t>structuur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i="1" dirty="0" err="1">
                          <a:latin typeface="+mj-lt"/>
                          <a:ea typeface="Calibri"/>
                          <a:cs typeface="Times New Roman"/>
                        </a:rPr>
                        <a:t>Narratieve</a:t>
                      </a:r>
                      <a:r>
                        <a:rPr lang="en-GB" sz="2000" i="1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i="1" dirty="0" err="1">
                          <a:latin typeface="+mj-lt"/>
                          <a:ea typeface="Calibri"/>
                          <a:cs typeface="Times New Roman"/>
                        </a:rPr>
                        <a:t>functie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78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‘Synopsis’ 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 smtClean="0">
                          <a:latin typeface="+mj-lt"/>
                          <a:ea typeface="Calibri"/>
                          <a:cs typeface="Times New Roman"/>
                        </a:rPr>
                        <a:t>aankondiging</a:t>
                      </a:r>
                      <a:r>
                        <a:rPr lang="en-GB" sz="2000" dirty="0" smtClean="0">
                          <a:latin typeface="+mj-lt"/>
                          <a:ea typeface="Calibri"/>
                          <a:cs typeface="Times New Roman"/>
                        </a:rPr>
                        <a:t> van 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het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verhaal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waarin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alvast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een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samenvatting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van de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belangrijkste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gebeurtenissen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gegeven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wordt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543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2000" dirty="0" err="1" smtClean="0">
                          <a:latin typeface="+mj-lt"/>
                          <a:ea typeface="Calibri"/>
                          <a:cs typeface="Times New Roman"/>
                        </a:rPr>
                        <a:t>Oriëntatie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noemen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van de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tijd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plaats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omstandigheden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en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hoofdpersonen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Model </a:t>
            </a:r>
            <a:r>
              <a:rPr lang="nl-NL" dirty="0" err="1" smtClean="0"/>
              <a:t>Labov</a:t>
            </a:r>
            <a:r>
              <a:rPr lang="nl-NL" dirty="0" smtClean="0"/>
              <a:t> (1967)</a:t>
            </a:r>
            <a:endParaRPr lang="en-GB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425574" y="1484784"/>
          <a:ext cx="8538914" cy="5184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0162"/>
                <a:gridCol w="6768752"/>
              </a:tblGrid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i="1" dirty="0" err="1">
                          <a:latin typeface="+mj-lt"/>
                          <a:ea typeface="Calibri"/>
                          <a:cs typeface="Times New Roman"/>
                        </a:rPr>
                        <a:t>Narratieve</a:t>
                      </a:r>
                      <a:r>
                        <a:rPr lang="en-GB" sz="2000" i="1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i="1" dirty="0" err="1">
                          <a:latin typeface="+mj-lt"/>
                          <a:ea typeface="Calibri"/>
                          <a:cs typeface="Times New Roman"/>
                        </a:rPr>
                        <a:t>structuur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i="1" dirty="0" err="1">
                          <a:latin typeface="+mj-lt"/>
                          <a:ea typeface="Calibri"/>
                          <a:cs typeface="Times New Roman"/>
                        </a:rPr>
                        <a:t>Narratieve</a:t>
                      </a:r>
                      <a:r>
                        <a:rPr lang="en-GB" sz="2000" i="1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i="1" dirty="0" err="1">
                          <a:latin typeface="+mj-lt"/>
                          <a:ea typeface="Calibri"/>
                          <a:cs typeface="Times New Roman"/>
                        </a:rPr>
                        <a:t>functie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78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‘Synopsis’ 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 smtClean="0">
                          <a:latin typeface="+mj-lt"/>
                          <a:ea typeface="Calibri"/>
                          <a:cs typeface="Times New Roman"/>
                        </a:rPr>
                        <a:t>aankondiging</a:t>
                      </a:r>
                      <a:r>
                        <a:rPr lang="en-GB" sz="2000" dirty="0" smtClean="0">
                          <a:latin typeface="+mj-lt"/>
                          <a:ea typeface="Calibri"/>
                          <a:cs typeface="Times New Roman"/>
                        </a:rPr>
                        <a:t> van 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het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verhaal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waarin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alvast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een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samenvatting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van de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belangrijkste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gebeurtenissen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gegeven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wordt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543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2000" dirty="0" err="1" smtClean="0">
                          <a:latin typeface="+mj-lt"/>
                          <a:ea typeface="Calibri"/>
                          <a:cs typeface="Times New Roman"/>
                        </a:rPr>
                        <a:t>Oriëntatie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noemen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van de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tijd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plaats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omstandigheden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en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hoofdpersonen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Ontwikkeling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+mj-lt"/>
                          <a:ea typeface="Calibri"/>
                          <a:cs typeface="Times New Roman"/>
                        </a:rPr>
                        <a:t>begin van de </a:t>
                      </a:r>
                      <a:r>
                        <a:rPr lang="en-GB" sz="2000" dirty="0" err="1" smtClean="0">
                          <a:latin typeface="+mj-lt"/>
                          <a:ea typeface="Calibri"/>
                          <a:cs typeface="Times New Roman"/>
                        </a:rPr>
                        <a:t>gebeurtenissen</a:t>
                      </a:r>
                      <a:r>
                        <a:rPr lang="en-GB" sz="2000" dirty="0" smtClean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2000" dirty="0" err="1" smtClean="0">
                          <a:latin typeface="+mj-lt"/>
                          <a:ea typeface="Calibri"/>
                          <a:cs typeface="Times New Roman"/>
                        </a:rPr>
                        <a:t>opbouwen</a:t>
                      </a:r>
                      <a:r>
                        <a:rPr lang="en-GB" sz="200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van de spanning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Model </a:t>
            </a:r>
            <a:r>
              <a:rPr lang="nl-NL" dirty="0" err="1" smtClean="0"/>
              <a:t>Labov</a:t>
            </a:r>
            <a:r>
              <a:rPr lang="nl-NL" dirty="0" smtClean="0"/>
              <a:t> (1967)</a:t>
            </a:r>
            <a:endParaRPr lang="en-GB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425574" y="1484784"/>
          <a:ext cx="8538914" cy="5184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0162"/>
                <a:gridCol w="6768752"/>
              </a:tblGrid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i="1" dirty="0" err="1">
                          <a:latin typeface="+mj-lt"/>
                          <a:ea typeface="Calibri"/>
                          <a:cs typeface="Times New Roman"/>
                        </a:rPr>
                        <a:t>Narratieve</a:t>
                      </a:r>
                      <a:r>
                        <a:rPr lang="en-GB" sz="2000" i="1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i="1" dirty="0" err="1">
                          <a:latin typeface="+mj-lt"/>
                          <a:ea typeface="Calibri"/>
                          <a:cs typeface="Times New Roman"/>
                        </a:rPr>
                        <a:t>structuur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i="1" dirty="0" err="1">
                          <a:latin typeface="+mj-lt"/>
                          <a:ea typeface="Calibri"/>
                          <a:cs typeface="Times New Roman"/>
                        </a:rPr>
                        <a:t>Narratieve</a:t>
                      </a:r>
                      <a:r>
                        <a:rPr lang="en-GB" sz="2000" i="1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i="1" dirty="0" err="1">
                          <a:latin typeface="+mj-lt"/>
                          <a:ea typeface="Calibri"/>
                          <a:cs typeface="Times New Roman"/>
                        </a:rPr>
                        <a:t>functie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78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‘Synopsis’ 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 smtClean="0">
                          <a:latin typeface="+mj-lt"/>
                          <a:ea typeface="Calibri"/>
                          <a:cs typeface="Times New Roman"/>
                        </a:rPr>
                        <a:t>aankondiging</a:t>
                      </a:r>
                      <a:r>
                        <a:rPr lang="en-GB" sz="2000" dirty="0" smtClean="0">
                          <a:latin typeface="+mj-lt"/>
                          <a:ea typeface="Calibri"/>
                          <a:cs typeface="Times New Roman"/>
                        </a:rPr>
                        <a:t> van 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het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verhaal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waarin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alvast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een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samenvatting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van de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belangrijkste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gebeurtenissen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gegeven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wordt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543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2000" dirty="0" err="1" smtClean="0">
                          <a:latin typeface="+mj-lt"/>
                          <a:ea typeface="Calibri"/>
                          <a:cs typeface="Times New Roman"/>
                        </a:rPr>
                        <a:t>Oriëntatie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noemen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van de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tijd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plaats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omstandigheden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en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hoofdpersonen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Ontwikkeling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+mj-lt"/>
                          <a:ea typeface="Calibri"/>
                          <a:cs typeface="Times New Roman"/>
                        </a:rPr>
                        <a:t>begin van de </a:t>
                      </a:r>
                      <a:r>
                        <a:rPr lang="en-GB" sz="2000" dirty="0" err="1" smtClean="0">
                          <a:latin typeface="+mj-lt"/>
                          <a:ea typeface="Calibri"/>
                          <a:cs typeface="Times New Roman"/>
                        </a:rPr>
                        <a:t>gebeurtenissen</a:t>
                      </a:r>
                      <a:r>
                        <a:rPr lang="en-GB" sz="2000" dirty="0" smtClean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2000" dirty="0" err="1" smtClean="0">
                          <a:latin typeface="+mj-lt"/>
                          <a:ea typeface="Calibri"/>
                          <a:cs typeface="Times New Roman"/>
                        </a:rPr>
                        <a:t>opbouwen</a:t>
                      </a:r>
                      <a:r>
                        <a:rPr lang="en-GB" sz="200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van de spanning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Hoogtepunt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climax,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beslissende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moment, ‘conflict’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Model </a:t>
            </a:r>
            <a:r>
              <a:rPr lang="nl-NL" dirty="0" err="1" smtClean="0"/>
              <a:t>Labov</a:t>
            </a:r>
            <a:r>
              <a:rPr lang="nl-NL" dirty="0" smtClean="0"/>
              <a:t> (1967)</a:t>
            </a:r>
            <a:endParaRPr lang="en-GB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425574" y="1484784"/>
          <a:ext cx="8538914" cy="5184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0162"/>
                <a:gridCol w="6768752"/>
              </a:tblGrid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i="1" dirty="0" err="1">
                          <a:latin typeface="+mj-lt"/>
                          <a:ea typeface="Calibri"/>
                          <a:cs typeface="Times New Roman"/>
                        </a:rPr>
                        <a:t>Narratieve</a:t>
                      </a:r>
                      <a:r>
                        <a:rPr lang="en-GB" sz="2000" i="1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i="1" dirty="0" err="1">
                          <a:latin typeface="+mj-lt"/>
                          <a:ea typeface="Calibri"/>
                          <a:cs typeface="Times New Roman"/>
                        </a:rPr>
                        <a:t>structuur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i="1" dirty="0" err="1">
                          <a:latin typeface="+mj-lt"/>
                          <a:ea typeface="Calibri"/>
                          <a:cs typeface="Times New Roman"/>
                        </a:rPr>
                        <a:t>Narratieve</a:t>
                      </a:r>
                      <a:r>
                        <a:rPr lang="en-GB" sz="2000" i="1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i="1" dirty="0" err="1">
                          <a:latin typeface="+mj-lt"/>
                          <a:ea typeface="Calibri"/>
                          <a:cs typeface="Times New Roman"/>
                        </a:rPr>
                        <a:t>functie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78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‘Synopsis’ 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 smtClean="0">
                          <a:latin typeface="+mj-lt"/>
                          <a:ea typeface="Calibri"/>
                          <a:cs typeface="Times New Roman"/>
                        </a:rPr>
                        <a:t>aankondiging</a:t>
                      </a:r>
                      <a:r>
                        <a:rPr lang="en-GB" sz="2000" dirty="0" smtClean="0">
                          <a:latin typeface="+mj-lt"/>
                          <a:ea typeface="Calibri"/>
                          <a:cs typeface="Times New Roman"/>
                        </a:rPr>
                        <a:t> van 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het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verhaal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waarin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alvast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een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samenvatting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van de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belangrijkste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gebeurtenissen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gegeven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wordt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543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2000" dirty="0" err="1" smtClean="0">
                          <a:latin typeface="+mj-lt"/>
                          <a:ea typeface="Calibri"/>
                          <a:cs typeface="Times New Roman"/>
                        </a:rPr>
                        <a:t>Oriëntatie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noemen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van de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tijd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plaats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omstandigheden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en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hoofdpersonen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Ontwikkeling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+mj-lt"/>
                          <a:ea typeface="Calibri"/>
                          <a:cs typeface="Times New Roman"/>
                        </a:rPr>
                        <a:t>begin van de </a:t>
                      </a:r>
                      <a:r>
                        <a:rPr lang="en-GB" sz="2000" dirty="0" err="1" smtClean="0">
                          <a:latin typeface="+mj-lt"/>
                          <a:ea typeface="Calibri"/>
                          <a:cs typeface="Times New Roman"/>
                        </a:rPr>
                        <a:t>gebeurtenissen</a:t>
                      </a:r>
                      <a:r>
                        <a:rPr lang="en-GB" sz="2000" dirty="0" smtClean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2000" dirty="0" err="1" smtClean="0">
                          <a:latin typeface="+mj-lt"/>
                          <a:ea typeface="Calibri"/>
                          <a:cs typeface="Times New Roman"/>
                        </a:rPr>
                        <a:t>opbouwen</a:t>
                      </a:r>
                      <a:r>
                        <a:rPr lang="en-GB" sz="200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van de spanning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Hoogtepunt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climax,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beslissende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moment, ‘conflict’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Nasleep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uitkomst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resultaat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Model </a:t>
            </a:r>
            <a:r>
              <a:rPr lang="nl-NL" dirty="0" err="1" smtClean="0"/>
              <a:t>Labov</a:t>
            </a:r>
            <a:r>
              <a:rPr lang="nl-NL" dirty="0" smtClean="0"/>
              <a:t> (1967)</a:t>
            </a:r>
            <a:endParaRPr lang="en-GB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425574" y="1484784"/>
          <a:ext cx="8538914" cy="5184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0162"/>
                <a:gridCol w="6768752"/>
              </a:tblGrid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i="1" dirty="0" err="1">
                          <a:latin typeface="+mj-lt"/>
                          <a:ea typeface="Calibri"/>
                          <a:cs typeface="Times New Roman"/>
                        </a:rPr>
                        <a:t>Narratieve</a:t>
                      </a:r>
                      <a:r>
                        <a:rPr lang="en-GB" sz="2000" i="1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i="1" dirty="0" err="1">
                          <a:latin typeface="+mj-lt"/>
                          <a:ea typeface="Calibri"/>
                          <a:cs typeface="Times New Roman"/>
                        </a:rPr>
                        <a:t>structuur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i="1" dirty="0" err="1">
                          <a:latin typeface="+mj-lt"/>
                          <a:ea typeface="Calibri"/>
                          <a:cs typeface="Times New Roman"/>
                        </a:rPr>
                        <a:t>Narratieve</a:t>
                      </a:r>
                      <a:r>
                        <a:rPr lang="en-GB" sz="2000" i="1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i="1" dirty="0" err="1">
                          <a:latin typeface="+mj-lt"/>
                          <a:ea typeface="Calibri"/>
                          <a:cs typeface="Times New Roman"/>
                        </a:rPr>
                        <a:t>functie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78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‘Synopsis’ 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 smtClean="0">
                          <a:latin typeface="+mj-lt"/>
                          <a:ea typeface="Calibri"/>
                          <a:cs typeface="Times New Roman"/>
                        </a:rPr>
                        <a:t>aankondiging</a:t>
                      </a:r>
                      <a:r>
                        <a:rPr lang="en-GB" sz="2000" dirty="0" smtClean="0">
                          <a:latin typeface="+mj-lt"/>
                          <a:ea typeface="Calibri"/>
                          <a:cs typeface="Times New Roman"/>
                        </a:rPr>
                        <a:t> van 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het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verhaal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waarin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alvast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een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samenvatting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van de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belangrijkste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gebeurtenissen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gegeven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wordt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543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2000" dirty="0" err="1" smtClean="0">
                          <a:latin typeface="+mj-lt"/>
                          <a:ea typeface="Calibri"/>
                          <a:cs typeface="Times New Roman"/>
                        </a:rPr>
                        <a:t>Oriëntatie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noemen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van de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tijd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plaats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omstandigheden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en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hoofdpersonen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Ontwikkeling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+mj-lt"/>
                          <a:ea typeface="Calibri"/>
                          <a:cs typeface="Times New Roman"/>
                        </a:rPr>
                        <a:t>begin van de </a:t>
                      </a:r>
                      <a:r>
                        <a:rPr lang="en-GB" sz="2000" dirty="0" err="1" smtClean="0">
                          <a:latin typeface="+mj-lt"/>
                          <a:ea typeface="Calibri"/>
                          <a:cs typeface="Times New Roman"/>
                        </a:rPr>
                        <a:t>gebeurtenissen</a:t>
                      </a:r>
                      <a:r>
                        <a:rPr lang="en-GB" sz="2000" dirty="0" smtClean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2000" dirty="0" err="1" smtClean="0">
                          <a:latin typeface="+mj-lt"/>
                          <a:ea typeface="Calibri"/>
                          <a:cs typeface="Times New Roman"/>
                        </a:rPr>
                        <a:t>opbouwen</a:t>
                      </a:r>
                      <a:r>
                        <a:rPr lang="en-GB" sz="200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van de spanning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Hoogtepunt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climax,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beslissende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moment, ‘conflict’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Nasleep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uitkomst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resultaat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Afsluiting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’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brug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naar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het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hier</a:t>
                      </a:r>
                      <a:r>
                        <a:rPr lang="en-GB" sz="2000" dirty="0">
                          <a:latin typeface="+mj-lt"/>
                          <a:ea typeface="Calibri"/>
                          <a:cs typeface="Times New Roman"/>
                        </a:rPr>
                        <a:t> en nu van de </a:t>
                      </a:r>
                      <a:r>
                        <a:rPr lang="en-GB" sz="2000" dirty="0" err="1">
                          <a:latin typeface="+mj-lt"/>
                          <a:ea typeface="Calibri"/>
                          <a:cs typeface="Times New Roman"/>
                        </a:rPr>
                        <a:t>verteller</a:t>
                      </a: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onnewende">
  <a:themeElements>
    <a:clrScheme name="Zonnewend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Zonnewend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Zonnewend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1040</TotalTime>
  <Words>1351</Words>
  <Application>Microsoft Office PowerPoint</Application>
  <PresentationFormat>Diavoorstelling (4:3)</PresentationFormat>
  <Paragraphs>289</Paragraphs>
  <Slides>21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2" baseType="lpstr">
      <vt:lpstr>Zonnewende</vt:lpstr>
      <vt:lpstr>Livius, vertel eens:  hoe bouw je een verhaal?</vt:lpstr>
      <vt:lpstr>Herken je verschillende stappen in het verhaal?</vt:lpstr>
      <vt:lpstr>Model Labov (1967)</vt:lpstr>
      <vt:lpstr>Model Labov (1967)</vt:lpstr>
      <vt:lpstr>Model Labov (1967)</vt:lpstr>
      <vt:lpstr>Model Labov (1967)</vt:lpstr>
      <vt:lpstr>Model Labov (1967)</vt:lpstr>
      <vt:lpstr>Model Labov (1967)</vt:lpstr>
      <vt:lpstr>Model Labov (1967)</vt:lpstr>
      <vt:lpstr>Model Labov (1967)</vt:lpstr>
      <vt:lpstr>En nu: Livius!</vt:lpstr>
      <vt:lpstr>Analyse Liv. 1.16.5-8</vt:lpstr>
      <vt:lpstr>PowerPoint-presentatie</vt:lpstr>
      <vt:lpstr>Model Labov: linguïstische &amp; narratologische kenmerken in het Latijn (naar Kroon e.a.) </vt:lpstr>
      <vt:lpstr>Model Labov: linguïstische &amp; narratologische kenmerken in het Latijn (naar Kroon e.a.) </vt:lpstr>
      <vt:lpstr>Model Labov: linguïstische &amp; narratologische kenmerken in het Latijn (naar Kroon e.a.) </vt:lpstr>
      <vt:lpstr>Model Labov: linguïstische &amp; narratologische kenmerken in het Latijn (naar Kroon e.a.) </vt:lpstr>
      <vt:lpstr> </vt:lpstr>
      <vt:lpstr> </vt:lpstr>
      <vt:lpstr>En nu: de meesterproef (hoogtepunt?)!</vt:lpstr>
      <vt:lpstr>Afsluiting en evaluatie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Livius, vertel eens:  hoe bouw je een verhaal?</dc:title>
  <dc:creator>Michiel van der Keur</dc:creator>
  <cp:lastModifiedBy>Aniek van den Eersten</cp:lastModifiedBy>
  <cp:revision>20</cp:revision>
  <dcterms:created xsi:type="dcterms:W3CDTF">2016-09-12T08:37:03Z</dcterms:created>
  <dcterms:modified xsi:type="dcterms:W3CDTF">2016-11-02T10:09:33Z</dcterms:modified>
</cp:coreProperties>
</file>