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77" r:id="rId5"/>
    <p:sldId id="271" r:id="rId6"/>
    <p:sldId id="272" r:id="rId7"/>
    <p:sldId id="273" r:id="rId8"/>
    <p:sldId id="279" r:id="rId9"/>
    <p:sldId id="267" r:id="rId10"/>
    <p:sldId id="269" r:id="rId11"/>
    <p:sldId id="275" r:id="rId12"/>
    <p:sldId id="274" r:id="rId13"/>
    <p:sldId id="276" r:id="rId14"/>
    <p:sldId id="278" r:id="rId15"/>
    <p:sldId id="265" r:id="rId16"/>
    <p:sldId id="280" r:id="rId17"/>
    <p:sldId id="281" r:id="rId18"/>
    <p:sldId id="266" r:id="rId19"/>
  </p:sldIdLst>
  <p:sldSz cx="9144000" cy="6858000" type="screen4x3"/>
  <p:notesSz cx="6858000" cy="9144000"/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5833" autoAdjust="0"/>
  </p:normalViewPr>
  <p:slideViewPr>
    <p:cSldViewPr>
      <p:cViewPr>
        <p:scale>
          <a:sx n="85" d="100"/>
          <a:sy n="85" d="100"/>
        </p:scale>
        <p:origin x="24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Vader classicus, rector Deventer. Moest baan opgeven.</a:t>
            </a:r>
            <a:r>
              <a:rPr lang="nl-NL" baseline="0" dirty="0" smtClean="0"/>
              <a:t> Etty al in A’dam. Joodse Raad. Uitzonderingspositie.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32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..</a:t>
            </a:r>
            <a:endParaRPr lang="nl-NL" noProof="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..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0" dirty="0" smtClean="0"/>
              <a:t>Titel van de presentatie</a:t>
            </a:r>
            <a:endParaRPr lang="nl-NL" noProof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Subtitel presentatie</a:t>
            </a:r>
            <a:endParaRPr lang="nl-NL" noProof="0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pic>
        <p:nvPicPr>
          <p:cNvPr id="9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  <p:pic>
        <p:nvPicPr>
          <p:cNvPr id="11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0" y="5185641"/>
            <a:ext cx="290195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grafiek in te 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video in te 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..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afsluiting</a:t>
            </a:r>
            <a:endParaRPr lang="nl-NL" dirty="0"/>
          </a:p>
        </p:txBody>
      </p:sp>
      <p:pic>
        <p:nvPicPr>
          <p:cNvPr id="7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  <p:pic>
        <p:nvPicPr>
          <p:cNvPr id="9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90" y="5185641"/>
            <a:ext cx="290195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/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 sz="1400"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 smtClean="0"/>
              <a:t>Opsomming</a:t>
            </a:r>
          </a:p>
          <a:p>
            <a:pPr lvl="1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2"/>
            <a:r>
              <a:rPr lang="nl-NL" noProof="0" dirty="0" smtClean="0"/>
              <a:t>Leestekst</a:t>
            </a:r>
          </a:p>
          <a:p>
            <a:pPr lvl="3"/>
            <a:r>
              <a:rPr lang="nl-NL" noProof="0" dirty="0" smtClean="0"/>
              <a:t>Kopje wit</a:t>
            </a:r>
          </a:p>
          <a:p>
            <a:pPr lvl="4"/>
            <a:r>
              <a:rPr lang="nl-NL" noProof="0" dirty="0" smtClean="0"/>
              <a:t>Kopje geel</a:t>
            </a:r>
          </a:p>
          <a:p>
            <a:pPr lvl="5"/>
            <a:r>
              <a:rPr lang="nl-NL" noProof="0" dirty="0" smtClean="0"/>
              <a:t>Opsomming</a:t>
            </a:r>
          </a:p>
          <a:p>
            <a:pPr lvl="6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7"/>
            <a:r>
              <a:rPr lang="nl-NL" sz="1349" noProof="0" dirty="0" smtClean="0"/>
              <a:t>Leestekst</a:t>
            </a:r>
          </a:p>
          <a:p>
            <a:pPr lvl="8"/>
            <a:r>
              <a:rPr lang="nl-NL" noProof="0" dirty="0" smtClean="0"/>
              <a:t>Kopje wit</a:t>
            </a:r>
            <a:endParaRPr lang="nl-NL" noProof="0" dirty="0"/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 smtClean="0"/>
              <a:t>Klik hier om een</a:t>
            </a:r>
            <a:br>
              <a:rPr lang="nl-NL" noProof="0" dirty="0" smtClean="0"/>
            </a:br>
            <a:r>
              <a:rPr lang="nl-NL" noProof="0" dirty="0" smtClean="0"/>
              <a:t>afbeelding in te voegen</a:t>
            </a:r>
            <a:endParaRPr lang="nl-NL" noProof="0" dirty="0"/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8pPr>
              <a:defRPr sz="1600"/>
            </a:lvl8pPr>
          </a:lstStyle>
          <a:p>
            <a:pPr lvl="0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1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2"/>
            <a:r>
              <a:rPr lang="nl-NL" noProof="0" dirty="0" smtClean="0"/>
              <a:t>Leestekst</a:t>
            </a:r>
          </a:p>
          <a:p>
            <a:pPr lvl="3"/>
            <a:r>
              <a:rPr lang="nl-NL" noProof="0" dirty="0" smtClean="0"/>
              <a:t>Kopje donker blauw</a:t>
            </a:r>
          </a:p>
          <a:p>
            <a:pPr lvl="4"/>
            <a:r>
              <a:rPr lang="nl-NL" noProof="0" dirty="0" smtClean="0"/>
              <a:t>Kopje licht blauw</a:t>
            </a:r>
          </a:p>
          <a:p>
            <a:pPr lvl="5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6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7"/>
            <a:r>
              <a:rPr lang="nl-NL" sz="1349" noProof="0" dirty="0" smtClean="0"/>
              <a:t>Leestekst</a:t>
            </a:r>
          </a:p>
          <a:p>
            <a:pPr lvl="8"/>
            <a:r>
              <a:rPr lang="nl-NL" noProof="0" dirty="0" smtClean="0"/>
              <a:t>Kopje donker blauw</a:t>
            </a:r>
            <a:endParaRPr lang="nl-NL" noProof="0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840650" cy="4795836"/>
          </a:xfrm>
        </p:spPr>
        <p:txBody>
          <a:bodyPr vert="horz"/>
          <a:lstStyle/>
          <a:p>
            <a:pPr lvl="0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1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2"/>
            <a:r>
              <a:rPr lang="nl-NL" noProof="0" dirty="0" smtClean="0"/>
              <a:t>Leestekst</a:t>
            </a:r>
          </a:p>
          <a:p>
            <a:pPr lvl="3"/>
            <a:r>
              <a:rPr lang="nl-NL" noProof="0" dirty="0" smtClean="0"/>
              <a:t>Kopje donker blauw</a:t>
            </a:r>
          </a:p>
          <a:p>
            <a:pPr lvl="4"/>
            <a:r>
              <a:rPr lang="nl-NL" noProof="0" dirty="0" smtClean="0"/>
              <a:t>Kopje licht blauw</a:t>
            </a:r>
          </a:p>
          <a:p>
            <a:pPr lvl="5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6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7"/>
            <a:r>
              <a:rPr lang="nl-NL" sz="1349" noProof="0" dirty="0" smtClean="0"/>
              <a:t>Leestekst</a:t>
            </a:r>
          </a:p>
          <a:p>
            <a:pPr lvl="8"/>
            <a:r>
              <a:rPr lang="nl-NL" noProof="0" dirty="0" smtClean="0"/>
              <a:t>Kopje donker blauw</a:t>
            </a:r>
            <a:endParaRPr lang="nl-NL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6" y="1252539"/>
            <a:ext cx="234235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 smtClean="0"/>
              <a:t>Klik hier om een</a:t>
            </a:r>
            <a:br>
              <a:rPr lang="nl-NL" noProof="0" dirty="0" smtClean="0"/>
            </a:br>
            <a:r>
              <a:rPr lang="nl-NL" noProof="0" dirty="0" smtClean="0"/>
              <a:t>afbeelding in te voegen</a:t>
            </a:r>
            <a:endParaRPr lang="nl-NL" noProof="0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 smtClean="0"/>
              <a:t>Bullet</a:t>
            </a:r>
            <a:endParaRPr lang="nl-NL" dirty="0" smtClean="0"/>
          </a:p>
          <a:p>
            <a:pPr lvl="1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2"/>
            <a:r>
              <a:rPr lang="nl-NL" dirty="0" smtClean="0"/>
              <a:t>Leestekst</a:t>
            </a:r>
          </a:p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sz="1349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nl-NL" dirty="0" err="1" smtClean="0"/>
              <a:t>Bullet</a:t>
            </a:r>
            <a:endParaRPr lang="nl-NL" dirty="0" smtClean="0"/>
          </a:p>
          <a:p>
            <a:pPr lvl="1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2"/>
            <a:r>
              <a:rPr lang="nl-NL" dirty="0" smtClean="0"/>
              <a:t>Leestekst</a:t>
            </a:r>
          </a:p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sz="1349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 smtClean="0"/>
              <a:t>Bullet</a:t>
            </a:r>
            <a:endParaRPr lang="nl-NL" dirty="0" smtClean="0"/>
          </a:p>
          <a:p>
            <a:pPr lvl="1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2"/>
            <a:r>
              <a:rPr lang="nl-NL" dirty="0" smtClean="0"/>
              <a:t>Leestekst</a:t>
            </a:r>
          </a:p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sz="1349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nl-NL" dirty="0" err="1" smtClean="0"/>
              <a:t>Bullet</a:t>
            </a:r>
            <a:endParaRPr lang="nl-NL" dirty="0" smtClean="0"/>
          </a:p>
          <a:p>
            <a:pPr lvl="1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2"/>
            <a:r>
              <a:rPr lang="nl-NL" dirty="0" smtClean="0"/>
              <a:t>Leestekst</a:t>
            </a:r>
          </a:p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sz="1349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 smtClean="0"/>
              <a:t>Klik hier om een</a:t>
            </a:r>
            <a:br>
              <a:rPr lang="nl-NL" dirty="0" smtClean="0"/>
            </a:br>
            <a:r>
              <a:rPr lang="nl-NL" dirty="0" smtClean="0"/>
              <a:t>afbeelding in te voegen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dirty="0" smtClean="0"/>
              <a:t>Titel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1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2"/>
            <a:r>
              <a:rPr lang="nl-NL" noProof="0" dirty="0" smtClean="0"/>
              <a:t>Leestekst</a:t>
            </a:r>
          </a:p>
          <a:p>
            <a:pPr lvl="3"/>
            <a:r>
              <a:rPr lang="nl-NL" noProof="0" dirty="0" smtClean="0"/>
              <a:t>Kopje donker blauw</a:t>
            </a:r>
          </a:p>
          <a:p>
            <a:pPr lvl="4"/>
            <a:r>
              <a:rPr lang="nl-NL" noProof="0" dirty="0" smtClean="0"/>
              <a:t>Kopje licht blauw</a:t>
            </a:r>
          </a:p>
          <a:p>
            <a:pPr lvl="5"/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6"/>
            <a:r>
              <a:rPr lang="nl-NL" noProof="0" dirty="0" smtClean="0"/>
              <a:t>Sub-</a:t>
            </a:r>
            <a:r>
              <a:rPr lang="nl-NL" noProof="0" dirty="0" err="1" smtClean="0"/>
              <a:t>bullet</a:t>
            </a:r>
            <a:endParaRPr lang="nl-NL" noProof="0" dirty="0" smtClean="0"/>
          </a:p>
          <a:p>
            <a:pPr lvl="7"/>
            <a:r>
              <a:rPr lang="nl-NL" sz="1349" noProof="0" dirty="0" smtClean="0"/>
              <a:t>Leestekst</a:t>
            </a:r>
          </a:p>
          <a:p>
            <a:pPr lvl="8"/>
            <a:r>
              <a:rPr lang="nl-NL" noProof="0" dirty="0" smtClean="0"/>
              <a:t>Kopje donker blauw</a:t>
            </a:r>
            <a:endParaRPr lang="nl-NL" noProof="0" dirty="0"/>
          </a:p>
        </p:txBody>
      </p:sp>
      <p:sp>
        <p:nvSpPr>
          <p:cNvPr id="20" name="Rechthoek 19"/>
          <p:cNvSpPr/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1499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4" name="Tijdelijke aanduiding voor dianummer 5"/>
          <p:cNvSpPr txBox="1">
            <a:spLocks/>
          </p:cNvSpPr>
          <p:nvPr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nl-NL" sz="1100" noProof="0" smtClean="0">
                <a:solidFill>
                  <a:schemeClr val="bg1"/>
                </a:solidFill>
              </a:rPr>
              <a:pPr/>
              <a:t>‹nr.›</a:t>
            </a:fld>
            <a:endParaRPr lang="nl-NL" sz="900" noProof="0" dirty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XuwYvFlNGns" TargetMode="External"/><Relationship Id="rId3" Type="http://schemas.openxmlformats.org/officeDocument/2006/relationships/hyperlink" Target="http://www.youtube.com/watch?v=FozhZHuAcCs&amp;feature=relat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onderwijsraad.nl/upload/documents/publicaties/volledig/onderwijs-vorm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universiteitleiden.nl/onderzoek/onderzoeksoutput/iclon/uitdagend-gedifferentieerd-vakonderwijs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Stoa of een zelfhulpgoeroe?</a:t>
            </a:r>
            <a:br>
              <a:rPr lang="nl-NL" dirty="0" smtClean="0"/>
            </a:br>
            <a:r>
              <a:rPr lang="nl-NL" sz="2000" i="1" dirty="0" smtClean="0"/>
              <a:t>Op zoek naar een gelukkig leven</a:t>
            </a:r>
            <a:endParaRPr lang="nl-NL" i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Marijne</a:t>
            </a:r>
            <a:r>
              <a:rPr lang="nl-NL" dirty="0" smtClean="0"/>
              <a:t> de </a:t>
            </a:r>
            <a:r>
              <a:rPr lang="nl-NL" dirty="0" err="1" smtClean="0"/>
              <a:t>Ferrante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25 augustus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Etty </a:t>
            </a:r>
            <a:r>
              <a:rPr lang="nl-NL" dirty="0" err="1" smtClean="0"/>
              <a:t>Hillesum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smtClean="0"/>
              <a:t>Joodse vrouw, niet actief bezig met Joodse religie</a:t>
            </a:r>
          </a:p>
          <a:p>
            <a:r>
              <a:rPr lang="nl-NL" dirty="0" smtClean="0"/>
              <a:t>Rechten en Slavische talen in Amsterdam</a:t>
            </a:r>
          </a:p>
          <a:p>
            <a:r>
              <a:rPr lang="nl-NL" dirty="0" smtClean="0"/>
              <a:t>Als onderdeel van therapie: dagboek </a:t>
            </a:r>
          </a:p>
          <a:p>
            <a:pPr lvl="1"/>
            <a:r>
              <a:rPr lang="nl-NL" dirty="0" smtClean="0"/>
              <a:t>Haar persoonlijke ontwikkeling</a:t>
            </a:r>
          </a:p>
          <a:p>
            <a:pPr lvl="1"/>
            <a:r>
              <a:rPr lang="nl-NL" dirty="0" smtClean="0"/>
              <a:t>Hoe zij de oorlog beleefde</a:t>
            </a:r>
          </a:p>
          <a:p>
            <a:r>
              <a:rPr lang="nl-NL" dirty="0" smtClean="0"/>
              <a:t>Baan bij joodse Raad</a:t>
            </a:r>
          </a:p>
          <a:p>
            <a:r>
              <a:rPr lang="nl-NL" dirty="0" smtClean="0"/>
              <a:t>Kwam </a:t>
            </a:r>
            <a:r>
              <a:rPr lang="nl-NL" dirty="0"/>
              <a:t>om in Auschwitz (</a:t>
            </a:r>
            <a:r>
              <a:rPr lang="nl-NL" dirty="0" smtClean="0"/>
              <a:t>1943; 29 </a:t>
            </a:r>
            <a:r>
              <a:rPr lang="nl-NL" dirty="0"/>
              <a:t>jaar oud)</a:t>
            </a:r>
          </a:p>
          <a:p>
            <a:r>
              <a:rPr lang="nl-NL" dirty="0" smtClean="0"/>
              <a:t>Boek pas in 1981 uitgegeven, vertaald in vele talen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BRON: </a:t>
            </a:r>
            <a:r>
              <a:rPr lang="nl-NL" dirty="0" smtClean="0">
                <a:sym typeface="ZapfDingbats"/>
              </a:rPr>
              <a:t>lees enkele dagboekfragmenten uit: Het verstoorde leven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19470"/>
          <a:stretch/>
        </p:blipFill>
        <p:spPr>
          <a:xfrm>
            <a:off x="6590282" y="692695"/>
            <a:ext cx="2034506" cy="231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81" y="3017705"/>
            <a:ext cx="203450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07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James </a:t>
            </a:r>
            <a:r>
              <a:rPr lang="nl-NL" dirty="0" err="1" smtClean="0"/>
              <a:t>Stockdale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smtClean="0"/>
              <a:t>Piloot bij de Amerikaanse Marine</a:t>
            </a:r>
          </a:p>
          <a:p>
            <a:r>
              <a:rPr lang="nl-NL" dirty="0" smtClean="0"/>
              <a:t>Vervolgstudie Internationale Betrekkingen aan Stanford University</a:t>
            </a:r>
          </a:p>
          <a:p>
            <a:pPr lvl="1"/>
            <a:r>
              <a:rPr lang="nl-NL" dirty="0" smtClean="0"/>
              <a:t>Ambitie: strateeg in Pentagon</a:t>
            </a:r>
          </a:p>
          <a:p>
            <a:r>
              <a:rPr lang="nl-NL" dirty="0" smtClean="0"/>
              <a:t>Volgt college filosofie: raakt enthousiast.</a:t>
            </a:r>
          </a:p>
          <a:p>
            <a:r>
              <a:rPr lang="nl-NL" dirty="0" smtClean="0"/>
              <a:t>Krijgt </a:t>
            </a:r>
            <a:r>
              <a:rPr lang="nl-NL" dirty="0" err="1" smtClean="0"/>
              <a:t>Epictetus</a:t>
            </a:r>
            <a:r>
              <a:rPr lang="nl-NL" dirty="0" smtClean="0"/>
              <a:t>’ </a:t>
            </a:r>
            <a:r>
              <a:rPr lang="nl-NL" i="1" dirty="0" err="1" smtClean="0"/>
              <a:t>Encheiridion</a:t>
            </a:r>
            <a:r>
              <a:rPr lang="nl-NL" dirty="0" smtClean="0"/>
              <a:t> (= handboek)</a:t>
            </a:r>
            <a:endParaRPr lang="nl-NL" dirty="0"/>
          </a:p>
          <a:p>
            <a:pPr lvl="1"/>
            <a:r>
              <a:rPr lang="nl-NL" dirty="0" smtClean="0"/>
              <a:t>Belangrijkste schrijver over Stoa na Seneca; voormalig slaaf</a:t>
            </a:r>
          </a:p>
          <a:p>
            <a:r>
              <a:rPr lang="nl-NL" dirty="0" smtClean="0"/>
              <a:t>Met vliegtuig neergehaald </a:t>
            </a:r>
            <a:br>
              <a:rPr lang="nl-NL" dirty="0" smtClean="0"/>
            </a:br>
            <a:r>
              <a:rPr lang="nl-NL" dirty="0" smtClean="0"/>
              <a:t>in Noord-Vietnam</a:t>
            </a:r>
          </a:p>
          <a:p>
            <a:r>
              <a:rPr lang="nl-NL" dirty="0" smtClean="0"/>
              <a:t>7 jaar krijgsgevangen</a:t>
            </a:r>
          </a:p>
          <a:p>
            <a:r>
              <a:rPr lang="nl-NL" dirty="0" smtClean="0"/>
              <a:t>Wordt later admiraal en is</a:t>
            </a:r>
            <a:br>
              <a:rPr lang="nl-NL" dirty="0" smtClean="0"/>
            </a:br>
            <a:r>
              <a:rPr lang="nl-NL" dirty="0" smtClean="0"/>
              <a:t> kandidaat </a:t>
            </a:r>
            <a:r>
              <a:rPr lang="nl-NL" dirty="0" err="1" smtClean="0"/>
              <a:t>vice-presidentschap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BRON: fragmenten uit zijn eigen verhaal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58502"/>
            <a:ext cx="4605804" cy="2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Nelson Mandela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smtClean="0"/>
              <a:t>2018 is Mandela-jaar!</a:t>
            </a:r>
          </a:p>
          <a:p>
            <a:r>
              <a:rPr lang="nl-NL" dirty="0" smtClean="0"/>
              <a:t>Zwarte advocaat</a:t>
            </a:r>
          </a:p>
          <a:p>
            <a:r>
              <a:rPr lang="nl-NL" dirty="0" smtClean="0"/>
              <a:t>Streed tegen Apartheid in Zuid-Afrika</a:t>
            </a:r>
          </a:p>
          <a:p>
            <a:r>
              <a:rPr lang="nl-NL" dirty="0" smtClean="0"/>
              <a:t>Bijna dertig jaar gevangen, </a:t>
            </a:r>
            <a:r>
              <a:rPr lang="nl-NL" dirty="0" smtClean="0"/>
              <a:t>onder andere </a:t>
            </a:r>
            <a:r>
              <a:rPr lang="nl-NL" dirty="0" smtClean="0"/>
              <a:t>op Robbeneiland</a:t>
            </a:r>
          </a:p>
          <a:p>
            <a:r>
              <a:rPr lang="nl-NL" dirty="0" smtClean="0"/>
              <a:t>Vrijgelaten door president De Klerk (samen Nobelprijs Vrede)</a:t>
            </a:r>
          </a:p>
          <a:p>
            <a:r>
              <a:rPr lang="nl-NL" dirty="0" smtClean="0"/>
              <a:t>Verzoening</a:t>
            </a:r>
          </a:p>
          <a:p>
            <a:r>
              <a:rPr lang="nl-NL" dirty="0" smtClean="0"/>
              <a:t>Wordt later nieuwe president</a:t>
            </a:r>
          </a:p>
          <a:p>
            <a:endParaRPr lang="nl-NL" dirty="0"/>
          </a:p>
          <a:p>
            <a:r>
              <a:rPr lang="nl-NL" dirty="0" smtClean="0"/>
              <a:t>BRONNEN: </a:t>
            </a:r>
            <a:br>
              <a:rPr lang="nl-NL" dirty="0" smtClean="0"/>
            </a:br>
            <a:r>
              <a:rPr lang="nl-NL" dirty="0" smtClean="0"/>
              <a:t>fragmenten uit dagboek </a:t>
            </a:r>
            <a:br>
              <a:rPr lang="nl-NL" dirty="0" smtClean="0"/>
            </a:br>
            <a:r>
              <a:rPr lang="nl-NL" dirty="0" smtClean="0"/>
              <a:t>en biografie</a:t>
            </a:r>
          </a:p>
          <a:p>
            <a:r>
              <a:rPr lang="nl-NL" dirty="0" smtClean="0"/>
              <a:t>Extra: trailer film </a:t>
            </a:r>
            <a:r>
              <a:rPr lang="nl-NL" dirty="0" err="1" smtClean="0"/>
              <a:t>Invictus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(bij gedicht op hand out)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22" y="3429000"/>
            <a:ext cx="5198412" cy="2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77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Jules Evans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Vorige week nog op </a:t>
            </a:r>
            <a:r>
              <a:rPr lang="nl-NL" dirty="0" err="1" smtClean="0"/>
              <a:t>Lowlands</a:t>
            </a:r>
            <a:endParaRPr lang="nl-NL" dirty="0" smtClean="0"/>
          </a:p>
          <a:p>
            <a:r>
              <a:rPr lang="nl-NL" dirty="0" smtClean="0"/>
              <a:t>Als tiener experimenteerde hij met drugs</a:t>
            </a:r>
          </a:p>
          <a:p>
            <a:r>
              <a:rPr lang="nl-NL" dirty="0" smtClean="0"/>
              <a:t>Kreeg op universiteit angstaanvallen, waardoor sociale angst, schuldgevoel</a:t>
            </a:r>
          </a:p>
          <a:p>
            <a:r>
              <a:rPr lang="nl-NL" dirty="0" smtClean="0"/>
              <a:t>Na afstuderen financieel journalist</a:t>
            </a:r>
          </a:p>
          <a:p>
            <a:r>
              <a:rPr lang="nl-NL" dirty="0" smtClean="0"/>
              <a:t>Therapie: hielp niet</a:t>
            </a:r>
          </a:p>
          <a:p>
            <a:r>
              <a:rPr lang="nl-NL" dirty="0" smtClean="0"/>
              <a:t>CBT (in NL RET) en praatgroep: paniek stopte. </a:t>
            </a:r>
          </a:p>
          <a:p>
            <a:r>
              <a:rPr lang="nl-NL" dirty="0" smtClean="0"/>
              <a:t>Waar komt CBT vandaan? </a:t>
            </a:r>
            <a:br>
              <a:rPr lang="nl-NL" dirty="0" smtClean="0"/>
            </a:br>
            <a:r>
              <a:rPr lang="nl-NL" dirty="0" smtClean="0"/>
              <a:t>	Ellis: gefrustreerd over Freud, daarom: filosofie &gt;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dirty="0" err="1" smtClean="0"/>
              <a:t>Epictetus</a:t>
            </a:r>
            <a:endParaRPr lang="nl-NL" dirty="0"/>
          </a:p>
          <a:p>
            <a:r>
              <a:rPr lang="nl-NL" dirty="0" smtClean="0"/>
              <a:t>School of Life</a:t>
            </a:r>
            <a:br>
              <a:rPr lang="nl-NL" dirty="0" smtClean="0"/>
            </a:br>
            <a:r>
              <a:rPr lang="nl-NL" dirty="0" smtClean="0"/>
              <a:t>(zelfhulpgoeroe?)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BRON: </a:t>
            </a:r>
            <a:r>
              <a:rPr lang="nl-NL" dirty="0" err="1" smtClean="0"/>
              <a:t>TEDx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(volgende dia)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5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3348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Jules Evans (extra dia: suggestie indien selectie gewenst)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LEID IN:</a:t>
            </a:r>
            <a:endParaRPr lang="nl-NL" dirty="0"/>
          </a:p>
          <a:p>
            <a:r>
              <a:rPr lang="nl-NL" dirty="0" smtClean="0"/>
              <a:t>Als tiener experimenteerde hij met drugs</a:t>
            </a:r>
          </a:p>
          <a:p>
            <a:r>
              <a:rPr lang="nl-NL" dirty="0" smtClean="0"/>
              <a:t>Kreeg later angstaanvallen, waardoor sociale angst, schuldgevoel</a:t>
            </a:r>
          </a:p>
          <a:p>
            <a:r>
              <a:rPr lang="nl-NL" dirty="0" smtClean="0"/>
              <a:t>Na afstuderen financieel journalist</a:t>
            </a:r>
          </a:p>
          <a:p>
            <a:r>
              <a:rPr lang="nl-NL" dirty="0" smtClean="0"/>
              <a:t>CBT en praatgroep: paniek stopte. </a:t>
            </a:r>
          </a:p>
          <a:p>
            <a:pPr marL="0" indent="0">
              <a:buNone/>
            </a:pPr>
            <a:r>
              <a:rPr lang="nl-NL" dirty="0" smtClean="0"/>
              <a:t>TOON:</a:t>
            </a:r>
          </a:p>
          <a:p>
            <a:r>
              <a:rPr lang="nl-NL" dirty="0" smtClean="0"/>
              <a:t>4.00 – ca 5.30: Waar komt CBT vandaan? Ellis: gefrustreerd over Freud, daarom: filosofie &gt; </a:t>
            </a:r>
            <a:r>
              <a:rPr lang="nl-NL" dirty="0" err="1" smtClean="0"/>
              <a:t>Epictetus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Action, Belief (</a:t>
            </a:r>
            <a:r>
              <a:rPr lang="nl-NL" dirty="0" err="1" smtClean="0"/>
              <a:t>interpretation</a:t>
            </a:r>
            <a:r>
              <a:rPr lang="nl-NL" dirty="0" smtClean="0"/>
              <a:t>), consequent </a:t>
            </a:r>
            <a:r>
              <a:rPr lang="nl-NL" dirty="0" err="1" smtClean="0"/>
              <a:t>emotion</a:t>
            </a:r>
            <a:r>
              <a:rPr lang="nl-NL" dirty="0" smtClean="0"/>
              <a:t>: we schakelen te snel van a naar c.</a:t>
            </a:r>
          </a:p>
          <a:p>
            <a:r>
              <a:rPr lang="nl-NL" dirty="0" smtClean="0"/>
              <a:t>Vanaf 8.00 tot 10.00: wel / niet controle over </a:t>
            </a:r>
            <a:r>
              <a:rPr lang="nl-NL" dirty="0"/>
              <a:t>emoties? Kunnen we echt zelf onze reactie kiezen?</a:t>
            </a:r>
            <a:endParaRPr lang="nl-NL" dirty="0" smtClean="0"/>
          </a:p>
          <a:p>
            <a:r>
              <a:rPr lang="nl-NL" dirty="0" smtClean="0"/>
              <a:t>Vanaf 13.00: waarom toch nog filosofie lezen? Mooi, en er mist wat: wat is goed leven, goed karakter, en hogere vragen wat betekent goed leven. 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5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5429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Video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How philosophy can save your life | Jules Evans | </a:t>
            </a:r>
            <a:r>
              <a:rPr lang="en-US" dirty="0" err="1">
                <a:hlinkClick r:id="rId2"/>
              </a:rPr>
              <a:t>TEDxBreda</a:t>
            </a:r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www.youtube.com/watch?v=XuwYvFlNGns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Invictus</a:t>
            </a:r>
            <a:r>
              <a:rPr lang="nl-NL" dirty="0"/>
              <a:t/>
            </a:r>
            <a:br>
              <a:rPr lang="nl-NL" dirty="0"/>
            </a:br>
            <a:r>
              <a:rPr lang="nl-NL" u="sng" dirty="0">
                <a:hlinkClick r:id="rId3"/>
              </a:rPr>
              <a:t>http://www.youtube.com/watch?v=FozhZHuAcCs&amp;feature=related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279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in het jaar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 smtClean="0"/>
              <a:t>KAVV</a:t>
            </a:r>
          </a:p>
          <a:p>
            <a:r>
              <a:rPr lang="nl-NL" dirty="0" smtClean="0"/>
              <a:t>Afronding?</a:t>
            </a:r>
          </a:p>
          <a:p>
            <a:endParaRPr lang="nl-NL" dirty="0"/>
          </a:p>
          <a:p>
            <a:r>
              <a:rPr lang="nl-NL" dirty="0" smtClean="0"/>
              <a:t>MAAK HET NIET TE GROOT!!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565546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Evaluatie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227210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plezier!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</a:t>
            </a:r>
            <a:endParaRPr lang="nl-NL" dirty="0" smtClean="0"/>
          </a:p>
          <a:p>
            <a:r>
              <a:rPr lang="nl-NL" dirty="0" smtClean="0"/>
              <a:t>Klein beetje theorie</a:t>
            </a:r>
          </a:p>
          <a:p>
            <a:r>
              <a:rPr lang="nl-NL" dirty="0" smtClean="0"/>
              <a:t>Hele Taak: een </a:t>
            </a:r>
            <a:r>
              <a:rPr lang="nl-NL" dirty="0"/>
              <a:t>eigen </a:t>
            </a:r>
            <a:r>
              <a:rPr lang="nl-NL" i="1" dirty="0" err="1"/>
              <a:t>Encheiridion</a:t>
            </a:r>
            <a:endParaRPr lang="nl-NL" dirty="0"/>
          </a:p>
          <a:p>
            <a:r>
              <a:rPr lang="nl-NL" dirty="0" smtClean="0"/>
              <a:t>Startopdracht voor in de klas</a:t>
            </a:r>
          </a:p>
          <a:p>
            <a:r>
              <a:rPr lang="nl-NL" dirty="0" smtClean="0"/>
              <a:t>Het vervolg</a:t>
            </a:r>
          </a:p>
          <a:p>
            <a:r>
              <a:rPr lang="nl-NL" dirty="0" smtClean="0"/>
              <a:t>Evaluatie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r="32752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6588224" y="2020042"/>
            <a:ext cx="1152128" cy="75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Callout 12"/>
          <p:cNvSpPr/>
          <p:nvPr/>
        </p:nvSpPr>
        <p:spPr>
          <a:xfrm>
            <a:off x="7020272" y="620688"/>
            <a:ext cx="1777404" cy="112210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Marijne’s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Teksten over de Stoa </a:t>
            </a:r>
            <a:r>
              <a:rPr lang="nl-NL" dirty="0" smtClean="0"/>
              <a:t>lezen en begrijpen</a:t>
            </a:r>
            <a:endParaRPr lang="nl-NL" dirty="0"/>
          </a:p>
          <a:p>
            <a:r>
              <a:rPr lang="nl-NL" dirty="0" smtClean="0"/>
              <a:t>Confrontatie met een andere wereld</a:t>
            </a:r>
          </a:p>
          <a:p>
            <a:r>
              <a:rPr lang="nl-NL" dirty="0" smtClean="0"/>
              <a:t>Leidt tot persoonlijke vorming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niet</a:t>
            </a:r>
            <a:r>
              <a:rPr lang="nl-NL" dirty="0"/>
              <a:t>: Stoïcijn worden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Wel: reflecteren </a:t>
            </a:r>
            <a:r>
              <a:rPr lang="nl-NL" dirty="0">
                <a:solidFill>
                  <a:srgbClr val="FF0000"/>
                </a:solidFill>
              </a:rPr>
              <a:t>op het eigene en </a:t>
            </a:r>
            <a:r>
              <a:rPr lang="nl-NL" dirty="0" smtClean="0">
                <a:solidFill>
                  <a:srgbClr val="FF0000"/>
                </a:solidFill>
              </a:rPr>
              <a:t>het vreemde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773"/>
          <a:stretch>
            <a:fillRect/>
          </a:stretch>
        </p:blipFill>
        <p:spPr>
          <a:xfrm>
            <a:off x="3131840" y="1252539"/>
            <a:ext cx="5607495" cy="4772427"/>
          </a:xfrm>
        </p:spPr>
      </p:pic>
    </p:spTree>
    <p:extLst>
      <p:ext uri="{BB962C8B-B14F-4D97-AF65-F5344CB8AC3E}">
        <p14:creationId xmlns:p14="http://schemas.microsoft.com/office/powerpoint/2010/main" val="11558915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Centrale vraag</a:t>
            </a:r>
            <a:endParaRPr lang="nl-NL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Hoe kunnen wij ons onderwijs dit jaar zo vormgeven dat confrontatie met de Stoa ook leidt tot persoonlijke vorming?</a:t>
            </a:r>
          </a:p>
          <a:p>
            <a:endParaRPr lang="nl-NL" sz="2400" dirty="0" smtClean="0"/>
          </a:p>
          <a:p>
            <a:pPr lvl="1"/>
            <a:r>
              <a:rPr lang="nl-NL" sz="2200" dirty="0" smtClean="0"/>
              <a:t>Persoonlijke vorming</a:t>
            </a:r>
          </a:p>
          <a:p>
            <a:pPr lvl="1"/>
            <a:r>
              <a:rPr lang="nl-NL" sz="2200" dirty="0" smtClean="0"/>
              <a:t>Motiveren</a:t>
            </a:r>
          </a:p>
          <a:p>
            <a:pPr lvl="1"/>
            <a:r>
              <a:rPr lang="nl-NL" sz="2200" dirty="0"/>
              <a:t>D</a:t>
            </a:r>
            <a:r>
              <a:rPr lang="nl-NL" sz="2200" dirty="0" smtClean="0"/>
              <a:t>ifferentiëren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6200741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Vorming: twee aspecten</a:t>
            </a:r>
            <a:endParaRPr lang="nl-NL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600" dirty="0" smtClean="0"/>
              <a:t>Inhoudelijk: brede blik op de wereld verwerven</a:t>
            </a:r>
          </a:p>
          <a:p>
            <a:pPr lvl="1"/>
            <a:r>
              <a:rPr lang="nl-NL" sz="2600" dirty="0" smtClean="0"/>
              <a:t>Overdracht van kennis en tradities opgebouwd in onze maatschappij</a:t>
            </a:r>
          </a:p>
          <a:p>
            <a:pPr lvl="1"/>
            <a:r>
              <a:rPr lang="nl-NL" sz="2600" dirty="0" smtClean="0"/>
              <a:t>richtinggevend: overdracht van </a:t>
            </a:r>
            <a:r>
              <a:rPr lang="nl-NL" sz="2600" dirty="0" smtClean="0">
                <a:solidFill>
                  <a:srgbClr val="FF0000"/>
                </a:solidFill>
              </a:rPr>
              <a:t>(morele) inzichten, waarden, idealen</a:t>
            </a:r>
          </a:p>
          <a:p>
            <a:pPr lvl="1"/>
            <a:r>
              <a:rPr lang="nl-NL" sz="2600" dirty="0" smtClean="0"/>
              <a:t>Maakt ‘verstandig oordeel’ mogelijk</a:t>
            </a:r>
          </a:p>
          <a:p>
            <a:pPr lvl="2"/>
            <a:endParaRPr lang="nl-NL" sz="2600" dirty="0" smtClean="0"/>
          </a:p>
          <a:p>
            <a:r>
              <a:rPr lang="nl-NL" sz="2600" dirty="0" smtClean="0"/>
              <a:t>Vorming als proces: </a:t>
            </a:r>
          </a:p>
          <a:p>
            <a:pPr lvl="1"/>
            <a:r>
              <a:rPr lang="nl-NL" sz="2600" dirty="0" smtClean="0"/>
              <a:t>In dialoog met aangereikte kennis &gt; ‘</a:t>
            </a:r>
            <a:r>
              <a:rPr lang="nl-NL" sz="2600" dirty="0" smtClean="0">
                <a:solidFill>
                  <a:srgbClr val="FF0000"/>
                </a:solidFill>
              </a:rPr>
              <a:t>open einde</a:t>
            </a:r>
            <a:r>
              <a:rPr lang="nl-NL" sz="2600" dirty="0" smtClean="0"/>
              <a:t>’</a:t>
            </a:r>
          </a:p>
          <a:p>
            <a:pPr lvl="1"/>
            <a:r>
              <a:rPr lang="nl-NL" sz="2600" dirty="0" smtClean="0"/>
              <a:t>Je verdiepen, </a:t>
            </a:r>
            <a:r>
              <a:rPr lang="nl-NL" sz="2600" dirty="0" smtClean="0">
                <a:solidFill>
                  <a:srgbClr val="FF0000"/>
                </a:solidFill>
              </a:rPr>
              <a:t>van verschillende kanten bekijken, kritisch bevragen, met persoonlijke ervaring of eerdere inzichten verbinden</a:t>
            </a:r>
          </a:p>
          <a:p>
            <a:pPr lvl="1"/>
            <a:r>
              <a:rPr lang="nl-NL" sz="2600" dirty="0" smtClean="0"/>
              <a:t>Betrokkenheid zorgt dat morele kennis wordt verbonden met houding en handelen</a:t>
            </a:r>
          </a:p>
          <a:p>
            <a:pPr lvl="1"/>
            <a:endParaRPr lang="nl-NL" sz="2700" dirty="0" smtClean="0"/>
          </a:p>
          <a:p>
            <a:pPr lvl="1"/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www.onderwijsraad.nl/upload/documents/publicaties/volledig/onderwijs-vormt.pdf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009761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Motivatie = </a:t>
            </a:r>
            <a:r>
              <a:rPr lang="nl-NL" dirty="0" err="1" smtClean="0">
                <a:solidFill>
                  <a:srgbClr val="FF0000"/>
                </a:solidFill>
              </a:rPr>
              <a:t>E</a:t>
            </a:r>
            <a:r>
              <a:rPr lang="nl-NL" dirty="0" err="1" smtClean="0"/>
              <a:t>xspectancy</a:t>
            </a:r>
            <a:r>
              <a:rPr lang="nl-NL" dirty="0" smtClean="0"/>
              <a:t> x </a:t>
            </a:r>
            <a:r>
              <a:rPr lang="nl-NL" dirty="0" smtClean="0">
                <a:solidFill>
                  <a:srgbClr val="FF0000"/>
                </a:solidFill>
              </a:rPr>
              <a:t>V</a:t>
            </a:r>
            <a:r>
              <a:rPr lang="nl-NL" dirty="0" smtClean="0"/>
              <a:t>alue </a:t>
            </a:r>
            <a:endParaRPr lang="nl-NL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VALUE bevorderen:</a:t>
            </a:r>
          </a:p>
          <a:p>
            <a:r>
              <a:rPr lang="nl-NL" dirty="0" smtClean="0"/>
              <a:t>Rekening houden met interesse</a:t>
            </a:r>
          </a:p>
          <a:p>
            <a:r>
              <a:rPr lang="nl-NL" dirty="0" smtClean="0"/>
              <a:t>Variëren / iets nieuws doen</a:t>
            </a:r>
          </a:p>
          <a:p>
            <a:r>
              <a:rPr lang="nl-NL" dirty="0" smtClean="0"/>
              <a:t>Keuzes bieden / zelf mogen beslissen</a:t>
            </a:r>
          </a:p>
          <a:p>
            <a:r>
              <a:rPr lang="nl-NL" dirty="0" smtClean="0"/>
              <a:t>Actief reageren</a:t>
            </a:r>
          </a:p>
          <a:p>
            <a:r>
              <a:rPr lang="nl-NL" dirty="0" smtClean="0"/>
              <a:t>Snelle feedback op antwoord student</a:t>
            </a:r>
          </a:p>
          <a:p>
            <a:r>
              <a:rPr lang="nl-NL" dirty="0" smtClean="0"/>
              <a:t>Een afgerond geheel</a:t>
            </a:r>
          </a:p>
          <a:p>
            <a:r>
              <a:rPr lang="nl-NL" dirty="0" smtClean="0"/>
              <a:t>Hogere orde denken / divergente vragen</a:t>
            </a:r>
          </a:p>
          <a:p>
            <a:r>
              <a:rPr lang="nl-NL" dirty="0" smtClean="0"/>
              <a:t>Interactie met klasgenoten</a:t>
            </a:r>
          </a:p>
          <a:p>
            <a:r>
              <a:rPr lang="nl-NL" dirty="0" smtClean="0"/>
              <a:t>‘model’ interesse: geef het goede voorbeeld!</a:t>
            </a:r>
          </a:p>
          <a:p>
            <a:r>
              <a:rPr lang="nl-NL" dirty="0" smtClean="0"/>
              <a:t>Intensiteit en enthousiasme</a:t>
            </a:r>
          </a:p>
          <a:p>
            <a:r>
              <a:rPr lang="nl-NL" dirty="0" smtClean="0"/>
              <a:t>Veiligheid</a:t>
            </a:r>
          </a:p>
          <a:p>
            <a:r>
              <a:rPr lang="nl-NL" dirty="0" smtClean="0"/>
              <a:t>Maak het abstracte persoonlijk of concreet of leg verband met wat al bekend is</a:t>
            </a:r>
          </a:p>
          <a:p>
            <a:r>
              <a:rPr lang="nl-NL" dirty="0" smtClean="0"/>
              <a:t>Biedt structuur en een helder doel					</a:t>
            </a:r>
            <a:r>
              <a:rPr lang="nl-NL" sz="1200" dirty="0" err="1" smtClean="0"/>
              <a:t>Brophy</a:t>
            </a:r>
            <a:r>
              <a:rPr lang="nl-NL" sz="1200" dirty="0" smtClean="0"/>
              <a:t> (1987)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56186448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Differentiatie</a:t>
            </a:r>
            <a:endParaRPr lang="nl-NL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Tomlinson</a:t>
            </a:r>
            <a:r>
              <a:rPr lang="nl-NL" dirty="0" smtClean="0"/>
              <a:t> (</a:t>
            </a:r>
            <a:r>
              <a:rPr lang="nl-NL" dirty="0"/>
              <a:t>2003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Fred </a:t>
            </a:r>
            <a:r>
              <a:rPr lang="nl-NL" dirty="0"/>
              <a:t>Janssen (2016)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www.universiteitleiden.nl/onderzoek/onderzoeksoutput/iclon/uitdagend-gedifferentieerd-vakonderwijs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0440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2836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opdracht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21983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Geïnspireerd door de Stoa: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Wie kies jij</a:t>
            </a:r>
            <a:r>
              <a:rPr lang="nl-NL" sz="2800" b="1" dirty="0" smtClean="0"/>
              <a:t>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Etty </a:t>
            </a:r>
            <a:r>
              <a:rPr lang="nl-NL" sz="2800" dirty="0" err="1" smtClean="0"/>
              <a:t>Hillesum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Jules Evans</a:t>
            </a:r>
          </a:p>
          <a:p>
            <a:pPr marL="0" indent="0">
              <a:buNone/>
            </a:pPr>
            <a:r>
              <a:rPr lang="nl-NL" sz="2800" dirty="0" smtClean="0"/>
              <a:t>Nelson Mandela</a:t>
            </a:r>
          </a:p>
          <a:p>
            <a:pPr marL="0" indent="0">
              <a:buNone/>
            </a:pPr>
            <a:r>
              <a:rPr lang="nl-NL" sz="2800" dirty="0" smtClean="0"/>
              <a:t>James Bond </a:t>
            </a:r>
            <a:r>
              <a:rPr lang="nl-NL" sz="2800" dirty="0" err="1" smtClean="0"/>
              <a:t>Stockdale</a:t>
            </a:r>
            <a:endParaRPr lang="nl-NL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12722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582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4271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r="21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5174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56615d22909dbfc8fa990fe52c2f054c552"/>
</p:tagLst>
</file>

<file path=ppt/theme/theme1.xml><?xml version="1.0" encoding="utf-8"?>
<a:theme xmlns:a="http://schemas.openxmlformats.org/drawingml/2006/main" name="blank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693</TotalTime>
  <Words>566</Words>
  <Application>Microsoft Macintosh PowerPoint</Application>
  <PresentationFormat>Diavoorstelling (4:3)</PresentationFormat>
  <Paragraphs>143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Georgia</vt:lpstr>
      <vt:lpstr>ZapfDingbats</vt:lpstr>
      <vt:lpstr>Minion</vt:lpstr>
      <vt:lpstr>Arial</vt:lpstr>
      <vt:lpstr>Calibri</vt:lpstr>
      <vt:lpstr>blank</vt:lpstr>
      <vt:lpstr>De Stoa of een zelfhulpgoeroe? Op zoek naar een gelukkig leven</vt:lpstr>
      <vt:lpstr>Programma</vt:lpstr>
      <vt:lpstr>Doelstellingen</vt:lpstr>
      <vt:lpstr>Centrale vraag</vt:lpstr>
      <vt:lpstr>Vorming: twee aspecten</vt:lpstr>
      <vt:lpstr>Motivatie = Exspectancy x Value </vt:lpstr>
      <vt:lpstr>Differentiatie</vt:lpstr>
      <vt:lpstr>De opdracht</vt:lpstr>
      <vt:lpstr>Geïnspireerd door de Stoa:</vt:lpstr>
      <vt:lpstr>Etty Hillesum</vt:lpstr>
      <vt:lpstr>James Stockdale</vt:lpstr>
      <vt:lpstr>Nelson Mandela</vt:lpstr>
      <vt:lpstr>Jules Evans</vt:lpstr>
      <vt:lpstr>Jules Evans (extra dia: suggestie indien selectie gewenst)</vt:lpstr>
      <vt:lpstr>Video</vt:lpstr>
      <vt:lpstr>Vervolg in het jaar</vt:lpstr>
      <vt:lpstr>Evaluatie</vt:lpstr>
      <vt:lpstr>Veel plezier!</vt:lpstr>
    </vt:vector>
  </TitlesOfParts>
  <Company>Universiteit Leiden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Stoa of een zelfhulpgoeroe? Op zoek naar een gelukkig leven</dc:title>
  <dc:creator>Ferrante, M.D. de</dc:creator>
  <cp:lastModifiedBy>Microsoft Office-gebruiker</cp:lastModifiedBy>
  <cp:revision>36</cp:revision>
  <dcterms:created xsi:type="dcterms:W3CDTF">2017-08-22T13:53:35Z</dcterms:created>
  <dcterms:modified xsi:type="dcterms:W3CDTF">2017-09-19T08:08:25Z</dcterms:modified>
</cp:coreProperties>
</file>