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75" r:id="rId10"/>
    <p:sldId id="276" r:id="rId11"/>
    <p:sldId id="264" r:id="rId12"/>
    <p:sldId id="273" r:id="rId13"/>
    <p:sldId id="274" r:id="rId14"/>
    <p:sldId id="265" r:id="rId15"/>
    <p:sldId id="269" r:id="rId16"/>
    <p:sldId id="268" r:id="rId17"/>
    <p:sldId id="266" r:id="rId18"/>
    <p:sldId id="267" r:id="rId19"/>
    <p:sldId id="27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FD05-1D96-457E-ACF4-244D650EB6B0}" type="datetimeFigureOut">
              <a:rPr lang="nl-NL" smtClean="0"/>
              <a:t>04-09-17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9AB1CD2-AE5B-4288-8EC5-CB1951B304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32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FD05-1D96-457E-ACF4-244D650EB6B0}" type="datetimeFigureOut">
              <a:rPr lang="nl-NL" smtClean="0"/>
              <a:t>04-09-17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AB1CD2-AE5B-4288-8EC5-CB1951B304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FD05-1D96-457E-ACF4-244D650EB6B0}" type="datetimeFigureOut">
              <a:rPr lang="nl-NL" smtClean="0"/>
              <a:t>04-09-17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AB1CD2-AE5B-4288-8EC5-CB1951B3042F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3256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FD05-1D96-457E-ACF4-244D650EB6B0}" type="datetimeFigureOut">
              <a:rPr lang="nl-NL" smtClean="0"/>
              <a:t>04-09-17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AB1CD2-AE5B-4288-8EC5-CB1951B304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118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FD05-1D96-457E-ACF4-244D650EB6B0}" type="datetimeFigureOut">
              <a:rPr lang="nl-NL" smtClean="0"/>
              <a:t>04-09-17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AB1CD2-AE5B-4288-8EC5-CB1951B3042F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650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FD05-1D96-457E-ACF4-244D650EB6B0}" type="datetimeFigureOut">
              <a:rPr lang="nl-NL" smtClean="0"/>
              <a:t>04-09-17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AB1CD2-AE5B-4288-8EC5-CB1951B304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875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FD05-1D96-457E-ACF4-244D650EB6B0}" type="datetimeFigureOut">
              <a:rPr lang="nl-NL" smtClean="0"/>
              <a:t>04-09-17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1CD2-AE5B-4288-8EC5-CB1951B304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989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FD05-1D96-457E-ACF4-244D650EB6B0}" type="datetimeFigureOut">
              <a:rPr lang="nl-NL" smtClean="0"/>
              <a:t>04-09-17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1CD2-AE5B-4288-8EC5-CB1951B304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293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FD05-1D96-457E-ACF4-244D650EB6B0}" type="datetimeFigureOut">
              <a:rPr lang="nl-NL" smtClean="0"/>
              <a:t>04-09-17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1CD2-AE5B-4288-8EC5-CB1951B304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57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FD05-1D96-457E-ACF4-244D650EB6B0}" type="datetimeFigureOut">
              <a:rPr lang="nl-NL" smtClean="0"/>
              <a:t>04-09-17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AB1CD2-AE5B-4288-8EC5-CB1951B304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47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FD05-1D96-457E-ACF4-244D650EB6B0}" type="datetimeFigureOut">
              <a:rPr lang="nl-NL" smtClean="0"/>
              <a:t>04-09-17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AB1CD2-AE5B-4288-8EC5-CB1951B304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13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FD05-1D96-457E-ACF4-244D650EB6B0}" type="datetimeFigureOut">
              <a:rPr lang="nl-NL" smtClean="0"/>
              <a:t>04-09-17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AB1CD2-AE5B-4288-8EC5-CB1951B304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64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FD05-1D96-457E-ACF4-244D650EB6B0}" type="datetimeFigureOut">
              <a:rPr lang="nl-NL" smtClean="0"/>
              <a:t>04-09-17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1CD2-AE5B-4288-8EC5-CB1951B304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25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FD05-1D96-457E-ACF4-244D650EB6B0}" type="datetimeFigureOut">
              <a:rPr lang="nl-NL" smtClean="0"/>
              <a:t>04-09-17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1CD2-AE5B-4288-8EC5-CB1951B304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35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FD05-1D96-457E-ACF4-244D650EB6B0}" type="datetimeFigureOut">
              <a:rPr lang="nl-NL" smtClean="0"/>
              <a:t>04-09-17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1CD2-AE5B-4288-8EC5-CB1951B304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88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FD05-1D96-457E-ACF4-244D650EB6B0}" type="datetimeFigureOut">
              <a:rPr lang="nl-NL" smtClean="0"/>
              <a:t>04-09-17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AB1CD2-AE5B-4288-8EC5-CB1951B304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4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6FD05-1D96-457E-ACF4-244D650EB6B0}" type="datetimeFigureOut">
              <a:rPr lang="nl-NL" smtClean="0"/>
              <a:t>04-09-17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9AB1CD2-AE5B-4288-8EC5-CB1951B304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28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275DA5-D433-4F29-8798-F2E415633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Praten met doden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2CE95F92-91EE-408F-8A36-2CD8211608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Odysseus in de Onderwereld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0130FE20-8728-414D-A245-10523BE46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676" y="5152841"/>
            <a:ext cx="2037936" cy="130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0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69521A7-5780-462B-830A-2CE964B00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Mythologische geschiedenis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0AE80C94-2F40-4835-B862-AA5430EFB292}"/>
              </a:ext>
            </a:extLst>
          </p:cNvPr>
          <p:cNvSpPr txBox="1"/>
          <p:nvPr/>
        </p:nvSpPr>
        <p:spPr>
          <a:xfrm>
            <a:off x="2726681" y="2089994"/>
            <a:ext cx="770485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Eerste Generatie: Ontstaan van Aarde en Hemel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AA125AEF-1F74-423E-A8D1-0F7DFAB1EC76}"/>
              </a:ext>
            </a:extLst>
          </p:cNvPr>
          <p:cNvSpPr txBox="1"/>
          <p:nvPr/>
        </p:nvSpPr>
        <p:spPr>
          <a:xfrm>
            <a:off x="2726681" y="2666058"/>
            <a:ext cx="7704856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Tweede Generatie: Titanen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9884564F-A16F-44B7-B63F-DA8D5C72583C}"/>
              </a:ext>
            </a:extLst>
          </p:cNvPr>
          <p:cNvSpPr txBox="1"/>
          <p:nvPr/>
        </p:nvSpPr>
        <p:spPr>
          <a:xfrm>
            <a:off x="2726681" y="3242122"/>
            <a:ext cx="770485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Derde Generatie: De Olympische Orde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9BD3BBD5-A32E-4983-B42A-C8EDB2BCE777}"/>
              </a:ext>
            </a:extLst>
          </p:cNvPr>
          <p:cNvSpPr txBox="1"/>
          <p:nvPr/>
        </p:nvSpPr>
        <p:spPr>
          <a:xfrm>
            <a:off x="2726681" y="3818186"/>
            <a:ext cx="770485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Geboorte van de helden, vroege mensenwereld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034F2568-48B8-4BF5-964F-A7A346408297}"/>
              </a:ext>
            </a:extLst>
          </p:cNvPr>
          <p:cNvSpPr txBox="1"/>
          <p:nvPr/>
        </p:nvSpPr>
        <p:spPr>
          <a:xfrm>
            <a:off x="2726681" y="4394250"/>
            <a:ext cx="7704856" cy="400110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Heroïek: </a:t>
            </a:r>
            <a:r>
              <a:rPr lang="nl-NL" sz="2000" b="1" dirty="0" err="1"/>
              <a:t>Argonautica</a:t>
            </a:r>
            <a:r>
              <a:rPr lang="nl-NL" sz="2000" b="1" dirty="0"/>
              <a:t>, Trojaanse en </a:t>
            </a:r>
            <a:r>
              <a:rPr lang="nl-NL" sz="2000" b="1" dirty="0" err="1"/>
              <a:t>Thebaanse</a:t>
            </a:r>
            <a:r>
              <a:rPr lang="nl-NL" sz="2000" b="1" dirty="0"/>
              <a:t> Cyclus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DCEF757A-B28B-4ABE-A333-2700B9CD4D4E}"/>
              </a:ext>
            </a:extLst>
          </p:cNvPr>
          <p:cNvSpPr txBox="1"/>
          <p:nvPr/>
        </p:nvSpPr>
        <p:spPr>
          <a:xfrm>
            <a:off x="2726681" y="4970314"/>
            <a:ext cx="770485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Traumatische afsluiting Heroïsch Tijdperk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001EFE29-D907-4FE2-91A0-26C73FC08562}"/>
              </a:ext>
            </a:extLst>
          </p:cNvPr>
          <p:cNvSpPr txBox="1"/>
          <p:nvPr/>
        </p:nvSpPr>
        <p:spPr>
          <a:xfrm>
            <a:off x="2726681" y="5546378"/>
            <a:ext cx="7704856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Heden (IJzeren Tijdperk)</a:t>
            </a:r>
          </a:p>
        </p:txBody>
      </p:sp>
    </p:spTree>
    <p:extLst>
      <p:ext uri="{BB962C8B-B14F-4D97-AF65-F5344CB8AC3E}">
        <p14:creationId xmlns:p14="http://schemas.microsoft.com/office/powerpoint/2010/main" val="2939041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E30EE1-F4AB-4975-B5A4-C01E74A4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Drie ontmoetingen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99E1DAC-9E7B-4B27-B82B-C4CC3C198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Antikleia</a:t>
            </a:r>
            <a:endParaRPr lang="nl-NL" dirty="0"/>
          </a:p>
          <a:p>
            <a:r>
              <a:rPr lang="nl-NL" dirty="0"/>
              <a:t>Agamemnon</a:t>
            </a:r>
          </a:p>
          <a:p>
            <a:r>
              <a:rPr lang="nl-NL" dirty="0"/>
              <a:t>Achilles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26A3DC94-0F64-4489-B5C2-F6CEC3608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192" y="3882888"/>
            <a:ext cx="4131843" cy="24557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B9ACE777-9AC7-446F-A982-111307CC84AF}"/>
              </a:ext>
            </a:extLst>
          </p:cNvPr>
          <p:cNvSpPr txBox="1"/>
          <p:nvPr/>
        </p:nvSpPr>
        <p:spPr>
          <a:xfrm>
            <a:off x="3935896" y="5804452"/>
            <a:ext cx="3154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Odysseus probeert zijn moeder te omhelzen (</a:t>
            </a:r>
            <a:r>
              <a:rPr lang="nl-NL" sz="1400" i="1" dirty="0" err="1"/>
              <a:t>Flaxman</a:t>
            </a:r>
            <a:r>
              <a:rPr lang="nl-NL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5464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8CD07E-4107-4EDB-8732-175257433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Antikleia</a:t>
            </a:r>
            <a:r>
              <a:rPr lang="nl-NL" dirty="0"/>
              <a:t>: kind van </a:t>
            </a:r>
            <a:r>
              <a:rPr lang="nl-NL" dirty="0" err="1"/>
              <a:t>Autolykos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6DDBE82-C964-4640-8874-C06C50907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Hermes X </a:t>
            </a:r>
            <a:r>
              <a:rPr lang="nl-NL" dirty="0" err="1"/>
              <a:t>Philonis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/>
              <a:t>Autolykos</a:t>
            </a:r>
            <a:r>
              <a:rPr lang="nl-NL" dirty="0"/>
              <a:t> X </a:t>
            </a:r>
            <a:r>
              <a:rPr lang="nl-NL" dirty="0" err="1"/>
              <a:t>Amphithea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	   </a:t>
            </a:r>
            <a:r>
              <a:rPr lang="nl-NL" dirty="0" err="1"/>
              <a:t>Antikleia</a:t>
            </a:r>
            <a:r>
              <a:rPr lang="nl-NL" dirty="0"/>
              <a:t> X </a:t>
            </a:r>
            <a:r>
              <a:rPr lang="nl-NL" dirty="0" err="1"/>
              <a:t>Laertes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		     Odysseus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xmlns="" id="{D7746CCB-7407-4273-9F9F-6205E97E964E}"/>
              </a:ext>
            </a:extLst>
          </p:cNvPr>
          <p:cNvCxnSpPr/>
          <p:nvPr/>
        </p:nvCxnSpPr>
        <p:spPr>
          <a:xfrm>
            <a:off x="3644348" y="2547523"/>
            <a:ext cx="0" cy="3843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xmlns="" id="{D862CB72-6F93-4A5A-B257-8DE93C4AAAF9}"/>
              </a:ext>
            </a:extLst>
          </p:cNvPr>
          <p:cNvCxnSpPr/>
          <p:nvPr/>
        </p:nvCxnSpPr>
        <p:spPr>
          <a:xfrm>
            <a:off x="4325386" y="3371436"/>
            <a:ext cx="0" cy="3843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xmlns="" id="{44FE3D29-9921-490F-9066-B8F2EEBFF433}"/>
              </a:ext>
            </a:extLst>
          </p:cNvPr>
          <p:cNvCxnSpPr/>
          <p:nvPr/>
        </p:nvCxnSpPr>
        <p:spPr>
          <a:xfrm>
            <a:off x="4863548" y="4152486"/>
            <a:ext cx="0" cy="3843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9302B462-B414-4469-8DC2-A5E34EF2A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263" y="4022411"/>
            <a:ext cx="2052636" cy="205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2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004E705-4F3F-4589-992B-D7763526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wolf-connectie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9456A5B-A15E-4695-9BD5-0ADC00F0B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Odysseus draagt een helm die door </a:t>
            </a:r>
            <a:r>
              <a:rPr lang="nl-NL" dirty="0" err="1"/>
              <a:t>Autolykos</a:t>
            </a:r>
            <a:r>
              <a:rPr lang="nl-NL" dirty="0"/>
              <a:t> is gestolen</a:t>
            </a:r>
          </a:p>
          <a:p>
            <a:r>
              <a:rPr lang="nl-NL" dirty="0"/>
              <a:t>Odysseus wordt herkend door litteken dat hij bij </a:t>
            </a:r>
            <a:r>
              <a:rPr lang="nl-NL" dirty="0" err="1"/>
              <a:t>Autolykos</a:t>
            </a:r>
            <a:r>
              <a:rPr lang="nl-NL" dirty="0"/>
              <a:t> heeft opgelopen</a:t>
            </a:r>
          </a:p>
          <a:p>
            <a:r>
              <a:rPr lang="nl-NL" dirty="0"/>
              <a:t>Odysseus heeft van </a:t>
            </a:r>
            <a:r>
              <a:rPr lang="nl-NL" dirty="0" err="1"/>
              <a:t>Autolykos</a:t>
            </a:r>
            <a:r>
              <a:rPr lang="nl-NL" dirty="0"/>
              <a:t> zijn naam gekregen (</a:t>
            </a:r>
            <a:r>
              <a:rPr lang="nl-NL" i="1" dirty="0" err="1"/>
              <a:t>Od</a:t>
            </a:r>
            <a:r>
              <a:rPr lang="nl-NL" dirty="0"/>
              <a:t>. 19.400-403):</a:t>
            </a:r>
          </a:p>
          <a:p>
            <a:pPr marL="0" indent="0">
              <a:buNone/>
            </a:pPr>
            <a:r>
              <a:rPr lang="nl-NL" dirty="0"/>
              <a:t>‘Beste schoonzoon en dochter! Geef dan de naam die ik voorstel.</a:t>
            </a:r>
          </a:p>
          <a:p>
            <a:pPr marL="0" indent="0">
              <a:buNone/>
            </a:pPr>
            <a:r>
              <a:rPr lang="nl-NL" dirty="0"/>
              <a:t>Ik kom hier met een haat, een odium (</a:t>
            </a:r>
            <a:r>
              <a:rPr lang="nl-NL" i="1" dirty="0" err="1"/>
              <a:t>odussamenos</a:t>
            </a:r>
            <a:r>
              <a:rPr lang="nl-NL" dirty="0"/>
              <a:t>), jegens veel mannen</a:t>
            </a:r>
          </a:p>
          <a:p>
            <a:pPr marL="0" indent="0">
              <a:buNone/>
            </a:pPr>
            <a:r>
              <a:rPr lang="nl-NL" dirty="0"/>
              <a:t>en veel vrouwen, verspreid over heel onze vruchtbare aarde</a:t>
            </a:r>
          </a:p>
          <a:p>
            <a:pPr marL="0" indent="0">
              <a:buNone/>
            </a:pPr>
            <a:r>
              <a:rPr lang="nl-NL" dirty="0"/>
              <a:t>Noem hem dus voor mijn part Odysseus: Hij die haat kent.’</a:t>
            </a:r>
          </a:p>
        </p:txBody>
      </p:sp>
    </p:spTree>
    <p:extLst>
      <p:ext uri="{BB962C8B-B14F-4D97-AF65-F5344CB8AC3E}">
        <p14:creationId xmlns:p14="http://schemas.microsoft.com/office/powerpoint/2010/main" val="3652639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531F357-3B78-4DB5-A597-80EF5D9F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Agamemnon-paradigma</a:t>
            </a:r>
          </a:p>
        </p:txBody>
      </p:sp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xmlns="" id="{31799619-5909-4837-8FA1-61BDB28C9A0C}"/>
              </a:ext>
            </a:extLst>
          </p:cNvPr>
          <p:cNvSpPr/>
          <p:nvPr/>
        </p:nvSpPr>
        <p:spPr>
          <a:xfrm>
            <a:off x="5199179" y="2767526"/>
            <a:ext cx="2376264" cy="19442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CD258FDE-5790-40E6-8E89-F5135FE1146D}"/>
              </a:ext>
            </a:extLst>
          </p:cNvPr>
          <p:cNvSpPr txBox="1"/>
          <p:nvPr/>
        </p:nvSpPr>
        <p:spPr>
          <a:xfrm>
            <a:off x="5055163" y="2263470"/>
            <a:ext cx="288032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Echtgenoot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257AA0A6-23D7-4FDA-84D2-BD0FA2D40AFF}"/>
              </a:ext>
            </a:extLst>
          </p:cNvPr>
          <p:cNvSpPr txBox="1"/>
          <p:nvPr/>
        </p:nvSpPr>
        <p:spPr>
          <a:xfrm>
            <a:off x="2894923" y="4655703"/>
            <a:ext cx="208823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Uitdager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543CDDB1-42EC-4EF6-B26C-3D74CDA2EA29}"/>
              </a:ext>
            </a:extLst>
          </p:cNvPr>
          <p:cNvSpPr txBox="1"/>
          <p:nvPr/>
        </p:nvSpPr>
        <p:spPr>
          <a:xfrm>
            <a:off x="7791467" y="4628566"/>
            <a:ext cx="288032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Echtgenote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xmlns="" id="{7040D7AB-54AB-42B1-B6D8-CD3E6C0042C4}"/>
              </a:ext>
            </a:extLst>
          </p:cNvPr>
          <p:cNvCxnSpPr/>
          <p:nvPr/>
        </p:nvCxnSpPr>
        <p:spPr>
          <a:xfrm>
            <a:off x="5271187" y="4899522"/>
            <a:ext cx="223224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xmlns="" id="{F0FED06E-2163-424A-BD8A-F8A28E94F1D6}"/>
              </a:ext>
            </a:extLst>
          </p:cNvPr>
          <p:cNvCxnSpPr/>
          <p:nvPr/>
        </p:nvCxnSpPr>
        <p:spPr>
          <a:xfrm rot="16200000" flipH="1">
            <a:off x="6531327" y="3163570"/>
            <a:ext cx="1512168" cy="1008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xmlns="" id="{E368C3B3-7838-4BD3-9CA5-E343CB4685D9}"/>
              </a:ext>
            </a:extLst>
          </p:cNvPr>
          <p:cNvCxnSpPr/>
          <p:nvPr/>
        </p:nvCxnSpPr>
        <p:spPr>
          <a:xfrm rot="5400000" flipH="1" flipV="1">
            <a:off x="4875143" y="3163570"/>
            <a:ext cx="1368152" cy="86409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xmlns="" id="{8D032E63-B349-4AB0-B714-D5D60A55EB0B}"/>
              </a:ext>
            </a:extLst>
          </p:cNvPr>
          <p:cNvSpPr/>
          <p:nvPr/>
        </p:nvSpPr>
        <p:spPr>
          <a:xfrm>
            <a:off x="2894923" y="5253535"/>
            <a:ext cx="7776864" cy="792088"/>
          </a:xfrm>
          <a:prstGeom prst="rect">
            <a:avLst/>
          </a:prstGeom>
          <a:gradFill>
            <a:gsLst>
              <a:gs pos="43000">
                <a:schemeClr val="accent1">
                  <a:tint val="66000"/>
                  <a:satMod val="160000"/>
                  <a:alpha val="5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tx1"/>
                </a:solidFill>
              </a:rPr>
              <a:t>DE AFLOOP, VAN SLECHT NAAR GOED</a:t>
            </a:r>
          </a:p>
        </p:txBody>
      </p:sp>
    </p:spTree>
    <p:extLst>
      <p:ext uri="{BB962C8B-B14F-4D97-AF65-F5344CB8AC3E}">
        <p14:creationId xmlns:p14="http://schemas.microsoft.com/office/powerpoint/2010/main" val="136512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E15524D-FA9F-488E-9C7D-BE4279B8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Vier teksten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24410CD-74C3-49DD-88FF-69A819571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 In Sparta (4.233-288)</a:t>
            </a:r>
          </a:p>
          <a:p>
            <a:r>
              <a:rPr lang="nl-NL" dirty="0"/>
              <a:t>B Het lied van </a:t>
            </a:r>
            <a:r>
              <a:rPr lang="nl-NL" dirty="0" err="1"/>
              <a:t>Demodokos</a:t>
            </a:r>
            <a:r>
              <a:rPr lang="nl-NL" dirty="0"/>
              <a:t> (8.266-367)</a:t>
            </a:r>
          </a:p>
          <a:p>
            <a:r>
              <a:rPr lang="nl-NL" dirty="0"/>
              <a:t>C Agamemnon over Agamemnon (11.395-435)</a:t>
            </a:r>
          </a:p>
          <a:p>
            <a:r>
              <a:rPr lang="nl-NL" dirty="0"/>
              <a:t>D </a:t>
            </a:r>
            <a:r>
              <a:rPr lang="nl-NL" dirty="0" err="1"/>
              <a:t>Amfimedon</a:t>
            </a:r>
            <a:r>
              <a:rPr lang="nl-NL" dirty="0"/>
              <a:t> vertelt (24.120-190)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7234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531F357-3B78-4DB5-A597-80EF5D9F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Agamemnon-paradigma</a:t>
            </a:r>
          </a:p>
        </p:txBody>
      </p:sp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xmlns="" id="{31799619-5909-4837-8FA1-61BDB28C9A0C}"/>
              </a:ext>
            </a:extLst>
          </p:cNvPr>
          <p:cNvSpPr/>
          <p:nvPr/>
        </p:nvSpPr>
        <p:spPr>
          <a:xfrm>
            <a:off x="5199179" y="2767526"/>
            <a:ext cx="2376264" cy="19442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CD258FDE-5790-40E6-8E89-F5135FE1146D}"/>
              </a:ext>
            </a:extLst>
          </p:cNvPr>
          <p:cNvSpPr txBox="1"/>
          <p:nvPr/>
        </p:nvSpPr>
        <p:spPr>
          <a:xfrm>
            <a:off x="4021798" y="1998799"/>
            <a:ext cx="4731025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Agamemnon/</a:t>
            </a:r>
            <a:r>
              <a:rPr lang="nl-NL" sz="2000" dirty="0" err="1"/>
              <a:t>Menelaos</a:t>
            </a:r>
            <a:r>
              <a:rPr lang="nl-NL" sz="2000" dirty="0"/>
              <a:t>/</a:t>
            </a:r>
            <a:r>
              <a:rPr lang="nl-NL" sz="2000" dirty="0" err="1"/>
              <a:t>Hephaistos</a:t>
            </a:r>
            <a:r>
              <a:rPr lang="nl-NL" sz="2000" dirty="0"/>
              <a:t>/</a:t>
            </a:r>
            <a:r>
              <a:rPr lang="nl-NL" sz="2000" dirty="0" err="1"/>
              <a:t>Odyssseus</a:t>
            </a:r>
            <a:endParaRPr lang="nl-NL" sz="2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257AA0A6-23D7-4FDA-84D2-BD0FA2D40AFF}"/>
              </a:ext>
            </a:extLst>
          </p:cNvPr>
          <p:cNvSpPr txBox="1"/>
          <p:nvPr/>
        </p:nvSpPr>
        <p:spPr>
          <a:xfrm>
            <a:off x="1616765" y="4655703"/>
            <a:ext cx="336639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dirty="0" err="1"/>
              <a:t>Aigisthos</a:t>
            </a:r>
            <a:r>
              <a:rPr lang="nl-NL" sz="2000" dirty="0"/>
              <a:t>/Paris/Ares/Vrijers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543CDDB1-42EC-4EF6-B26C-3D74CDA2EA29}"/>
              </a:ext>
            </a:extLst>
          </p:cNvPr>
          <p:cNvSpPr txBox="1"/>
          <p:nvPr/>
        </p:nvSpPr>
        <p:spPr>
          <a:xfrm>
            <a:off x="8069763" y="4347927"/>
            <a:ext cx="288032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dirty="0" err="1"/>
              <a:t>Klytaimnestra</a:t>
            </a:r>
            <a:r>
              <a:rPr lang="nl-NL" sz="2000" dirty="0"/>
              <a:t>/Helena/Aphrodite/Penelope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xmlns="" id="{7040D7AB-54AB-42B1-B6D8-CD3E6C0042C4}"/>
              </a:ext>
            </a:extLst>
          </p:cNvPr>
          <p:cNvCxnSpPr/>
          <p:nvPr/>
        </p:nvCxnSpPr>
        <p:spPr>
          <a:xfrm>
            <a:off x="5271187" y="4899522"/>
            <a:ext cx="223224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xmlns="" id="{F0FED06E-2163-424A-BD8A-F8A28E94F1D6}"/>
              </a:ext>
            </a:extLst>
          </p:cNvPr>
          <p:cNvCxnSpPr/>
          <p:nvPr/>
        </p:nvCxnSpPr>
        <p:spPr>
          <a:xfrm rot="16200000" flipH="1">
            <a:off x="6531327" y="3163570"/>
            <a:ext cx="1512168" cy="10081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xmlns="" id="{E368C3B3-7838-4BD3-9CA5-E343CB4685D9}"/>
              </a:ext>
            </a:extLst>
          </p:cNvPr>
          <p:cNvCxnSpPr/>
          <p:nvPr/>
        </p:nvCxnSpPr>
        <p:spPr>
          <a:xfrm rot="5400000" flipH="1" flipV="1">
            <a:off x="4875143" y="3163570"/>
            <a:ext cx="1368152" cy="86409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xmlns="" id="{8D032E63-B349-4AB0-B714-D5D60A55EB0B}"/>
              </a:ext>
            </a:extLst>
          </p:cNvPr>
          <p:cNvSpPr/>
          <p:nvPr/>
        </p:nvSpPr>
        <p:spPr>
          <a:xfrm>
            <a:off x="2894923" y="5243593"/>
            <a:ext cx="7776864" cy="792088"/>
          </a:xfrm>
          <a:prstGeom prst="rect">
            <a:avLst/>
          </a:prstGeom>
          <a:gradFill>
            <a:gsLst>
              <a:gs pos="43000">
                <a:schemeClr val="accent1">
                  <a:tint val="66000"/>
                  <a:satMod val="160000"/>
                  <a:alpha val="5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CEF9A70E-B190-414C-AA5C-1986D12AF4CD}"/>
              </a:ext>
            </a:extLst>
          </p:cNvPr>
          <p:cNvSpPr txBox="1"/>
          <p:nvPr/>
        </p:nvSpPr>
        <p:spPr>
          <a:xfrm>
            <a:off x="2894922" y="6050724"/>
            <a:ext cx="785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DOOD	           SCHADELOOS	               GEZINS		         DOOD</a:t>
            </a:r>
          </a:p>
          <a:p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ECHTGENOOT	         STELLING	        ONTWRICHTING       COMPETITIE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5FCFD372-E832-428F-BD30-EE713EF4FE2B}"/>
              </a:ext>
            </a:extLst>
          </p:cNvPr>
          <p:cNvSpPr txBox="1"/>
          <p:nvPr/>
        </p:nvSpPr>
        <p:spPr>
          <a:xfrm>
            <a:off x="3075788" y="5443038"/>
            <a:ext cx="7676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Agamemnon	   </a:t>
            </a:r>
            <a:r>
              <a:rPr lang="nl-NL" sz="2000" dirty="0" err="1"/>
              <a:t>Hephaistos</a:t>
            </a:r>
            <a:r>
              <a:rPr lang="nl-NL" sz="2000" dirty="0"/>
              <a:t>            </a:t>
            </a:r>
            <a:r>
              <a:rPr lang="nl-NL" sz="2000" dirty="0" err="1"/>
              <a:t>Menelaos</a:t>
            </a:r>
            <a:r>
              <a:rPr lang="nl-NL" sz="2000" dirty="0"/>
              <a:t>	         Odysseus</a:t>
            </a:r>
          </a:p>
        </p:txBody>
      </p:sp>
    </p:spTree>
    <p:extLst>
      <p:ext uri="{BB962C8B-B14F-4D97-AF65-F5344CB8AC3E}">
        <p14:creationId xmlns:p14="http://schemas.microsoft.com/office/powerpoint/2010/main" val="2367061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Odysseus as Sean Bean">
            <a:extLst>
              <a:ext uri="{FF2B5EF4-FFF2-40B4-BE49-F238E27FC236}">
                <a16:creationId xmlns:a16="http://schemas.microsoft.com/office/drawing/2014/main" xmlns="" id="{1FD32C5C-F08D-4C6A-86F9-800CE647D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40000" contrast="-60000"/>
          </a:blip>
          <a:srcRect l="11811" r="11811"/>
          <a:stretch>
            <a:fillRect/>
          </a:stretch>
        </p:blipFill>
        <p:spPr bwMode="auto">
          <a:xfrm>
            <a:off x="7274565" y="1706240"/>
            <a:ext cx="3827272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2F909E74-4488-42D8-92FD-EC4BB9F6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helden</a:t>
            </a:r>
          </a:p>
        </p:txBody>
      </p:sp>
      <p:pic>
        <p:nvPicPr>
          <p:cNvPr id="4" name="Picture 8" descr="Achilles as Brad Pitt">
            <a:extLst>
              <a:ext uri="{FF2B5EF4-FFF2-40B4-BE49-F238E27FC236}">
                <a16:creationId xmlns:a16="http://schemas.microsoft.com/office/drawing/2014/main" xmlns="" id="{AD9171AC-E05F-406F-8D2D-B1A8E37FE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42000" contrast="-60000"/>
          </a:blip>
          <a:srcRect b="21475"/>
          <a:stretch>
            <a:fillRect/>
          </a:stretch>
        </p:blipFill>
        <p:spPr bwMode="auto">
          <a:xfrm>
            <a:off x="3078222" y="1704797"/>
            <a:ext cx="3696074" cy="4465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56E365AC-2940-4290-A34C-236394BDBE3C}"/>
              </a:ext>
            </a:extLst>
          </p:cNvPr>
          <p:cNvSpPr/>
          <p:nvPr/>
        </p:nvSpPr>
        <p:spPr>
          <a:xfrm>
            <a:off x="3048000" y="1982450"/>
            <a:ext cx="371060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nl-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Achilles</a:t>
            </a:r>
            <a:endParaRPr lang="nl-N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vizier</a:t>
            </a:r>
          </a:p>
          <a:p>
            <a:pPr algn="ctr">
              <a:buNone/>
            </a:pP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Spreekt waarheid</a:t>
            </a:r>
          </a:p>
          <a:p>
            <a:pPr algn="ctr">
              <a:buNone/>
            </a:pP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Kracht</a:t>
            </a:r>
          </a:p>
          <a:p>
            <a:pPr algn="ctr">
              <a:buNone/>
            </a:pP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Snelheid</a:t>
            </a:r>
          </a:p>
          <a:p>
            <a:pPr algn="ctr">
              <a:buNone/>
            </a:pP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‘… als de poorten van Hades verfoei ik de man die er heimelijk / andere gedachten op na houdt dan die hij openlijk uitspreekt’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xmlns="" id="{86A047B8-F596-4F33-B985-212439AAF682}"/>
              </a:ext>
            </a:extLst>
          </p:cNvPr>
          <p:cNvSpPr/>
          <p:nvPr/>
        </p:nvSpPr>
        <p:spPr>
          <a:xfrm>
            <a:off x="7445794" y="1982450"/>
            <a:ext cx="371060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nl-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Odysseus</a:t>
            </a:r>
            <a:endParaRPr lang="nl-N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Veinst en ontveinst</a:t>
            </a:r>
          </a:p>
          <a:p>
            <a:pPr algn="ctr">
              <a:buNone/>
            </a:pP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Liegt en bedriegt</a:t>
            </a:r>
          </a:p>
          <a:p>
            <a:pPr algn="ctr">
              <a:buNone/>
            </a:pP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Slimheid</a:t>
            </a:r>
          </a:p>
          <a:p>
            <a:pPr algn="ctr">
              <a:buNone/>
            </a:pP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Aanpassingsvermogen</a:t>
            </a:r>
          </a:p>
          <a:p>
            <a:pPr algn="ctr">
              <a:buNone/>
            </a:pP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‘Ik barstte van het lachen / om het succes van mijn naam en mijn onnavolgbare listen’</a:t>
            </a:r>
          </a:p>
        </p:txBody>
      </p:sp>
    </p:spTree>
    <p:extLst>
      <p:ext uri="{BB962C8B-B14F-4D97-AF65-F5344CB8AC3E}">
        <p14:creationId xmlns:p14="http://schemas.microsoft.com/office/powerpoint/2010/main" val="1016690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55F63BC-B098-4084-A2DC-B79C2C435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/>
              <a:t>Odyssee</a:t>
            </a:r>
            <a:r>
              <a:rPr lang="nl-NL" dirty="0"/>
              <a:t> versus </a:t>
            </a:r>
            <a:r>
              <a:rPr lang="nl-NL" i="1" dirty="0"/>
              <a:t>Ilias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FC99A33-2788-4026-B613-CC4721458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Ilias</a:t>
            </a:r>
            <a:r>
              <a:rPr lang="nl-NL" dirty="0"/>
              <a:t> 9.410-416:</a:t>
            </a:r>
          </a:p>
          <a:p>
            <a:pPr marL="0" indent="0">
              <a:buNone/>
            </a:pPr>
            <a:r>
              <a:rPr lang="nl-NL" dirty="0"/>
              <a:t>‘Mij heeft mijn moeder verteld, de </a:t>
            </a:r>
            <a:r>
              <a:rPr lang="nl-NL" dirty="0" err="1"/>
              <a:t>zilvervoetige</a:t>
            </a:r>
            <a:r>
              <a:rPr lang="nl-NL" dirty="0"/>
              <a:t> </a:t>
            </a:r>
            <a:r>
              <a:rPr lang="nl-NL" dirty="0" err="1"/>
              <a:t>Thetis</a:t>
            </a:r>
            <a:r>
              <a:rPr lang="nl-NL" dirty="0"/>
              <a:t>, </a:t>
            </a:r>
          </a:p>
          <a:p>
            <a:pPr marL="0" indent="0">
              <a:buNone/>
            </a:pPr>
            <a:r>
              <a:rPr lang="nl-NL" dirty="0"/>
              <a:t>dat me het lot langs tweeërlei wegen het eind van de dood brengt: </a:t>
            </a:r>
          </a:p>
          <a:p>
            <a:pPr marL="0" indent="0">
              <a:buNone/>
            </a:pPr>
            <a:r>
              <a:rPr lang="nl-NL" dirty="0"/>
              <a:t>als ik hier voortga de strijd om de stad der Trojanen te voeren, </a:t>
            </a:r>
          </a:p>
          <a:p>
            <a:pPr marL="0" indent="0">
              <a:buNone/>
            </a:pPr>
            <a:r>
              <a:rPr lang="nl-NL" dirty="0"/>
              <a:t>valt me geen thuiskomst ten deel, maar wel onsterflijke krijgsroem; </a:t>
            </a:r>
          </a:p>
          <a:p>
            <a:pPr marL="0" indent="0">
              <a:buNone/>
            </a:pPr>
            <a:r>
              <a:rPr lang="nl-NL" dirty="0"/>
              <a:t>als daarentegen ik naar mijn eigen vaderland weerkeer, </a:t>
            </a:r>
          </a:p>
          <a:p>
            <a:pPr marL="0" indent="0">
              <a:buNone/>
            </a:pPr>
            <a:r>
              <a:rPr lang="nl-NL" dirty="0"/>
              <a:t>valt me geen krijgsroem te beurt, maar wel, tot in lengte van jaren, </a:t>
            </a:r>
          </a:p>
          <a:p>
            <a:pPr marL="0" indent="0">
              <a:buNone/>
            </a:pPr>
            <a:r>
              <a:rPr lang="nl-NL" dirty="0"/>
              <a:t>zal ik het leven behouden en niet de dood mij verrassen.’</a:t>
            </a:r>
          </a:p>
        </p:txBody>
      </p:sp>
    </p:spTree>
    <p:extLst>
      <p:ext uri="{BB962C8B-B14F-4D97-AF65-F5344CB8AC3E}">
        <p14:creationId xmlns:p14="http://schemas.microsoft.com/office/powerpoint/2010/main" val="3116176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5F5CCE3-A2C2-4E4D-A481-72FB929E6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laatste dode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CD2BA13-2E5D-4FFB-AE8D-FD4A680C9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Herakles spreekt (</a:t>
            </a:r>
            <a:r>
              <a:rPr lang="nl-NL" i="1" smtClean="0"/>
              <a:t>Od</a:t>
            </a:r>
            <a:r>
              <a:rPr lang="nl-NL" i="1" smtClean="0"/>
              <a:t>yssee</a:t>
            </a:r>
            <a:r>
              <a:rPr lang="nl-NL" smtClean="0"/>
              <a:t> 11.617-624):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‘Zoon van </a:t>
            </a:r>
            <a:r>
              <a:rPr lang="nl-NL" dirty="0" err="1"/>
              <a:t>Laërtes</a:t>
            </a:r>
            <a:r>
              <a:rPr lang="nl-NL" dirty="0"/>
              <a:t>, afstammeling van Zeus, Odysseus</a:t>
            </a:r>
          </a:p>
          <a:p>
            <a:pPr marL="0" indent="0">
              <a:buNone/>
            </a:pPr>
            <a:r>
              <a:rPr lang="nl-NL" dirty="0"/>
              <a:t>van de duizend listen, ach arme stakker! Heb je</a:t>
            </a:r>
          </a:p>
          <a:p>
            <a:pPr marL="0" indent="0">
              <a:buNone/>
            </a:pPr>
            <a:r>
              <a:rPr lang="nl-NL" dirty="0"/>
              <a:t>ook zo’n ellendig leven? Net als ik daar moest lijden</a:t>
            </a:r>
          </a:p>
          <a:p>
            <a:pPr marL="0" indent="0">
              <a:buNone/>
            </a:pPr>
            <a:r>
              <a:rPr lang="nl-NL" dirty="0"/>
              <a:t>onder de stralen van Helios! Ik, een bloedeigen zoon van</a:t>
            </a:r>
          </a:p>
          <a:p>
            <a:pPr marL="0" indent="0">
              <a:buNone/>
            </a:pPr>
            <a:r>
              <a:rPr lang="nl-NL" dirty="0"/>
              <a:t>Zeus, de zoon van Kronos, had een </a:t>
            </a:r>
            <a:r>
              <a:rPr lang="nl-NL" dirty="0" err="1"/>
              <a:t>hondeleven</a:t>
            </a:r>
            <a:r>
              <a:rPr lang="nl-NL" dirty="0"/>
              <a:t>!</a:t>
            </a:r>
          </a:p>
          <a:p>
            <a:pPr marL="0" indent="0">
              <a:buNone/>
            </a:pPr>
            <a:r>
              <a:rPr lang="nl-NL" dirty="0"/>
              <a:t>Ik was de slaaf van een man die mijn mindere was in alle</a:t>
            </a:r>
          </a:p>
          <a:p>
            <a:pPr marL="0" indent="0">
              <a:buNone/>
            </a:pPr>
            <a:r>
              <a:rPr lang="nl-NL" dirty="0"/>
              <a:t>opzichten, maar die mij wel de zwaarste taken kon geven.</a:t>
            </a:r>
          </a:p>
          <a:p>
            <a:pPr marL="0" indent="0">
              <a:buNone/>
            </a:pPr>
            <a:r>
              <a:rPr lang="nl-NL" dirty="0"/>
              <a:t>Hier moest ik indertijd ook naar toe om de Hond te halen.</a:t>
            </a:r>
          </a:p>
          <a:p>
            <a:pPr marL="0" indent="0">
              <a:buNone/>
            </a:pPr>
            <a:r>
              <a:rPr lang="nl-NL" dirty="0"/>
              <a:t>Want iets </a:t>
            </a:r>
            <a:r>
              <a:rPr lang="nl-NL" dirty="0" err="1"/>
              <a:t>moeilijkers</a:t>
            </a:r>
            <a:r>
              <a:rPr lang="nl-NL" dirty="0"/>
              <a:t> had hij moeilijk kunnen verzinnen…’</a:t>
            </a:r>
          </a:p>
        </p:txBody>
      </p:sp>
    </p:spTree>
    <p:extLst>
      <p:ext uri="{BB962C8B-B14F-4D97-AF65-F5344CB8AC3E}">
        <p14:creationId xmlns:p14="http://schemas.microsoft.com/office/powerpoint/2010/main" val="15688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88C2AD1-DE68-4BBF-8ACB-6959F2B2A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katabasis</a:t>
            </a:r>
            <a:r>
              <a:rPr lang="nl-NL" dirty="0"/>
              <a:t>: een curieuze episode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E51EF65C-3924-4C21-948F-9DD1A00AD5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"/>
          <a:stretch/>
        </p:blipFill>
        <p:spPr>
          <a:xfrm>
            <a:off x="3951559" y="1696279"/>
            <a:ext cx="6194417" cy="46374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59204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6BC9AE3-BDFD-429A-B233-989070435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Bibliografie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3C97209-60FC-4240-B816-3672B30B0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/>
              <a:t>Griffin, J.: </a:t>
            </a:r>
            <a:r>
              <a:rPr lang="nl-NL" i="1" dirty="0"/>
              <a:t>Homer. The </a:t>
            </a:r>
            <a:r>
              <a:rPr lang="nl-NL" dirty="0" err="1"/>
              <a:t>Odyssey</a:t>
            </a:r>
            <a:r>
              <a:rPr lang="nl-NL" dirty="0"/>
              <a:t>, Cambridge 1987.</a:t>
            </a:r>
          </a:p>
          <a:p>
            <a:pPr>
              <a:buNone/>
            </a:pPr>
            <a:r>
              <a:rPr lang="nl-NL" dirty="0"/>
              <a:t>Jong, </a:t>
            </a:r>
            <a:r>
              <a:rPr lang="nl-NL" dirty="0" err="1"/>
              <a:t>I.J.F</a:t>
            </a:r>
            <a:r>
              <a:rPr lang="nl-NL" dirty="0"/>
              <a:t>. de: </a:t>
            </a:r>
            <a:r>
              <a:rPr lang="nl-NL" i="1" dirty="0"/>
              <a:t>In betovering gevangen. Aspecten van Homerus’ vertelkunst</a:t>
            </a:r>
            <a:r>
              <a:rPr lang="nl-NL" dirty="0"/>
              <a:t>, Amsterdam 1992.</a:t>
            </a:r>
          </a:p>
          <a:p>
            <a:pPr>
              <a:buNone/>
            </a:pPr>
            <a:r>
              <a:rPr lang="nl-NL" dirty="0" err="1"/>
              <a:t>Nagy</a:t>
            </a:r>
            <a:r>
              <a:rPr lang="nl-NL" dirty="0"/>
              <a:t>, G.: </a:t>
            </a:r>
            <a:r>
              <a:rPr lang="nl-NL" i="1" dirty="0"/>
              <a:t>The Best of </a:t>
            </a:r>
            <a:r>
              <a:rPr lang="nl-NL" i="1" dirty="0" err="1"/>
              <a:t>the</a:t>
            </a:r>
            <a:r>
              <a:rPr lang="nl-NL" i="1" dirty="0"/>
              <a:t> </a:t>
            </a:r>
            <a:r>
              <a:rPr lang="nl-NL" i="1" dirty="0" err="1"/>
              <a:t>Achaeans</a:t>
            </a:r>
            <a:r>
              <a:rPr lang="nl-NL" i="1" dirty="0"/>
              <a:t>. </a:t>
            </a:r>
            <a:r>
              <a:rPr lang="nl-NL" i="1" dirty="0" err="1"/>
              <a:t>Concepts</a:t>
            </a:r>
            <a:r>
              <a:rPr lang="nl-NL" i="1" dirty="0"/>
              <a:t> of </a:t>
            </a:r>
            <a:r>
              <a:rPr lang="nl-NL" i="1" dirty="0" err="1"/>
              <a:t>the</a:t>
            </a:r>
            <a:r>
              <a:rPr lang="nl-NL" i="1" dirty="0"/>
              <a:t> Hero in </a:t>
            </a:r>
            <a:r>
              <a:rPr lang="nl-NL" i="1" dirty="0" err="1"/>
              <a:t>Archaic</a:t>
            </a:r>
            <a:r>
              <a:rPr lang="nl-NL" i="1" dirty="0"/>
              <a:t> </a:t>
            </a:r>
            <a:r>
              <a:rPr lang="nl-NL" i="1" dirty="0" err="1"/>
              <a:t>Greek</a:t>
            </a:r>
            <a:r>
              <a:rPr lang="nl-NL" i="1" dirty="0"/>
              <a:t> </a:t>
            </a:r>
            <a:r>
              <a:rPr lang="nl-NL" i="1" dirty="0" err="1"/>
              <a:t>Poetry</a:t>
            </a:r>
            <a:r>
              <a:rPr lang="nl-NL" dirty="0"/>
              <a:t>, 1979.</a:t>
            </a:r>
          </a:p>
          <a:p>
            <a:pPr>
              <a:buNone/>
            </a:pPr>
            <a:r>
              <a:rPr lang="nl-NL" dirty="0" err="1"/>
              <a:t>Northrup</a:t>
            </a:r>
            <a:r>
              <a:rPr lang="nl-NL" dirty="0"/>
              <a:t>, M.D.: ‘</a:t>
            </a:r>
            <a:r>
              <a:rPr lang="nl-NL" dirty="0" err="1"/>
              <a:t>Homer’s</a:t>
            </a:r>
            <a:r>
              <a:rPr lang="nl-NL" dirty="0"/>
              <a:t> </a:t>
            </a:r>
            <a:r>
              <a:rPr lang="nl-NL" dirty="0" err="1"/>
              <a:t>Catalogue</a:t>
            </a:r>
            <a:r>
              <a:rPr lang="nl-NL" dirty="0"/>
              <a:t> of </a:t>
            </a:r>
            <a:r>
              <a:rPr lang="nl-NL" dirty="0" err="1"/>
              <a:t>Women</a:t>
            </a:r>
            <a:r>
              <a:rPr lang="nl-NL" dirty="0"/>
              <a:t>’, </a:t>
            </a:r>
            <a:r>
              <a:rPr lang="nl-NL" i="1" dirty="0"/>
              <a:t>Ramus</a:t>
            </a:r>
            <a:r>
              <a:rPr lang="nl-NL" dirty="0"/>
              <a:t> 9:150-159 (1980).</a:t>
            </a:r>
          </a:p>
          <a:p>
            <a:pPr>
              <a:buNone/>
            </a:pPr>
            <a:r>
              <a:rPr lang="nl-NL" dirty="0"/>
              <a:t>Powell, </a:t>
            </a:r>
            <a:r>
              <a:rPr lang="nl-NL" dirty="0" err="1"/>
              <a:t>B.B.</a:t>
            </a:r>
            <a:r>
              <a:rPr lang="nl-NL" dirty="0"/>
              <a:t>: </a:t>
            </a:r>
            <a:r>
              <a:rPr lang="nl-NL" i="1" dirty="0"/>
              <a:t>Homer</a:t>
            </a:r>
            <a:r>
              <a:rPr lang="nl-NL" dirty="0"/>
              <a:t>, Malden (MA) 2007</a:t>
            </a:r>
            <a:r>
              <a:rPr lang="nl-NL" baseline="30000" dirty="0"/>
              <a:t>2</a:t>
            </a:r>
            <a:r>
              <a:rPr lang="nl-NL" dirty="0"/>
              <a:t>.</a:t>
            </a:r>
          </a:p>
          <a:p>
            <a:pPr>
              <a:buNone/>
            </a:pPr>
            <a:r>
              <a:rPr lang="nl-NL" dirty="0" err="1"/>
              <a:t>Schein</a:t>
            </a:r>
            <a:r>
              <a:rPr lang="nl-NL" dirty="0"/>
              <a:t>, </a:t>
            </a:r>
            <a:r>
              <a:rPr lang="nl-NL" dirty="0" err="1"/>
              <a:t>S.L</a:t>
            </a:r>
            <a:r>
              <a:rPr lang="nl-NL" dirty="0"/>
              <a:t>.: </a:t>
            </a:r>
            <a:r>
              <a:rPr lang="nl-NL" i="1" dirty="0"/>
              <a:t>The </a:t>
            </a:r>
            <a:r>
              <a:rPr lang="nl-NL" i="1" dirty="0" err="1"/>
              <a:t>Moral</a:t>
            </a:r>
            <a:r>
              <a:rPr lang="nl-NL" i="1" dirty="0"/>
              <a:t> Hero. An </a:t>
            </a:r>
            <a:r>
              <a:rPr lang="nl-NL" i="1" dirty="0" err="1"/>
              <a:t>Introduction</a:t>
            </a:r>
            <a:r>
              <a:rPr lang="nl-NL" i="1" dirty="0"/>
              <a:t> </a:t>
            </a:r>
            <a:r>
              <a:rPr lang="nl-NL" i="1" dirty="0" err="1"/>
              <a:t>to</a:t>
            </a:r>
            <a:r>
              <a:rPr lang="nl-NL" i="1" dirty="0"/>
              <a:t> </a:t>
            </a:r>
            <a:r>
              <a:rPr lang="nl-NL" i="1" dirty="0" err="1"/>
              <a:t>Homer’s</a:t>
            </a:r>
            <a:r>
              <a:rPr lang="nl-NL" dirty="0"/>
              <a:t> </a:t>
            </a:r>
            <a:r>
              <a:rPr lang="nl-NL" dirty="0" err="1"/>
              <a:t>Iliad</a:t>
            </a:r>
            <a:r>
              <a:rPr lang="nl-NL" dirty="0"/>
              <a:t>, Berkeley 1984.</a:t>
            </a:r>
          </a:p>
          <a:p>
            <a:pPr>
              <a:buNone/>
            </a:pPr>
            <a:r>
              <a:rPr lang="nl-NL" dirty="0"/>
              <a:t>Tracy, S.V.: </a:t>
            </a:r>
            <a:r>
              <a:rPr lang="nl-NL" i="1" dirty="0"/>
              <a:t>The Story of </a:t>
            </a:r>
            <a:r>
              <a:rPr lang="nl-NL" i="1" dirty="0" err="1"/>
              <a:t>the</a:t>
            </a:r>
            <a:r>
              <a:rPr lang="nl-NL" i="1" dirty="0"/>
              <a:t> </a:t>
            </a:r>
            <a:r>
              <a:rPr lang="nl-NL" dirty="0" err="1"/>
              <a:t>Odyssey</a:t>
            </a:r>
            <a:r>
              <a:rPr lang="nl-NL" dirty="0"/>
              <a:t>, Princeton 1990.</a:t>
            </a:r>
          </a:p>
          <a:p>
            <a:pPr>
              <a:buNone/>
            </a:pPr>
            <a:r>
              <a:rPr lang="nl-NL" dirty="0"/>
              <a:t>	- : ‘The </a:t>
            </a:r>
            <a:r>
              <a:rPr lang="nl-NL" dirty="0" err="1"/>
              <a:t>Structures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i="1" dirty="0" err="1"/>
              <a:t>Odyssey</a:t>
            </a:r>
            <a:r>
              <a:rPr lang="nl-NL" dirty="0"/>
              <a:t>’, in I. Morris en B. Powell, </a:t>
            </a:r>
            <a:r>
              <a:rPr lang="nl-NL" i="1" dirty="0"/>
              <a:t>A New Companion </a:t>
            </a:r>
            <a:r>
              <a:rPr lang="nl-NL" i="1" dirty="0" err="1"/>
              <a:t>to</a:t>
            </a:r>
            <a:r>
              <a:rPr lang="nl-NL" i="1" dirty="0"/>
              <a:t> Homer</a:t>
            </a:r>
            <a:r>
              <a:rPr lang="nl-NL" dirty="0"/>
              <a:t>, Leiden 1997, pp. 360-379.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A95E59DB-9059-40F6-8AAA-0DCCC9BB0A2F}"/>
              </a:ext>
            </a:extLst>
          </p:cNvPr>
          <p:cNvSpPr txBox="1"/>
          <p:nvPr/>
        </p:nvSpPr>
        <p:spPr>
          <a:xfrm>
            <a:off x="8892210" y="6400799"/>
            <a:ext cx="3816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Hugo Koning, Universiteit Leiden</a:t>
            </a:r>
          </a:p>
        </p:txBody>
      </p:sp>
    </p:spTree>
    <p:extLst>
      <p:ext uri="{BB962C8B-B14F-4D97-AF65-F5344CB8AC3E}">
        <p14:creationId xmlns:p14="http://schemas.microsoft.com/office/powerpoint/2010/main" val="336681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763EF86-5B46-4A65-8AEA-53A962C2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katabasis</a:t>
            </a:r>
            <a:r>
              <a:rPr lang="nl-NL" dirty="0"/>
              <a:t>: een cruciale episode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D92535F-DF3A-4186-8A49-1860535AD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err="1"/>
              <a:t>Kirke</a:t>
            </a:r>
            <a:r>
              <a:rPr lang="nl-NL" sz="2000" dirty="0"/>
              <a:t> als doodsgodin</a:t>
            </a:r>
          </a:p>
          <a:p>
            <a:r>
              <a:rPr lang="nl-NL" sz="2000" dirty="0"/>
              <a:t>Wedergeboorte </a:t>
            </a:r>
          </a:p>
          <a:p>
            <a:r>
              <a:rPr lang="nl-NL" sz="2000" dirty="0"/>
              <a:t>Vernieuwde heroïek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AB94FB0A-504E-4E3D-B212-1FCF8CE9A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04" y="3475265"/>
            <a:ext cx="3858108" cy="29321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699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03DE7E0-0321-4F40-9637-C5A63406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Parallelle structuren: </a:t>
            </a:r>
            <a:r>
              <a:rPr lang="nl-NL" i="1" dirty="0"/>
              <a:t>Odyssee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6A8FFA8E-3186-4B5D-ACC6-41C7B9422F10}"/>
              </a:ext>
            </a:extLst>
          </p:cNvPr>
          <p:cNvSpPr txBox="1"/>
          <p:nvPr/>
        </p:nvSpPr>
        <p:spPr>
          <a:xfrm>
            <a:off x="3434273" y="1905000"/>
            <a:ext cx="3528392" cy="135421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Boek 1-4</a:t>
            </a:r>
          </a:p>
          <a:p>
            <a:r>
              <a:rPr lang="nl-NL" sz="1600" dirty="0" err="1"/>
              <a:t>Ithaca</a:t>
            </a:r>
            <a:r>
              <a:rPr lang="nl-NL" sz="1600" dirty="0"/>
              <a:t>: Athene en </a:t>
            </a:r>
            <a:r>
              <a:rPr lang="nl-NL" sz="1600" dirty="0" err="1"/>
              <a:t>Telemachos</a:t>
            </a:r>
            <a:endParaRPr lang="nl-NL" sz="1600" dirty="0"/>
          </a:p>
          <a:p>
            <a:r>
              <a:rPr lang="nl-NL" sz="1600" dirty="0"/>
              <a:t>Wangedrag vrijers</a:t>
            </a:r>
          </a:p>
          <a:p>
            <a:r>
              <a:rPr lang="nl-NL" sz="1600" dirty="0" err="1"/>
              <a:t>Telemachos</a:t>
            </a:r>
            <a:r>
              <a:rPr lang="nl-NL" sz="1600" dirty="0"/>
              <a:t>’ vertrek</a:t>
            </a:r>
          </a:p>
          <a:p>
            <a:r>
              <a:rPr lang="nl-NL" sz="1600" dirty="0" err="1"/>
              <a:t>Telemachos</a:t>
            </a:r>
            <a:r>
              <a:rPr lang="nl-NL" sz="1600" dirty="0"/>
              <a:t>’ dood gepland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B301EAAA-5223-431F-BC2C-B2D5FCF7C494}"/>
              </a:ext>
            </a:extLst>
          </p:cNvPr>
          <p:cNvSpPr txBox="1"/>
          <p:nvPr/>
        </p:nvSpPr>
        <p:spPr>
          <a:xfrm>
            <a:off x="3434273" y="3489176"/>
            <a:ext cx="3528392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Boek 5-8</a:t>
            </a:r>
          </a:p>
          <a:p>
            <a:r>
              <a:rPr lang="nl-NL" sz="1600" dirty="0"/>
              <a:t>Reis naar paleis van </a:t>
            </a:r>
            <a:r>
              <a:rPr lang="nl-NL" sz="1600" dirty="0" err="1"/>
              <a:t>Alkinoos</a:t>
            </a:r>
            <a:endParaRPr lang="nl-NL" sz="1600" dirty="0"/>
          </a:p>
          <a:p>
            <a:r>
              <a:rPr lang="nl-NL" sz="1600" dirty="0"/>
              <a:t>Conflict met jongelui</a:t>
            </a:r>
          </a:p>
          <a:p>
            <a:r>
              <a:rPr lang="nl-NL" sz="1600" dirty="0"/>
              <a:t>Odysseus onbekend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65720D7C-7FF3-4744-A144-44B62902089D}"/>
              </a:ext>
            </a:extLst>
          </p:cNvPr>
          <p:cNvSpPr txBox="1"/>
          <p:nvPr/>
        </p:nvSpPr>
        <p:spPr>
          <a:xfrm>
            <a:off x="3434273" y="4785320"/>
            <a:ext cx="3528392" cy="135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Boek 9-12</a:t>
            </a:r>
          </a:p>
          <a:p>
            <a:r>
              <a:rPr lang="nl-NL" sz="1600" dirty="0"/>
              <a:t>Odysseus onthult zichzelf</a:t>
            </a:r>
          </a:p>
          <a:p>
            <a:r>
              <a:rPr lang="nl-NL" sz="1600" dirty="0"/>
              <a:t>Wint steun van koningin</a:t>
            </a:r>
          </a:p>
          <a:p>
            <a:r>
              <a:rPr lang="nl-NL" sz="1600" dirty="0"/>
              <a:t>Onderwereld-scène</a:t>
            </a:r>
          </a:p>
          <a:p>
            <a:r>
              <a:rPr lang="nl-NL" sz="1600" dirty="0"/>
              <a:t>Ontmoeting met moeder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3D765062-8405-4E8E-8348-D899094F63D7}"/>
              </a:ext>
            </a:extLst>
          </p:cNvPr>
          <p:cNvSpPr txBox="1"/>
          <p:nvPr/>
        </p:nvSpPr>
        <p:spPr>
          <a:xfrm>
            <a:off x="7466721" y="1905000"/>
            <a:ext cx="3528392" cy="135421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Boek 13-16</a:t>
            </a:r>
          </a:p>
          <a:p>
            <a:r>
              <a:rPr lang="nl-NL" sz="1600" dirty="0" err="1"/>
              <a:t>Ithaca</a:t>
            </a:r>
            <a:r>
              <a:rPr lang="nl-NL" sz="1600" dirty="0"/>
              <a:t>: Athene en Odysseus</a:t>
            </a:r>
          </a:p>
          <a:p>
            <a:r>
              <a:rPr lang="nl-NL" sz="1600" dirty="0"/>
              <a:t>Gastvrijheid </a:t>
            </a:r>
            <a:r>
              <a:rPr lang="nl-NL" sz="1600" dirty="0" err="1"/>
              <a:t>Eumaios</a:t>
            </a:r>
            <a:endParaRPr lang="nl-NL" sz="1600" dirty="0"/>
          </a:p>
          <a:p>
            <a:r>
              <a:rPr lang="nl-NL" sz="1600" dirty="0" err="1" smtClean="0"/>
              <a:t>Telemachos</a:t>
            </a:r>
            <a:r>
              <a:rPr lang="nl-NL" sz="1600" dirty="0"/>
              <a:t>’ terugkeer</a:t>
            </a:r>
          </a:p>
          <a:p>
            <a:r>
              <a:rPr lang="nl-NL" sz="1600" dirty="0"/>
              <a:t>Dood vrijers gepland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AACAEB06-4BF6-4616-9755-E40AA49F37F8}"/>
              </a:ext>
            </a:extLst>
          </p:cNvPr>
          <p:cNvSpPr txBox="1"/>
          <p:nvPr/>
        </p:nvSpPr>
        <p:spPr>
          <a:xfrm>
            <a:off x="7466721" y="3489176"/>
            <a:ext cx="3528392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Boek 17-20</a:t>
            </a:r>
          </a:p>
          <a:p>
            <a:r>
              <a:rPr lang="nl-NL" sz="1600" dirty="0"/>
              <a:t>Reis naar paleis Odysseus</a:t>
            </a:r>
          </a:p>
          <a:p>
            <a:r>
              <a:rPr lang="nl-NL" sz="1600" dirty="0"/>
              <a:t>Conflict met bedelaar</a:t>
            </a:r>
          </a:p>
          <a:p>
            <a:r>
              <a:rPr lang="nl-NL" sz="1600" dirty="0"/>
              <a:t>Odysseus onbekend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2A1A13E9-04A5-40AF-AD65-0AE043EFFC3B}"/>
              </a:ext>
            </a:extLst>
          </p:cNvPr>
          <p:cNvSpPr txBox="1"/>
          <p:nvPr/>
        </p:nvSpPr>
        <p:spPr>
          <a:xfrm>
            <a:off x="7466721" y="4785320"/>
            <a:ext cx="3528392" cy="13542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Boek 21-24</a:t>
            </a:r>
          </a:p>
          <a:p>
            <a:r>
              <a:rPr lang="nl-NL" sz="1600" dirty="0"/>
              <a:t>Odysseus onthult zichzelf</a:t>
            </a:r>
          </a:p>
          <a:p>
            <a:r>
              <a:rPr lang="nl-NL" sz="1600" dirty="0"/>
              <a:t>Wint zijn koningin</a:t>
            </a:r>
          </a:p>
          <a:p>
            <a:r>
              <a:rPr lang="nl-NL" sz="1600" dirty="0"/>
              <a:t>Onderwereld-scène</a:t>
            </a:r>
          </a:p>
          <a:p>
            <a:r>
              <a:rPr lang="nl-NL" sz="1600" dirty="0"/>
              <a:t>Ontmoeting met vader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FF7F402C-5B02-48E8-830D-3DF5454FFE99}"/>
              </a:ext>
            </a:extLst>
          </p:cNvPr>
          <p:cNvSpPr txBox="1"/>
          <p:nvPr/>
        </p:nvSpPr>
        <p:spPr>
          <a:xfrm>
            <a:off x="10058400" y="6427305"/>
            <a:ext cx="2544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Naar Tracy (1997)</a:t>
            </a:r>
          </a:p>
        </p:txBody>
      </p:sp>
    </p:spTree>
    <p:extLst>
      <p:ext uri="{BB962C8B-B14F-4D97-AF65-F5344CB8AC3E}">
        <p14:creationId xmlns:p14="http://schemas.microsoft.com/office/powerpoint/2010/main" val="6472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CE35EC3-D40F-48C4-B61E-D8D89C7D6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Parallelle structuren: reisverhalen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64870424-798B-4B86-BC52-F067A14DE3FF}"/>
              </a:ext>
            </a:extLst>
          </p:cNvPr>
          <p:cNvSpPr txBox="1"/>
          <p:nvPr/>
        </p:nvSpPr>
        <p:spPr>
          <a:xfrm>
            <a:off x="7379703" y="1905000"/>
            <a:ext cx="3528392" cy="8617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Sirenen</a:t>
            </a:r>
          </a:p>
          <a:p>
            <a:r>
              <a:rPr lang="nl-NL" sz="1600" dirty="0"/>
              <a:t>Oosters vergetelheid-motief</a:t>
            </a:r>
          </a:p>
          <a:p>
            <a:r>
              <a:rPr lang="nl-NL" sz="1600" dirty="0"/>
              <a:t>Vrienden sleuren Odysseus weg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7A9327DB-AA07-4249-9D60-D6B278D9EF03}"/>
              </a:ext>
            </a:extLst>
          </p:cNvPr>
          <p:cNvSpPr txBox="1"/>
          <p:nvPr/>
        </p:nvSpPr>
        <p:spPr>
          <a:xfrm>
            <a:off x="7379703" y="2985120"/>
            <a:ext cx="3528392" cy="861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 err="1"/>
              <a:t>Skylla</a:t>
            </a:r>
            <a:endParaRPr lang="nl-NL" b="1" dirty="0"/>
          </a:p>
          <a:p>
            <a:r>
              <a:rPr lang="nl-NL" sz="1600" dirty="0"/>
              <a:t>Monster in een grot</a:t>
            </a:r>
          </a:p>
          <a:p>
            <a:r>
              <a:rPr lang="nl-NL" sz="1600" dirty="0"/>
              <a:t>Zes vrienden opgevreten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A4373749-66DF-4B19-A9E7-316654DC43CC}"/>
              </a:ext>
            </a:extLst>
          </p:cNvPr>
          <p:cNvSpPr txBox="1"/>
          <p:nvPr/>
        </p:nvSpPr>
        <p:spPr>
          <a:xfrm>
            <a:off x="7379703" y="4065240"/>
            <a:ext cx="3528392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Helios: eiland zonnegod</a:t>
            </a:r>
          </a:p>
          <a:p>
            <a:r>
              <a:rPr lang="nl-NL" sz="1600" dirty="0"/>
              <a:t>Odysseus slaapt</a:t>
            </a:r>
          </a:p>
          <a:p>
            <a:r>
              <a:rPr lang="nl-NL" sz="1600" dirty="0"/>
              <a:t>Vrienden zijn ongehoorzaam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F2654718-5C43-4C7F-9F03-1BB929619644}"/>
              </a:ext>
            </a:extLst>
          </p:cNvPr>
          <p:cNvSpPr txBox="1"/>
          <p:nvPr/>
        </p:nvSpPr>
        <p:spPr>
          <a:xfrm>
            <a:off x="7379703" y="5145360"/>
            <a:ext cx="3528392" cy="861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 err="1"/>
              <a:t>Charybdis</a:t>
            </a:r>
            <a:endParaRPr lang="nl-NL" b="1" dirty="0"/>
          </a:p>
          <a:p>
            <a:r>
              <a:rPr lang="nl-NL" sz="1600" dirty="0"/>
              <a:t>Odysseus alleen na storm</a:t>
            </a:r>
          </a:p>
          <a:p>
            <a:r>
              <a:rPr lang="nl-NL" sz="1600" dirty="0"/>
              <a:t>Verzet kansloos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C3AFD096-4BCC-4B54-8196-EC4E59095EF5}"/>
              </a:ext>
            </a:extLst>
          </p:cNvPr>
          <p:cNvSpPr txBox="1"/>
          <p:nvPr/>
        </p:nvSpPr>
        <p:spPr>
          <a:xfrm>
            <a:off x="3347255" y="1905000"/>
            <a:ext cx="3528392" cy="8617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 err="1"/>
              <a:t>Lotos</a:t>
            </a:r>
            <a:r>
              <a:rPr lang="nl-NL" b="1" dirty="0"/>
              <a:t>-eters</a:t>
            </a:r>
          </a:p>
          <a:p>
            <a:r>
              <a:rPr lang="nl-NL" sz="1600" dirty="0"/>
              <a:t>Oosters vergetelheid-motief</a:t>
            </a:r>
          </a:p>
          <a:p>
            <a:r>
              <a:rPr lang="nl-NL" sz="1600" dirty="0"/>
              <a:t>Odysseus sleurt vrienden weg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5B3EA00E-2854-4606-BA18-63E9CBBF2E7C}"/>
              </a:ext>
            </a:extLst>
          </p:cNvPr>
          <p:cNvSpPr txBox="1"/>
          <p:nvPr/>
        </p:nvSpPr>
        <p:spPr>
          <a:xfrm>
            <a:off x="3347255" y="2985120"/>
            <a:ext cx="3528392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 err="1"/>
              <a:t>Polyphemos</a:t>
            </a:r>
            <a:endParaRPr lang="nl-NL" b="1" dirty="0"/>
          </a:p>
          <a:p>
            <a:r>
              <a:rPr lang="nl-NL" sz="1600" dirty="0"/>
              <a:t>Monster in een grot</a:t>
            </a:r>
          </a:p>
          <a:p>
            <a:r>
              <a:rPr lang="nl-NL" sz="1600" dirty="0"/>
              <a:t>Zes vrienden opgevreten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B5834246-D250-4E47-ADAA-EF92D76A6EBE}"/>
              </a:ext>
            </a:extLst>
          </p:cNvPr>
          <p:cNvSpPr txBox="1"/>
          <p:nvPr/>
        </p:nvSpPr>
        <p:spPr>
          <a:xfrm>
            <a:off x="3347255" y="4065240"/>
            <a:ext cx="3528392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 err="1"/>
              <a:t>Aiolos</a:t>
            </a:r>
            <a:r>
              <a:rPr lang="nl-NL" b="1" dirty="0"/>
              <a:t>: eiland windgod</a:t>
            </a:r>
          </a:p>
          <a:p>
            <a:r>
              <a:rPr lang="nl-NL" sz="1600" dirty="0"/>
              <a:t>Odysseus slaapt</a:t>
            </a:r>
          </a:p>
          <a:p>
            <a:r>
              <a:rPr lang="nl-NL" sz="1600" dirty="0"/>
              <a:t>Vrienden zijn ongehoorzaam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CE02412F-E98F-4DE0-8302-EE3C729C6D31}"/>
              </a:ext>
            </a:extLst>
          </p:cNvPr>
          <p:cNvSpPr txBox="1"/>
          <p:nvPr/>
        </p:nvSpPr>
        <p:spPr>
          <a:xfrm>
            <a:off x="3347255" y="5145360"/>
            <a:ext cx="3528392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 err="1"/>
              <a:t>Laistrygonen</a:t>
            </a:r>
            <a:endParaRPr lang="nl-NL" b="1" dirty="0"/>
          </a:p>
          <a:p>
            <a:r>
              <a:rPr lang="nl-NL" sz="1600" dirty="0"/>
              <a:t>Massale sterfte vrienden</a:t>
            </a:r>
          </a:p>
          <a:p>
            <a:r>
              <a:rPr lang="nl-NL" sz="1600" dirty="0"/>
              <a:t>Verzet kansloos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AE8798F7-709C-4EC0-A08F-F7BB1F1C9833}"/>
              </a:ext>
            </a:extLst>
          </p:cNvPr>
          <p:cNvSpPr txBox="1"/>
          <p:nvPr/>
        </p:nvSpPr>
        <p:spPr>
          <a:xfrm>
            <a:off x="10058400" y="6427305"/>
            <a:ext cx="2544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Naar Tracy (1997)</a:t>
            </a:r>
          </a:p>
        </p:txBody>
      </p:sp>
    </p:spTree>
    <p:extLst>
      <p:ext uri="{BB962C8B-B14F-4D97-AF65-F5344CB8AC3E}">
        <p14:creationId xmlns:p14="http://schemas.microsoft.com/office/powerpoint/2010/main" val="3885733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86795F4-45CD-4397-AA2C-3A137CB3F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Parallelle structuren: de Hades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FF5AAEF3-D2E2-45A3-84DF-920842F35302}"/>
              </a:ext>
            </a:extLst>
          </p:cNvPr>
          <p:cNvSpPr txBox="1"/>
          <p:nvPr/>
        </p:nvSpPr>
        <p:spPr>
          <a:xfrm>
            <a:off x="3307498" y="1905000"/>
            <a:ext cx="3528392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600" b="1" dirty="0"/>
              <a:t>A</a:t>
            </a:r>
          </a:p>
          <a:p>
            <a:endParaRPr lang="nl-NL" sz="1600" dirty="0"/>
          </a:p>
          <a:p>
            <a:endParaRPr lang="nl-NL" sz="16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9BD21358-FEBC-40A1-BA52-1475DF58347A}"/>
              </a:ext>
            </a:extLst>
          </p:cNvPr>
          <p:cNvSpPr txBox="1"/>
          <p:nvPr/>
        </p:nvSpPr>
        <p:spPr>
          <a:xfrm>
            <a:off x="7339946" y="1905000"/>
            <a:ext cx="3528392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600" b="1" dirty="0"/>
              <a:t>A’</a:t>
            </a:r>
          </a:p>
          <a:p>
            <a:endParaRPr lang="nl-NL" sz="1600" b="1" dirty="0"/>
          </a:p>
          <a:p>
            <a:endParaRPr lang="nl-NL" sz="1600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D9BA3E00-75D4-4E09-8079-AE9DBCFADCA2}"/>
              </a:ext>
            </a:extLst>
          </p:cNvPr>
          <p:cNvSpPr txBox="1"/>
          <p:nvPr/>
        </p:nvSpPr>
        <p:spPr>
          <a:xfrm>
            <a:off x="3307498" y="2985120"/>
            <a:ext cx="352839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B</a:t>
            </a:r>
          </a:p>
          <a:p>
            <a:endParaRPr lang="nl-NL" b="1" dirty="0"/>
          </a:p>
          <a:p>
            <a:endParaRPr lang="nl-NL" b="1" dirty="0" err="1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9DFF67F7-E189-41E7-9C17-F5E975645488}"/>
              </a:ext>
            </a:extLst>
          </p:cNvPr>
          <p:cNvSpPr txBox="1"/>
          <p:nvPr/>
        </p:nvSpPr>
        <p:spPr>
          <a:xfrm>
            <a:off x="7339946" y="2985120"/>
            <a:ext cx="352839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B’</a:t>
            </a:r>
          </a:p>
          <a:p>
            <a:endParaRPr lang="nl-NL" b="1" dirty="0"/>
          </a:p>
          <a:p>
            <a:endParaRPr lang="nl-NL" b="1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D742A3E7-E7AE-456F-BC8F-4BEA72B7885C}"/>
              </a:ext>
            </a:extLst>
          </p:cNvPr>
          <p:cNvSpPr txBox="1"/>
          <p:nvPr/>
        </p:nvSpPr>
        <p:spPr>
          <a:xfrm>
            <a:off x="3307498" y="4065240"/>
            <a:ext cx="352839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C</a:t>
            </a:r>
          </a:p>
          <a:p>
            <a:endParaRPr lang="nl-NL" b="1" dirty="0"/>
          </a:p>
          <a:p>
            <a:endParaRPr lang="nl-NL" b="1" dirty="0" err="1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274C1519-C610-49E2-8D7F-8676507D5740}"/>
              </a:ext>
            </a:extLst>
          </p:cNvPr>
          <p:cNvSpPr txBox="1"/>
          <p:nvPr/>
        </p:nvSpPr>
        <p:spPr>
          <a:xfrm>
            <a:off x="7339946" y="4065240"/>
            <a:ext cx="3528392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C’</a:t>
            </a:r>
          </a:p>
          <a:p>
            <a:endParaRPr lang="nl-NL" b="1" dirty="0"/>
          </a:p>
          <a:p>
            <a:endParaRPr lang="nl-NL" b="1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D44ECDCE-869D-450E-9B71-43D9C24D9874}"/>
              </a:ext>
            </a:extLst>
          </p:cNvPr>
          <p:cNvSpPr txBox="1"/>
          <p:nvPr/>
        </p:nvSpPr>
        <p:spPr>
          <a:xfrm>
            <a:off x="3307498" y="5145360"/>
            <a:ext cx="352839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/>
              <a:t>Catalogus van vrouwen</a:t>
            </a:r>
          </a:p>
          <a:p>
            <a:endParaRPr lang="nl-NL" b="1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7DEDA953-FF2C-45EB-911D-8A361761372D}"/>
              </a:ext>
            </a:extLst>
          </p:cNvPr>
          <p:cNvSpPr txBox="1"/>
          <p:nvPr/>
        </p:nvSpPr>
        <p:spPr>
          <a:xfrm>
            <a:off x="7339946" y="5145360"/>
            <a:ext cx="352839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/>
              <a:t>Catalogus van mannen</a:t>
            </a:r>
          </a:p>
          <a:p>
            <a:endParaRPr lang="nl-NL" b="1"/>
          </a:p>
        </p:txBody>
      </p:sp>
    </p:spTree>
    <p:extLst>
      <p:ext uri="{BB962C8B-B14F-4D97-AF65-F5344CB8AC3E}">
        <p14:creationId xmlns:p14="http://schemas.microsoft.com/office/powerpoint/2010/main" val="44812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86795F4-45CD-4397-AA2C-3A137CB3F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oplossing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FF5AAEF3-D2E2-45A3-84DF-920842F35302}"/>
              </a:ext>
            </a:extLst>
          </p:cNvPr>
          <p:cNvSpPr txBox="1"/>
          <p:nvPr/>
        </p:nvSpPr>
        <p:spPr>
          <a:xfrm>
            <a:off x="3307498" y="1905000"/>
            <a:ext cx="3528392" cy="8617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 err="1"/>
              <a:t>Elpenor</a:t>
            </a:r>
            <a:endParaRPr lang="nl-NL" b="1" dirty="0"/>
          </a:p>
          <a:p>
            <a:r>
              <a:rPr lang="nl-NL" sz="1600" dirty="0"/>
              <a:t>Bespreekt eigen dood</a:t>
            </a:r>
          </a:p>
          <a:p>
            <a:r>
              <a:rPr lang="nl-NL" sz="1600" dirty="0"/>
              <a:t>Noemt </a:t>
            </a:r>
            <a:r>
              <a:rPr lang="nl-NL" sz="1600" dirty="0" err="1"/>
              <a:t>Telemachos</a:t>
            </a:r>
            <a:r>
              <a:rPr lang="nl-NL" sz="1600" dirty="0"/>
              <a:t> en Penelope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9BD21358-FEBC-40A1-BA52-1475DF58347A}"/>
              </a:ext>
            </a:extLst>
          </p:cNvPr>
          <p:cNvSpPr txBox="1"/>
          <p:nvPr/>
        </p:nvSpPr>
        <p:spPr>
          <a:xfrm>
            <a:off x="7339946" y="1905000"/>
            <a:ext cx="3528392" cy="8617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Agamemnon</a:t>
            </a:r>
          </a:p>
          <a:p>
            <a:r>
              <a:rPr lang="nl-NL" sz="1600" dirty="0"/>
              <a:t>Bespreekt eigen dood</a:t>
            </a:r>
          </a:p>
          <a:p>
            <a:r>
              <a:rPr lang="nl-NL" sz="1600" dirty="0"/>
              <a:t>Noemt </a:t>
            </a:r>
            <a:r>
              <a:rPr lang="nl-NL" sz="1600" dirty="0" err="1"/>
              <a:t>Telemachos</a:t>
            </a:r>
            <a:r>
              <a:rPr lang="nl-NL" sz="1600" dirty="0"/>
              <a:t> en Penelope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D9BA3E00-75D4-4E09-8079-AE9DBCFADCA2}"/>
              </a:ext>
            </a:extLst>
          </p:cNvPr>
          <p:cNvSpPr txBox="1"/>
          <p:nvPr/>
        </p:nvSpPr>
        <p:spPr>
          <a:xfrm>
            <a:off x="3307498" y="2985120"/>
            <a:ext cx="3528392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 err="1"/>
              <a:t>Tiresias</a:t>
            </a:r>
            <a:endParaRPr lang="nl-NL" b="1" dirty="0"/>
          </a:p>
          <a:p>
            <a:r>
              <a:rPr lang="nl-NL" sz="1600" dirty="0"/>
              <a:t>Noemt </a:t>
            </a:r>
            <a:r>
              <a:rPr lang="nl-NL" sz="1600" dirty="0" err="1"/>
              <a:t>O.’s</a:t>
            </a:r>
            <a:r>
              <a:rPr lang="nl-NL" sz="1600" dirty="0"/>
              <a:t> thuissituatie</a:t>
            </a:r>
          </a:p>
          <a:p>
            <a:r>
              <a:rPr lang="nl-NL" sz="1600" dirty="0"/>
              <a:t>Spreekt over </a:t>
            </a:r>
            <a:r>
              <a:rPr lang="nl-NL" sz="1600" dirty="0" err="1"/>
              <a:t>O.’s</a:t>
            </a:r>
            <a:r>
              <a:rPr lang="nl-NL" sz="1600" dirty="0"/>
              <a:t> toekomst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9DFF67F7-E189-41E7-9C17-F5E975645488}"/>
              </a:ext>
            </a:extLst>
          </p:cNvPr>
          <p:cNvSpPr txBox="1"/>
          <p:nvPr/>
        </p:nvSpPr>
        <p:spPr>
          <a:xfrm>
            <a:off x="7339946" y="2985120"/>
            <a:ext cx="352839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Achilles</a:t>
            </a:r>
          </a:p>
          <a:p>
            <a:r>
              <a:rPr lang="nl-NL" sz="1600" dirty="0"/>
              <a:t>Vraagt naar eigen thuissituatie</a:t>
            </a:r>
          </a:p>
          <a:p>
            <a:r>
              <a:rPr lang="nl-NL" sz="1600" dirty="0"/>
              <a:t>O. spreekt over verleden in </a:t>
            </a:r>
            <a:r>
              <a:rPr lang="nl-NL" dirty="0"/>
              <a:t>Troje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D742A3E7-E7AE-456F-BC8F-4BEA72B7885C}"/>
              </a:ext>
            </a:extLst>
          </p:cNvPr>
          <p:cNvSpPr txBox="1"/>
          <p:nvPr/>
        </p:nvSpPr>
        <p:spPr>
          <a:xfrm>
            <a:off x="3307498" y="4065240"/>
            <a:ext cx="3528392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 err="1"/>
              <a:t>Anticleia</a:t>
            </a:r>
            <a:r>
              <a:rPr lang="nl-NL" b="1" dirty="0"/>
              <a:t> </a:t>
            </a:r>
          </a:p>
          <a:p>
            <a:r>
              <a:rPr lang="nl-NL" sz="1600" dirty="0"/>
              <a:t>O. probeert haar te omarmen</a:t>
            </a:r>
          </a:p>
          <a:p>
            <a:r>
              <a:rPr lang="nl-NL" sz="1600" dirty="0"/>
              <a:t>Gestorven door Odysseus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274C1519-C610-49E2-8D7F-8676507D5740}"/>
              </a:ext>
            </a:extLst>
          </p:cNvPr>
          <p:cNvSpPr txBox="1"/>
          <p:nvPr/>
        </p:nvSpPr>
        <p:spPr>
          <a:xfrm>
            <a:off x="7339946" y="4065240"/>
            <a:ext cx="3528392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Ajax </a:t>
            </a:r>
          </a:p>
          <a:p>
            <a:r>
              <a:rPr lang="nl-NL" sz="1600" dirty="0"/>
              <a:t>O. probeert hem te spreken </a:t>
            </a:r>
          </a:p>
          <a:p>
            <a:r>
              <a:rPr lang="nl-NL" sz="1600" dirty="0"/>
              <a:t>Gestorven door Odysseus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D44ECDCE-869D-450E-9B71-43D9C24D9874}"/>
              </a:ext>
            </a:extLst>
          </p:cNvPr>
          <p:cNvSpPr txBox="1"/>
          <p:nvPr/>
        </p:nvSpPr>
        <p:spPr>
          <a:xfrm>
            <a:off x="3307498" y="5145360"/>
            <a:ext cx="352839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/>
              <a:t>Catalogus van vrouwen</a:t>
            </a:r>
          </a:p>
          <a:p>
            <a:endParaRPr lang="nl-NL" b="1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7DEDA953-FF2C-45EB-911D-8A361761372D}"/>
              </a:ext>
            </a:extLst>
          </p:cNvPr>
          <p:cNvSpPr txBox="1"/>
          <p:nvPr/>
        </p:nvSpPr>
        <p:spPr>
          <a:xfrm>
            <a:off x="7339946" y="5145360"/>
            <a:ext cx="352839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/>
              <a:t>Catalogus van mannen</a:t>
            </a:r>
          </a:p>
          <a:p>
            <a:endParaRPr lang="nl-NL" b="1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CB936884-A706-4D40-B249-1ACDC01649F0}"/>
              </a:ext>
            </a:extLst>
          </p:cNvPr>
          <p:cNvSpPr txBox="1"/>
          <p:nvPr/>
        </p:nvSpPr>
        <p:spPr>
          <a:xfrm>
            <a:off x="10058400" y="6427305"/>
            <a:ext cx="2544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Naar Tracy (1997)</a:t>
            </a:r>
          </a:p>
        </p:txBody>
      </p:sp>
    </p:spTree>
    <p:extLst>
      <p:ext uri="{BB962C8B-B14F-4D97-AF65-F5344CB8AC3E}">
        <p14:creationId xmlns:p14="http://schemas.microsoft.com/office/powerpoint/2010/main" val="3631548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906174C-5952-458C-A1F7-545F05BFC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Catalogus van Vrouwen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A60240C-1BBB-4316-A4F1-49A6FDC62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‘</a:t>
            </a:r>
            <a:r>
              <a:rPr lang="nl-NL" dirty="0" err="1"/>
              <a:t>Hesiodos</a:t>
            </a:r>
            <a:r>
              <a:rPr lang="nl-NL" dirty="0"/>
              <a:t>’, </a:t>
            </a:r>
            <a:r>
              <a:rPr lang="nl-NL" i="1" dirty="0"/>
              <a:t>Catalogus van Vrouwen </a:t>
            </a:r>
            <a:r>
              <a:rPr lang="nl-NL" dirty="0"/>
              <a:t>(ca. 700)</a:t>
            </a:r>
          </a:p>
          <a:p>
            <a:pPr marL="0" indent="0">
              <a:buNone/>
            </a:pPr>
            <a:r>
              <a:rPr lang="nl-NL" dirty="0"/>
              <a:t>Fragmentarisch overgeleverd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Beschrijving van de heroïsche wereld aan de hand van de grote Griekse mythologische dynastieën volgens de vrouwelijke lijn</a:t>
            </a:r>
          </a:p>
          <a:p>
            <a:pPr marL="0" indent="0">
              <a:buNone/>
            </a:pPr>
            <a:r>
              <a:rPr lang="nl-NL" dirty="0"/>
              <a:t>Voorbeelden van dubbele vrouwen: </a:t>
            </a:r>
            <a:r>
              <a:rPr lang="nl-NL" dirty="0" err="1"/>
              <a:t>Tyro</a:t>
            </a:r>
            <a:r>
              <a:rPr lang="nl-NL" dirty="0"/>
              <a:t>, </a:t>
            </a:r>
            <a:r>
              <a:rPr lang="nl-NL" dirty="0" err="1"/>
              <a:t>Antiope</a:t>
            </a:r>
            <a:r>
              <a:rPr lang="nl-NL" dirty="0"/>
              <a:t>, </a:t>
            </a:r>
            <a:r>
              <a:rPr lang="nl-NL" dirty="0" err="1"/>
              <a:t>Alkmene</a:t>
            </a:r>
            <a:r>
              <a:rPr lang="nl-NL" dirty="0"/>
              <a:t>, </a:t>
            </a:r>
            <a:r>
              <a:rPr lang="nl-NL" dirty="0" err="1"/>
              <a:t>Megara</a:t>
            </a:r>
            <a:r>
              <a:rPr lang="nl-NL" dirty="0"/>
              <a:t>, </a:t>
            </a:r>
            <a:r>
              <a:rPr lang="nl-NL" dirty="0" err="1"/>
              <a:t>Chloris</a:t>
            </a:r>
            <a:r>
              <a:rPr lang="nl-NL" dirty="0"/>
              <a:t>, </a:t>
            </a:r>
            <a:r>
              <a:rPr lang="nl-NL" dirty="0" err="1"/>
              <a:t>Leda</a:t>
            </a:r>
            <a:r>
              <a:rPr lang="nl-NL" dirty="0"/>
              <a:t>, </a:t>
            </a:r>
            <a:r>
              <a:rPr lang="nl-NL" dirty="0" err="1"/>
              <a:t>Iphimedeia</a:t>
            </a:r>
            <a:r>
              <a:rPr lang="nl-NL" dirty="0"/>
              <a:t>, </a:t>
            </a:r>
            <a:r>
              <a:rPr lang="nl-NL" dirty="0" err="1"/>
              <a:t>Prokris</a:t>
            </a:r>
            <a:r>
              <a:rPr lang="nl-NL" dirty="0"/>
              <a:t>, </a:t>
            </a:r>
            <a:r>
              <a:rPr lang="nl-NL" dirty="0" err="1"/>
              <a:t>Phaidra</a:t>
            </a:r>
            <a:r>
              <a:rPr lang="nl-NL" dirty="0"/>
              <a:t>, </a:t>
            </a:r>
            <a:r>
              <a:rPr lang="nl-NL" dirty="0" err="1"/>
              <a:t>Klymene</a:t>
            </a:r>
            <a:r>
              <a:rPr lang="nl-NL" dirty="0"/>
              <a:t>, </a:t>
            </a:r>
            <a:r>
              <a:rPr lang="nl-NL" dirty="0" err="1"/>
              <a:t>Eriphyle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6471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C01A0C-250C-49BC-953D-5C1A09240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wereld van de </a:t>
            </a:r>
            <a:r>
              <a:rPr lang="nl-NL" i="1" dirty="0"/>
              <a:t>Catalogus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613C32C-DC96-42DA-8788-F3DED848D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Gedaanteverwisselingen (e.g. Atalanta, </a:t>
            </a:r>
            <a:r>
              <a:rPr lang="nl-NL" dirty="0" err="1"/>
              <a:t>Myrmidonen</a:t>
            </a:r>
            <a:r>
              <a:rPr lang="nl-NL" dirty="0"/>
              <a:t>)</a:t>
            </a:r>
          </a:p>
          <a:p>
            <a:r>
              <a:rPr lang="nl-NL" dirty="0"/>
              <a:t>Direct goddelijk ingrijpen (e.g. Zeus vs. </a:t>
            </a:r>
            <a:r>
              <a:rPr lang="nl-NL" dirty="0" err="1"/>
              <a:t>Salmoneus</a:t>
            </a:r>
            <a:r>
              <a:rPr lang="nl-NL" dirty="0"/>
              <a:t>)</a:t>
            </a:r>
          </a:p>
          <a:p>
            <a:r>
              <a:rPr lang="nl-NL" dirty="0"/>
              <a:t>Hybride wezens en monsters (e.g. griffioenen, </a:t>
            </a:r>
            <a:r>
              <a:rPr lang="nl-NL" dirty="0" err="1"/>
              <a:t>minotauros</a:t>
            </a:r>
            <a:r>
              <a:rPr lang="nl-NL" dirty="0"/>
              <a:t>)</a:t>
            </a:r>
          </a:p>
          <a:p>
            <a:r>
              <a:rPr lang="nl-NL" dirty="0"/>
              <a:t>Helden met bovennatuurlijke kwaliteiten (</a:t>
            </a:r>
            <a:r>
              <a:rPr lang="nl-NL" dirty="0" err="1"/>
              <a:t>Mestra</a:t>
            </a:r>
            <a:r>
              <a:rPr lang="nl-NL" dirty="0"/>
              <a:t>, </a:t>
            </a:r>
            <a:r>
              <a:rPr lang="nl-NL" dirty="0" err="1"/>
              <a:t>Iphiklos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59372FE2-B4F0-461D-B5AD-356DBA29C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695" y="4357687"/>
            <a:ext cx="2986679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32987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501</TotalTime>
  <Words>963</Words>
  <Application>Microsoft Macintosh PowerPoint</Application>
  <PresentationFormat>Breedbeeld</PresentationFormat>
  <Paragraphs>198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Century Gothic</vt:lpstr>
      <vt:lpstr>Wingdings 3</vt:lpstr>
      <vt:lpstr>Arial</vt:lpstr>
      <vt:lpstr>Sliert</vt:lpstr>
      <vt:lpstr>Praten met doden</vt:lpstr>
      <vt:lpstr>De katabasis: een curieuze episode</vt:lpstr>
      <vt:lpstr>De katabasis: een cruciale episode</vt:lpstr>
      <vt:lpstr>Parallelle structuren: Odyssee</vt:lpstr>
      <vt:lpstr>Parallelle structuren: reisverhalen</vt:lpstr>
      <vt:lpstr>Parallelle structuren: de Hades</vt:lpstr>
      <vt:lpstr>Een oplossing</vt:lpstr>
      <vt:lpstr>De Catalogus van Vrouwen</vt:lpstr>
      <vt:lpstr>De wereld van de Catalogus</vt:lpstr>
      <vt:lpstr>Mythologische geschiedenis</vt:lpstr>
      <vt:lpstr>Drie ontmoetingen</vt:lpstr>
      <vt:lpstr>Antikleia: kind van Autolykos</vt:lpstr>
      <vt:lpstr>De wolf-connectie</vt:lpstr>
      <vt:lpstr>Het Agamemnon-paradigma</vt:lpstr>
      <vt:lpstr>Vier teksten</vt:lpstr>
      <vt:lpstr>Het Agamemnon-paradigma</vt:lpstr>
      <vt:lpstr>Verschillende helden</vt:lpstr>
      <vt:lpstr>Odyssee versus Ilias</vt:lpstr>
      <vt:lpstr>De laatste dode</vt:lpstr>
      <vt:lpstr>Bibliografie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</dc:creator>
  <cp:lastModifiedBy>Microsoft Office-gebruiker</cp:lastModifiedBy>
  <cp:revision>30</cp:revision>
  <dcterms:created xsi:type="dcterms:W3CDTF">2017-08-21T20:22:49Z</dcterms:created>
  <dcterms:modified xsi:type="dcterms:W3CDTF">2017-09-04T11:53:37Z</dcterms:modified>
</cp:coreProperties>
</file>