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8" r:id="rId4"/>
    <p:sldId id="258" r:id="rId5"/>
    <p:sldId id="269" r:id="rId6"/>
    <p:sldId id="270" r:id="rId7"/>
    <p:sldId id="271" r:id="rId8"/>
    <p:sldId id="273" r:id="rId9"/>
    <p:sldId id="274" r:id="rId10"/>
    <p:sldId id="262" r:id="rId11"/>
    <p:sldId id="275" r:id="rId12"/>
    <p:sldId id="267" r:id="rId13"/>
    <p:sldId id="259" r:id="rId14"/>
    <p:sldId id="276" r:id="rId15"/>
    <p:sldId id="265" r:id="rId16"/>
    <p:sldId id="279" r:id="rId17"/>
    <p:sldId id="280" r:id="rId18"/>
    <p:sldId id="278" r:id="rId1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F7AFE-9236-A54E-89C4-6B54E50BE7CB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6C543-24C0-A846-8BCB-02EBE8664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882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6EE6B-771D-D544-8174-C6FB85362F05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2A011-51D7-F74F-ABEA-633630C6AD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1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42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etiologie speelt een belangrijke rol</a:t>
            </a:r>
          </a:p>
          <a:p>
            <a:r>
              <a:rPr lang="nl-NL" dirty="0" err="1" smtClean="0"/>
              <a:t>Eratosthenes</a:t>
            </a:r>
            <a:r>
              <a:rPr lang="nl-NL" baseline="0" dirty="0" smtClean="0"/>
              <a:t>: </a:t>
            </a:r>
            <a:r>
              <a:rPr lang="nl-NL" baseline="0" dirty="0" err="1" smtClean="0"/>
              <a:t>Erigone</a:t>
            </a:r>
            <a:r>
              <a:rPr lang="nl-NL" baseline="0" dirty="0" smtClean="0"/>
              <a:t> ontvangt Dionysus/Bacchus en leert de wijnstok te planten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184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Fast</a:t>
            </a:r>
            <a:r>
              <a:rPr lang="nl-NL" dirty="0" smtClean="0"/>
              <a:t> 4.685ff.</a:t>
            </a:r>
            <a:r>
              <a:rPr lang="nl-NL" baseline="0" dirty="0" smtClean="0"/>
              <a:t> Ov. is zélf de gast (19 april; XIII KAL); verhaal van vos die velden in brand steekt</a:t>
            </a:r>
            <a:endParaRPr lang="nl-NL" dirty="0" smtClean="0"/>
          </a:p>
          <a:p>
            <a:r>
              <a:rPr lang="nl-NL" dirty="0" err="1" smtClean="0"/>
              <a:t>Hyrieus</a:t>
            </a:r>
            <a:r>
              <a:rPr lang="nl-NL" dirty="0" smtClean="0"/>
              <a:t>:</a:t>
            </a:r>
            <a:r>
              <a:rPr lang="nl-NL" baseline="0" dirty="0" smtClean="0"/>
              <a:t> </a:t>
            </a:r>
            <a:r>
              <a:rPr lang="nl-NL" dirty="0" smtClean="0"/>
              <a:t>Ook </a:t>
            </a:r>
            <a:r>
              <a:rPr lang="nl-NL" dirty="0" smtClean="0"/>
              <a:t>weer via </a:t>
            </a:r>
            <a:r>
              <a:rPr lang="nl-NL" dirty="0" err="1" smtClean="0"/>
              <a:t>Nicander</a:t>
            </a:r>
            <a:r>
              <a:rPr lang="nl-NL" dirty="0" smtClean="0"/>
              <a:t>; bezocht door </a:t>
            </a:r>
            <a:r>
              <a:rPr lang="nl-NL" dirty="0" smtClean="0"/>
              <a:t>Neptunus</a:t>
            </a:r>
          </a:p>
          <a:p>
            <a:r>
              <a:rPr lang="nl-NL" dirty="0" smtClean="0"/>
              <a:t>Ook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Aen</a:t>
            </a:r>
            <a:r>
              <a:rPr lang="nl-NL" baseline="0" dirty="0" smtClean="0"/>
              <a:t> 8: 145, 364-365, 410-411m 415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56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dus niet:</a:t>
            </a:r>
            <a:r>
              <a:rPr lang="nl-NL" baseline="0" dirty="0" smtClean="0"/>
              <a:t> Ovidius vindt </a:t>
            </a:r>
            <a:r>
              <a:rPr lang="mr-IN" baseline="0" dirty="0" smtClean="0"/>
              <a:t>….</a:t>
            </a:r>
          </a:p>
          <a:p>
            <a:r>
              <a:rPr lang="mr-IN" baseline="0" dirty="0" smtClean="0"/>
              <a:t>Achelous: heeft net verhaal verteld over nimfen; Pirtithous gelooft dat niet – raakt aan de Met als geheel</a:t>
            </a:r>
          </a:p>
          <a:p>
            <a:endParaRPr lang="mr-IN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883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en Genesis 6-</a:t>
            </a:r>
            <a:r>
              <a:rPr lang="nl-NL" dirty="0" smtClean="0"/>
              <a:t>8</a:t>
            </a:r>
          </a:p>
          <a:p>
            <a:pPr marL="171450" indent="-171450">
              <a:buFont typeface="Wingdings" charset="0"/>
              <a:buChar char="à"/>
            </a:pPr>
            <a:r>
              <a:rPr lang="nl-NL" dirty="0" smtClean="0">
                <a:sym typeface="Wingdings"/>
              </a:rPr>
              <a:t>wraak</a:t>
            </a:r>
            <a:r>
              <a:rPr lang="nl-NL" baseline="0" dirty="0" smtClean="0">
                <a:sym typeface="Wingdings"/>
              </a:rPr>
              <a:t> en willekeur van goden is veel groter</a:t>
            </a:r>
          </a:p>
          <a:p>
            <a:pPr marL="171450" indent="-171450">
              <a:buFont typeface="Wingdings" charset="0"/>
              <a:buChar char="à"/>
            </a:pPr>
            <a:r>
              <a:rPr lang="nl-NL" baseline="0" dirty="0" smtClean="0">
                <a:sym typeface="Wingdings"/>
              </a:rPr>
              <a:t>beloning is veel kleiner (alleen leven)</a:t>
            </a:r>
            <a:endParaRPr lang="nl-NL" dirty="0" smtClean="0"/>
          </a:p>
          <a:p>
            <a:r>
              <a:rPr lang="nl-NL" dirty="0" smtClean="0"/>
              <a:t>andere voorbeelden: </a:t>
            </a:r>
            <a:r>
              <a:rPr lang="nl-NL" dirty="0" err="1" smtClean="0"/>
              <a:t>Lycische</a:t>
            </a:r>
            <a:r>
              <a:rPr lang="nl-NL" dirty="0" smtClean="0"/>
              <a:t> boeren!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742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825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door zijn </a:t>
            </a:r>
            <a:r>
              <a:rPr lang="nl-NL" dirty="0" err="1" smtClean="0"/>
              <a:t>pietas</a:t>
            </a:r>
            <a:r>
              <a:rPr lang="nl-NL" dirty="0" smtClean="0"/>
              <a:t> veroorzaakt </a:t>
            </a:r>
            <a:r>
              <a:rPr lang="nl-NL" dirty="0" err="1" smtClean="0"/>
              <a:t>Amyclas</a:t>
            </a:r>
            <a:r>
              <a:rPr lang="nl-NL" dirty="0" smtClean="0"/>
              <a:t> de overwinning van Caesar</a:t>
            </a:r>
            <a:r>
              <a:rPr lang="mr-IN" dirty="0" smtClean="0"/>
              <a:t>…</a:t>
            </a:r>
          </a:p>
          <a:p>
            <a:r>
              <a:rPr lang="mr-IN" dirty="0" smtClean="0"/>
              <a:t>Caesar</a:t>
            </a:r>
            <a:r>
              <a:rPr lang="mr-IN" baseline="0" dirty="0" smtClean="0"/>
              <a:t> is vermomd / niet herkenbaar</a:t>
            </a:r>
          </a:p>
          <a:p>
            <a:r>
              <a:rPr lang="mr-IN" baseline="0" dirty="0" smtClean="0"/>
              <a:t>hij is een soort god</a:t>
            </a:r>
          </a:p>
          <a:p>
            <a:endParaRPr lang="mr-IN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347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005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91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20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Philip </a:t>
            </a:r>
            <a:r>
              <a:rPr lang="nl-NL" dirty="0" err="1" smtClean="0"/>
              <a:t>Gyselaer</a:t>
            </a:r>
            <a:r>
              <a:rPr lang="nl-NL" dirty="0" smtClean="0"/>
              <a:t> (±1625-1650)</a:t>
            </a:r>
          </a:p>
          <a:p>
            <a:pPr marL="171450" indent="-171450">
              <a:buFontTx/>
              <a:buChar char="-"/>
            </a:pPr>
            <a:r>
              <a:rPr lang="nl-NL" dirty="0" smtClean="0"/>
              <a:t>midden in het epos</a:t>
            </a:r>
          </a:p>
          <a:p>
            <a:pPr marL="171450" indent="-171450">
              <a:buFontTx/>
              <a:buChar char="-"/>
            </a:pPr>
            <a:r>
              <a:rPr lang="nl-NL" dirty="0" smtClean="0"/>
              <a:t>andere houding van goden (</a:t>
            </a:r>
            <a:r>
              <a:rPr lang="nl-NL" dirty="0" err="1" smtClean="0"/>
              <a:t>Galinsky</a:t>
            </a:r>
            <a:r>
              <a:rPr lang="nl-NL" dirty="0" smtClean="0"/>
              <a:t>)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23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vergelijk sprookjes (goed tegen</a:t>
            </a:r>
            <a:r>
              <a:rPr lang="nl-NL" baseline="0" dirty="0" smtClean="0"/>
              <a:t> kwaad)</a:t>
            </a:r>
            <a:br>
              <a:rPr lang="nl-NL" baseline="0" dirty="0" smtClean="0"/>
            </a:br>
            <a:r>
              <a:rPr lang="nl-NL" dirty="0" err="1" smtClean="0"/>
              <a:t>bijbelverhalen</a:t>
            </a:r>
            <a:r>
              <a:rPr lang="nl-NL" dirty="0" smtClean="0"/>
              <a:t> Genesis</a:t>
            </a:r>
            <a:r>
              <a:rPr lang="nl-NL" baseline="0" dirty="0" smtClean="0"/>
              <a:t> 18 en 19 (bezoek engelen aan Abraham &amp; bezoek engelen aan Lot in </a:t>
            </a:r>
            <a:r>
              <a:rPr lang="nl-NL" baseline="0" dirty="0" err="1" smtClean="0"/>
              <a:t>Sodom</a:t>
            </a:r>
            <a:r>
              <a:rPr lang="nl-NL" baseline="0" dirty="0" smtClean="0"/>
              <a:t>)</a:t>
            </a:r>
            <a:endParaRPr lang="nl-NL" dirty="0" smtClean="0"/>
          </a:p>
          <a:p>
            <a:r>
              <a:rPr lang="nl-NL" dirty="0" smtClean="0"/>
              <a:t>fl. 2</a:t>
            </a:r>
            <a:r>
              <a:rPr lang="nl-NL" baseline="30000" dirty="0" smtClean="0"/>
              <a:t>e</a:t>
            </a:r>
            <a:r>
              <a:rPr lang="nl-NL" dirty="0" smtClean="0"/>
              <a:t> eeuw </a:t>
            </a:r>
            <a:r>
              <a:rPr lang="nl-NL" dirty="0" err="1" smtClean="0"/>
              <a:t>vC</a:t>
            </a:r>
            <a:r>
              <a:rPr lang="nl-NL" dirty="0" smtClean="0"/>
              <a:t>; </a:t>
            </a:r>
            <a:r>
              <a:rPr lang="nl-NL" dirty="0" err="1" smtClean="0"/>
              <a:t>Attalus</a:t>
            </a:r>
            <a:r>
              <a:rPr lang="nl-NL" dirty="0" smtClean="0"/>
              <a:t> III van </a:t>
            </a:r>
            <a:r>
              <a:rPr lang="nl-NL" dirty="0" err="1" smtClean="0"/>
              <a:t>Pergamum</a:t>
            </a:r>
            <a:r>
              <a:rPr lang="nl-NL" dirty="0" smtClean="0"/>
              <a:t>)</a:t>
            </a:r>
          </a:p>
          <a:p>
            <a:r>
              <a:rPr lang="nl-NL" dirty="0" err="1" smtClean="0"/>
              <a:t>Ceyx</a:t>
            </a:r>
            <a:r>
              <a:rPr lang="nl-NL" baseline="0" dirty="0" smtClean="0"/>
              <a:t> </a:t>
            </a:r>
            <a:r>
              <a:rPr lang="nl-NL" baseline="0" dirty="0" smtClean="0"/>
              <a:t>en </a:t>
            </a:r>
            <a:r>
              <a:rPr lang="nl-NL" baseline="0" dirty="0" err="1" smtClean="0"/>
              <a:t>Alcyone</a:t>
            </a:r>
            <a:r>
              <a:rPr lang="nl-NL" baseline="0" dirty="0" smtClean="0"/>
              <a:t> in Met 11</a:t>
            </a:r>
          </a:p>
          <a:p>
            <a:r>
              <a:rPr lang="nl-NL" baseline="0" dirty="0" err="1" smtClean="0"/>
              <a:t>Lycische</a:t>
            </a:r>
            <a:r>
              <a:rPr lang="nl-NL" baseline="0" dirty="0" smtClean="0"/>
              <a:t> boeren in met 6</a:t>
            </a:r>
          </a:p>
          <a:p>
            <a:r>
              <a:rPr lang="nl-NL" baseline="0" dirty="0" err="1" smtClean="0"/>
              <a:t>adestatio</a:t>
            </a:r>
            <a:r>
              <a:rPr lang="nl-NL" baseline="0" dirty="0" smtClean="0"/>
              <a:t> rei </a:t>
            </a:r>
            <a:r>
              <a:rPr lang="nl-NL" baseline="0" dirty="0" err="1" smtClean="0"/>
              <a:t>viae</a:t>
            </a:r>
            <a:r>
              <a:rPr lang="nl-NL" baseline="0" dirty="0" smtClean="0"/>
              <a:t> &amp; afsluiting met </a:t>
            </a:r>
            <a:r>
              <a:rPr lang="nl-NL" baseline="0" dirty="0" err="1" smtClean="0"/>
              <a:t>adhuc</a:t>
            </a:r>
            <a:r>
              <a:rPr lang="nl-NL" baseline="0" dirty="0" smtClean="0"/>
              <a:t> / /</a:t>
            </a:r>
            <a:r>
              <a:rPr lang="nl-NL" baseline="0" dirty="0" err="1" smtClean="0"/>
              <a:t>arxi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nun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eti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nun</a:t>
            </a:r>
            <a:r>
              <a:rPr lang="nl-NL" baseline="0" dirty="0" smtClean="0"/>
              <a:t> [=coda</a:t>
            </a:r>
            <a:r>
              <a:rPr lang="nl-NL" baseline="0" dirty="0" smtClean="0"/>
              <a:t>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96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maaltijd voor goden</a:t>
            </a:r>
          </a:p>
          <a:p>
            <a:r>
              <a:rPr lang="nl-NL" dirty="0" err="1" smtClean="0"/>
              <a:t>lectisternium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17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Adam </a:t>
            </a:r>
            <a:r>
              <a:rPr lang="nl-NL" dirty="0" err="1" smtClean="0"/>
              <a:t>Elsmeier</a:t>
            </a:r>
            <a:r>
              <a:rPr lang="nl-NL" dirty="0" smtClean="0"/>
              <a:t> (1608-9)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98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Jean-Bernard</a:t>
            </a:r>
            <a:r>
              <a:rPr lang="nl-NL" baseline="0" dirty="0" smtClean="0"/>
              <a:t> </a:t>
            </a:r>
            <a:r>
              <a:rPr lang="nl-NL" dirty="0" err="1" smtClean="0"/>
              <a:t>Restout</a:t>
            </a:r>
            <a:r>
              <a:rPr lang="nl-NL" dirty="0" smtClean="0"/>
              <a:t> 1769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2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Peter Paul</a:t>
            </a:r>
            <a:r>
              <a:rPr lang="nl-NL" baseline="0" dirty="0" smtClean="0"/>
              <a:t> Rubens 1620-25 (controversieel)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335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Janus </a:t>
            </a:r>
            <a:r>
              <a:rPr lang="nl-NL" dirty="0" err="1" smtClean="0"/>
              <a:t>Genelli</a:t>
            </a:r>
            <a:r>
              <a:rPr lang="nl-NL" baseline="0" dirty="0" smtClean="0"/>
              <a:t> (Italiaanse familie, geboren in Kopenhagen, gestorven in Berlijn) (1801)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83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A011-51D7-F74F-ABEA-633630C6AD2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10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62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82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93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10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17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38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67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51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35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57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4AF8-3C15-814B-97CC-D2FE2C56E6FF}" type="datetimeFigureOut">
              <a:rPr lang="nl-NL" smtClean="0"/>
              <a:t>20-09-18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E18D3-14B4-844F-88F2-FBBA32BB18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22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Philemon</a:t>
            </a:r>
            <a:r>
              <a:rPr lang="nl-NL" dirty="0"/>
              <a:t>-</a:t>
            </a:r>
            <a:r>
              <a:rPr lang="nl-NL" dirty="0" smtClean="0"/>
              <a:t>en-</a:t>
            </a:r>
            <a:r>
              <a:rPr lang="nl-NL" dirty="0" err="1" smtClean="0"/>
              <a:t>Baucis</a:t>
            </a:r>
            <a:r>
              <a:rPr lang="nl-NL" dirty="0" err="1" smtClean="0"/>
              <a:t>motief</a:t>
            </a:r>
            <a:r>
              <a:rPr lang="nl-NL" dirty="0" smtClean="0"/>
              <a:t> in Ovidius en andere literatuur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Pieter van den Broek</a:t>
            </a:r>
          </a:p>
          <a:p>
            <a:r>
              <a:rPr lang="nl-NL" dirty="0" smtClean="0"/>
              <a:t>UvA / Stedelijk Gymnasium Schiedam</a:t>
            </a:r>
          </a:p>
          <a:p>
            <a:r>
              <a:rPr lang="nl-NL" dirty="0" err="1" smtClean="0"/>
              <a:t>p.j.vandenbroek@uva.nl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076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Theoxenie</a:t>
            </a:r>
            <a:r>
              <a:rPr lang="nl-NL" dirty="0" smtClean="0"/>
              <a:t> bij </a:t>
            </a:r>
            <a:r>
              <a:rPr lang="nl-NL" dirty="0" err="1" smtClean="0"/>
              <a:t>Callimachus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b="1" dirty="0" err="1" smtClean="0"/>
              <a:t>Molorcus</a:t>
            </a:r>
            <a:r>
              <a:rPr lang="nl-NL" b="1" dirty="0" smtClean="0"/>
              <a:t> (</a:t>
            </a:r>
            <a:r>
              <a:rPr lang="nl-NL" b="1" i="1" dirty="0" err="1" smtClean="0"/>
              <a:t>Aetia</a:t>
            </a:r>
            <a:r>
              <a:rPr lang="nl-NL" b="1" i="1" dirty="0" smtClean="0"/>
              <a:t> </a:t>
            </a:r>
            <a:r>
              <a:rPr lang="nl-NL" b="1" dirty="0" smtClean="0"/>
              <a:t>boek 3</a:t>
            </a:r>
            <a:r>
              <a:rPr lang="nl-NL" b="1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lang="nl-NL" dirty="0" smtClean="0"/>
              <a:t>ontvangt Heracles bij </a:t>
            </a:r>
            <a:r>
              <a:rPr lang="nl-NL" dirty="0" err="1" smtClean="0"/>
              <a:t>Nemea</a:t>
            </a:r>
            <a:r>
              <a:rPr lang="nl-NL" dirty="0" smtClean="0"/>
              <a:t> </a:t>
            </a:r>
          </a:p>
          <a:p>
            <a:pPr>
              <a:buFont typeface="Wingdings" charset="2"/>
              <a:buChar char="Ø"/>
            </a:pPr>
            <a:r>
              <a:rPr lang="nl-NL" dirty="0" smtClean="0"/>
              <a:t>voor </a:t>
            </a:r>
            <a:r>
              <a:rPr lang="nl-NL" dirty="0" smtClean="0"/>
              <a:t>de </a:t>
            </a:r>
            <a:r>
              <a:rPr lang="nl-NL" dirty="0" err="1" smtClean="0"/>
              <a:t>Nemeïsche</a:t>
            </a:r>
            <a:r>
              <a:rPr lang="nl-NL" dirty="0" smtClean="0"/>
              <a:t> leeuw </a:t>
            </a:r>
            <a:endParaRPr lang="nl-NL" dirty="0" smtClean="0"/>
          </a:p>
          <a:p>
            <a:pPr>
              <a:buFont typeface="Wingdings" charset="2"/>
              <a:buChar char="Ø"/>
            </a:pPr>
            <a:r>
              <a:rPr lang="nl-NL" dirty="0" smtClean="0"/>
              <a:t>Heracles voorkomt slachting van zijn ram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err="1" smtClean="0"/>
              <a:t>Hecale</a:t>
            </a:r>
            <a:r>
              <a:rPr lang="nl-NL" b="1" dirty="0" smtClean="0"/>
              <a:t> (</a:t>
            </a:r>
            <a:r>
              <a:rPr lang="nl-NL" b="1" i="1" dirty="0" err="1" smtClean="0"/>
              <a:t>Hecale</a:t>
            </a:r>
            <a:r>
              <a:rPr lang="nl-NL" b="1" dirty="0" smtClean="0"/>
              <a:t>)</a:t>
            </a:r>
            <a:endParaRPr lang="nl-NL" dirty="0"/>
          </a:p>
          <a:p>
            <a:pPr>
              <a:buFont typeface="Wingdings" charset="2"/>
              <a:buChar char="Ø"/>
            </a:pPr>
            <a:r>
              <a:rPr lang="nl-NL" dirty="0" smtClean="0"/>
              <a:t>vrouw </a:t>
            </a:r>
            <a:r>
              <a:rPr lang="nl-NL" dirty="0" smtClean="0"/>
              <a:t>die </a:t>
            </a:r>
            <a:r>
              <a:rPr lang="nl-NL" dirty="0" err="1" smtClean="0"/>
              <a:t>Theseus</a:t>
            </a:r>
            <a:r>
              <a:rPr lang="nl-NL" dirty="0" smtClean="0"/>
              <a:t> ontvangt in </a:t>
            </a:r>
            <a:r>
              <a:rPr lang="nl-NL" dirty="0" err="1" smtClean="0"/>
              <a:t>Attica</a:t>
            </a:r>
            <a:endParaRPr lang="nl-NL" dirty="0" smtClean="0"/>
          </a:p>
          <a:p>
            <a:pPr>
              <a:buFont typeface="Wingdings" charset="2"/>
              <a:buChar char="Ø"/>
            </a:pPr>
            <a:r>
              <a:rPr lang="nl-NL" dirty="0" smtClean="0"/>
              <a:t>voor de stier van Marathon</a:t>
            </a:r>
          </a:p>
          <a:p>
            <a:pPr>
              <a:buFont typeface="Wingdings" charset="2"/>
              <a:buChar char="Ø"/>
            </a:pPr>
            <a:r>
              <a:rPr lang="nl-NL" dirty="0" smtClean="0"/>
              <a:t>gastvrije ontvangst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276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Andere </a:t>
            </a:r>
            <a:r>
              <a:rPr lang="nl-NL" dirty="0" err="1" smtClean="0"/>
              <a:t>theoxeni</a:t>
            </a:r>
            <a:r>
              <a:rPr lang="nl-NL" dirty="0" err="1" smtClean="0"/>
              <a:t>eën</a:t>
            </a:r>
            <a:r>
              <a:rPr lang="nl-NL" dirty="0" smtClean="0"/>
              <a:t> bij Ovidius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9675"/>
          </a:xfrm>
        </p:spPr>
        <p:txBody>
          <a:bodyPr>
            <a:normAutofit/>
          </a:bodyPr>
          <a:lstStyle/>
          <a:p>
            <a:r>
              <a:rPr lang="nl-NL" sz="3000" dirty="0" err="1" smtClean="0">
                <a:latin typeface="Calibri"/>
                <a:cs typeface="Calibri"/>
              </a:rPr>
              <a:t>Celeus</a:t>
            </a:r>
            <a:r>
              <a:rPr lang="nl-NL" sz="3000" dirty="0" smtClean="0">
                <a:latin typeface="Calibri"/>
                <a:cs typeface="Calibri"/>
              </a:rPr>
              <a:t> (</a:t>
            </a:r>
            <a:r>
              <a:rPr lang="nl-NL" sz="3000" i="1" dirty="0" err="1" smtClean="0">
                <a:latin typeface="Calibri"/>
                <a:cs typeface="Calibri"/>
              </a:rPr>
              <a:t>Fasti</a:t>
            </a:r>
            <a:r>
              <a:rPr lang="nl-NL" sz="3000" i="1" dirty="0" smtClean="0">
                <a:latin typeface="Calibri"/>
                <a:cs typeface="Calibri"/>
              </a:rPr>
              <a:t> </a:t>
            </a:r>
            <a:r>
              <a:rPr lang="nl-NL" sz="3000" dirty="0" smtClean="0">
                <a:latin typeface="Calibri"/>
                <a:cs typeface="Calibri"/>
              </a:rPr>
              <a:t>4.</a:t>
            </a:r>
            <a:r>
              <a:rPr lang="nl-NL" sz="3000" dirty="0" smtClean="0"/>
              <a:t>507-560)</a:t>
            </a:r>
          </a:p>
          <a:p>
            <a:pPr>
              <a:buFont typeface="Wingdings" charset="2"/>
              <a:buChar char="Ø"/>
            </a:pPr>
            <a:r>
              <a:rPr lang="nl-NL" sz="3000" dirty="0" smtClean="0"/>
              <a:t>bezocht door Ceres</a:t>
            </a:r>
          </a:p>
          <a:p>
            <a:pPr>
              <a:buFont typeface="Wingdings" charset="2"/>
              <a:buChar char="Ø"/>
            </a:pPr>
            <a:r>
              <a:rPr lang="nl-NL" sz="3000" dirty="0" smtClean="0"/>
              <a:t>arme man (i.p.v. koning)</a:t>
            </a:r>
          </a:p>
          <a:p>
            <a:pPr>
              <a:buFont typeface="Wingdings" charset="2"/>
              <a:buChar char="Ø"/>
            </a:pPr>
            <a:r>
              <a:rPr lang="nl-NL" sz="3000" dirty="0" smtClean="0"/>
              <a:t>zieke zoon geneest (maar wordt geen god)</a:t>
            </a:r>
            <a:endParaRPr lang="nl-NL" sz="3000" dirty="0"/>
          </a:p>
          <a:p>
            <a:endParaRPr lang="nl-NL" sz="3000" dirty="0" smtClean="0">
              <a:latin typeface="Calibri"/>
              <a:cs typeface="Calibri"/>
            </a:endParaRPr>
          </a:p>
          <a:p>
            <a:r>
              <a:rPr lang="nl-NL" sz="3000" dirty="0" err="1" smtClean="0">
                <a:latin typeface="Calibri"/>
                <a:cs typeface="Calibri"/>
              </a:rPr>
              <a:t>Hyrieus</a:t>
            </a:r>
            <a:r>
              <a:rPr lang="nl-NL" sz="3000" dirty="0" smtClean="0">
                <a:latin typeface="Calibri"/>
                <a:cs typeface="Calibri"/>
              </a:rPr>
              <a:t> (</a:t>
            </a:r>
            <a:r>
              <a:rPr lang="nl-NL" sz="3000" i="1" dirty="0" err="1" smtClean="0">
                <a:latin typeface="Calibri"/>
                <a:cs typeface="Calibri"/>
              </a:rPr>
              <a:t>Fast</a:t>
            </a:r>
            <a:r>
              <a:rPr lang="nl-NL" sz="3000" i="1" dirty="0" err="1">
                <a:latin typeface="Calibri"/>
                <a:cs typeface="Calibri"/>
              </a:rPr>
              <a:t>i</a:t>
            </a:r>
            <a:r>
              <a:rPr lang="nl-NL" sz="3000" dirty="0" smtClean="0">
                <a:latin typeface="Calibri"/>
                <a:cs typeface="Calibri"/>
              </a:rPr>
              <a:t> </a:t>
            </a:r>
            <a:r>
              <a:rPr lang="nl-NL" sz="3000" dirty="0" smtClean="0">
                <a:latin typeface="Calibri"/>
                <a:cs typeface="Calibri"/>
              </a:rPr>
              <a:t>5.493-</a:t>
            </a:r>
            <a:r>
              <a:rPr lang="nl-NL" sz="3000" dirty="0" smtClean="0">
                <a:latin typeface="Calibri"/>
                <a:cs typeface="Calibri"/>
              </a:rPr>
              <a:t>544)</a:t>
            </a:r>
            <a:endParaRPr lang="nl-NL" sz="3000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nl-NL" sz="3000" dirty="0" smtClean="0">
                <a:latin typeface="Calibri"/>
                <a:cs typeface="Calibri"/>
              </a:rPr>
              <a:t>Jupiter, Neptunus, Mercurius op pad</a:t>
            </a:r>
          </a:p>
          <a:p>
            <a:pPr>
              <a:buFont typeface="Wingdings" charset="2"/>
              <a:buChar char="Ø"/>
            </a:pPr>
            <a:r>
              <a:rPr lang="nl-NL" sz="3000" dirty="0" err="1">
                <a:cs typeface="Calibri"/>
              </a:rPr>
              <a:t>epifanie</a:t>
            </a:r>
            <a:r>
              <a:rPr lang="nl-NL" sz="3000" dirty="0">
                <a:cs typeface="Calibri"/>
              </a:rPr>
              <a:t> en gastvrijheid gaan niet volgens </a:t>
            </a:r>
            <a:r>
              <a:rPr lang="nl-NL" sz="3000" dirty="0" smtClean="0">
                <a:cs typeface="Calibri"/>
              </a:rPr>
              <a:t>boekje</a:t>
            </a:r>
            <a:endParaRPr lang="nl-NL" sz="3000" dirty="0" smtClean="0">
              <a:latin typeface="Calibri"/>
              <a:cs typeface="Calibri"/>
            </a:endParaRPr>
          </a:p>
          <a:p>
            <a:pPr>
              <a:buFont typeface="Wingdings" charset="2"/>
              <a:buChar char="Ø"/>
            </a:pPr>
            <a:r>
              <a:rPr lang="nl-NL" sz="3000" dirty="0" smtClean="0">
                <a:latin typeface="Calibri"/>
                <a:cs typeface="Calibri"/>
              </a:rPr>
              <a:t>weduwnaar </a:t>
            </a:r>
            <a:r>
              <a:rPr lang="nl-NL" sz="3000" dirty="0" smtClean="0">
                <a:latin typeface="Calibri"/>
                <a:cs typeface="Calibri"/>
              </a:rPr>
              <a:t>krijgt kind: Orion (cf. Abraham</a:t>
            </a:r>
            <a:r>
              <a:rPr lang="nl-NL" sz="3000" dirty="0" smtClean="0"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endParaRPr lang="nl-NL" sz="30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nl-NL" sz="3000" dirty="0" smtClean="0">
              <a:latin typeface="Calibri"/>
              <a:cs typeface="Calibri"/>
            </a:endParaRPr>
          </a:p>
          <a:p>
            <a:endParaRPr lang="mr-IN" sz="3000" dirty="0">
              <a:latin typeface="Calibri"/>
              <a:cs typeface="Calibri"/>
            </a:endParaRPr>
          </a:p>
          <a:p>
            <a:endParaRPr lang="nl-NL" sz="3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65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1692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err="1" smtClean="0"/>
              <a:t>Philemon</a:t>
            </a:r>
            <a:r>
              <a:rPr lang="nl-NL" dirty="0" smtClean="0"/>
              <a:t> en </a:t>
            </a:r>
            <a:r>
              <a:rPr lang="nl-NL" dirty="0" err="1" smtClean="0"/>
              <a:t>Baucis</a:t>
            </a:r>
            <a:r>
              <a:rPr lang="nl-NL" dirty="0" smtClean="0"/>
              <a:t> als ingebed verhaal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Interne </a:t>
            </a:r>
            <a:r>
              <a:rPr lang="nl-NL" dirty="0" smtClean="0"/>
              <a:t>verteller (</a:t>
            </a:r>
            <a:r>
              <a:rPr lang="nl-NL" dirty="0" err="1" smtClean="0"/>
              <a:t>Lelex</a:t>
            </a:r>
            <a:r>
              <a:rPr lang="nl-NL" dirty="0" smtClean="0"/>
              <a:t>) en </a:t>
            </a:r>
            <a:r>
              <a:rPr lang="nl-NL" dirty="0" smtClean="0"/>
              <a:t>toehoorders (</a:t>
            </a:r>
            <a:r>
              <a:rPr lang="nl-NL" dirty="0" err="1" smtClean="0"/>
              <a:t>Acheloüs</a:t>
            </a:r>
            <a:r>
              <a:rPr lang="nl-NL" dirty="0" smtClean="0"/>
              <a:t>, </a:t>
            </a:r>
            <a:r>
              <a:rPr lang="nl-NL" dirty="0" err="1" smtClean="0"/>
              <a:t>Piritho</a:t>
            </a:r>
            <a:r>
              <a:rPr lang="nl-NL" dirty="0" err="1" smtClean="0"/>
              <a:t>üs</a:t>
            </a:r>
            <a:r>
              <a:rPr lang="nl-NL" dirty="0"/>
              <a:t>,</a:t>
            </a:r>
            <a:r>
              <a:rPr lang="nl-NL" dirty="0" smtClean="0"/>
              <a:t> </a:t>
            </a:r>
            <a:r>
              <a:rPr lang="nl-NL" dirty="0" err="1" smtClean="0"/>
              <a:t>Theseus</a:t>
            </a:r>
            <a:r>
              <a:rPr lang="nl-NL" dirty="0" smtClean="0"/>
              <a:t> </a:t>
            </a:r>
            <a:r>
              <a:rPr lang="nl-NL" dirty="0" smtClean="0"/>
              <a:t>en </a:t>
            </a:r>
            <a:r>
              <a:rPr lang="nl-NL" dirty="0" smtClean="0"/>
              <a:t>anderen)</a:t>
            </a:r>
          </a:p>
          <a:p>
            <a:r>
              <a:rPr lang="nl-NL" dirty="0"/>
              <a:t>D</a:t>
            </a:r>
            <a:r>
              <a:rPr lang="nl-NL" dirty="0" smtClean="0"/>
              <a:t>oel: macht van goden bewijzen</a:t>
            </a:r>
          </a:p>
          <a:p>
            <a:r>
              <a:rPr lang="nl-NL" dirty="0" smtClean="0"/>
              <a:t>Nadruk op geloofwaardigheid</a:t>
            </a:r>
          </a:p>
          <a:p>
            <a:r>
              <a:rPr lang="nl-NL" dirty="0" smtClean="0"/>
              <a:t>Voegt zelf een metamorfose toe</a:t>
            </a:r>
          </a:p>
          <a:p>
            <a:r>
              <a:rPr lang="nl-NL" dirty="0" smtClean="0"/>
              <a:t>Duidelijke moraal: klopt deze?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788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Zondvloed in </a:t>
            </a:r>
            <a:r>
              <a:rPr lang="nl-NL" i="1" dirty="0" smtClean="0"/>
              <a:t>Metamorfosen </a:t>
            </a:r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000" dirty="0" smtClean="0"/>
              <a:t>Jupiter in vermomming over de aarde</a:t>
            </a:r>
          </a:p>
          <a:p>
            <a:r>
              <a:rPr lang="nl-NL" sz="3000" dirty="0" smtClean="0"/>
              <a:t>bezoek aan </a:t>
            </a:r>
            <a:r>
              <a:rPr lang="nl-NL" sz="3000" dirty="0" err="1" smtClean="0"/>
              <a:t>Lycaon</a:t>
            </a:r>
            <a:endParaRPr lang="nl-NL" sz="3000" dirty="0" smtClean="0"/>
          </a:p>
          <a:p>
            <a:r>
              <a:rPr lang="nl-NL" sz="3000" dirty="0" smtClean="0"/>
              <a:t>zondvloed als tweede straf: onschuldigen sterven</a:t>
            </a:r>
          </a:p>
          <a:p>
            <a:r>
              <a:rPr lang="nl-NL" sz="3000" dirty="0" err="1" smtClean="0"/>
              <a:t>Deucalion</a:t>
            </a:r>
            <a:r>
              <a:rPr lang="nl-NL" sz="3000" dirty="0" smtClean="0"/>
              <a:t> en </a:t>
            </a:r>
            <a:r>
              <a:rPr lang="nl-NL" sz="3000" dirty="0" err="1" smtClean="0"/>
              <a:t>Phyrra</a:t>
            </a:r>
            <a:endParaRPr lang="nl-NL" sz="3000" dirty="0" smtClean="0"/>
          </a:p>
          <a:p>
            <a:endParaRPr lang="nl-NL" sz="3000" dirty="0" smtClean="0"/>
          </a:p>
          <a:p>
            <a:pPr>
              <a:buFont typeface="Wingdings" charset="0"/>
              <a:buChar char="à"/>
            </a:pPr>
            <a:r>
              <a:rPr lang="nl-NL" sz="3000" dirty="0" smtClean="0">
                <a:sym typeface="Wingdings"/>
              </a:rPr>
              <a:t> goden willekeuriger </a:t>
            </a:r>
            <a:br>
              <a:rPr lang="nl-NL" sz="3000" dirty="0" smtClean="0">
                <a:sym typeface="Wingdings"/>
              </a:rPr>
            </a:br>
            <a:r>
              <a:rPr lang="nl-NL" sz="3000" dirty="0" smtClean="0">
                <a:sym typeface="Wingdings"/>
              </a:rPr>
              <a:t>en wraakzuchtiger</a:t>
            </a:r>
          </a:p>
          <a:p>
            <a:pPr>
              <a:buFont typeface="Wingdings" charset="0"/>
              <a:buChar char="à"/>
            </a:pPr>
            <a:r>
              <a:rPr lang="nl-NL" sz="3000" dirty="0" smtClean="0">
                <a:sym typeface="Wingdings"/>
              </a:rPr>
              <a:t> beloning minder groot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85" y="3645503"/>
            <a:ext cx="4431415" cy="30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4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Achelo</a:t>
            </a:r>
            <a:r>
              <a:rPr lang="nl-NL" dirty="0" err="1" smtClean="0"/>
              <a:t>üs</a:t>
            </a:r>
            <a:r>
              <a:rPr lang="nl-NL" dirty="0" smtClean="0"/>
              <a:t>’ tweede verhaal: </a:t>
            </a:r>
            <a:r>
              <a:rPr lang="nl-NL" dirty="0" err="1" smtClean="0"/>
              <a:t>Erysichthon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voorbeeld van </a:t>
            </a:r>
            <a:r>
              <a:rPr lang="nl-NL" dirty="0" err="1" smtClean="0"/>
              <a:t>impietas</a:t>
            </a:r>
            <a:endParaRPr lang="nl-NL" dirty="0" smtClean="0"/>
          </a:p>
          <a:p>
            <a:r>
              <a:rPr lang="nl-NL" dirty="0" smtClean="0"/>
              <a:t>heilige eik van Ceres </a:t>
            </a:r>
            <a:br>
              <a:rPr lang="nl-NL" dirty="0" smtClean="0"/>
            </a:br>
            <a:r>
              <a:rPr lang="nl-NL" dirty="0" smtClean="0"/>
              <a:t>omgekapt</a:t>
            </a:r>
          </a:p>
          <a:p>
            <a:r>
              <a:rPr lang="nl-NL" dirty="0" smtClean="0"/>
              <a:t>wraak: honger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25" y="1167141"/>
            <a:ext cx="4191000" cy="55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5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Doorwerking </a:t>
            </a:r>
            <a:r>
              <a:rPr lang="nl-NL" dirty="0" err="1" smtClean="0"/>
              <a:t>Philemon</a:t>
            </a:r>
            <a:r>
              <a:rPr lang="nl-NL" dirty="0" smtClean="0"/>
              <a:t> en </a:t>
            </a:r>
            <a:r>
              <a:rPr lang="nl-NL" dirty="0" err="1" smtClean="0"/>
              <a:t>Baucis</a:t>
            </a:r>
            <a:r>
              <a:rPr lang="nl-NL" dirty="0" smtClean="0"/>
              <a:t> (1)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Lucanus</a:t>
            </a:r>
            <a:r>
              <a:rPr lang="nl-NL" dirty="0" smtClean="0"/>
              <a:t> </a:t>
            </a:r>
            <a:r>
              <a:rPr lang="nl-NL" i="1" dirty="0" err="1" smtClean="0"/>
              <a:t>Bellum</a:t>
            </a:r>
            <a:r>
              <a:rPr lang="nl-NL" i="1" dirty="0" smtClean="0"/>
              <a:t> </a:t>
            </a:r>
            <a:r>
              <a:rPr lang="nl-NL" i="1" dirty="0" err="1" smtClean="0"/>
              <a:t>Civile</a:t>
            </a:r>
            <a:r>
              <a:rPr lang="nl-NL" i="1" dirty="0" smtClean="0"/>
              <a:t> </a:t>
            </a:r>
            <a:r>
              <a:rPr lang="nl-NL" dirty="0" smtClean="0"/>
              <a:t>5.515-559: </a:t>
            </a:r>
            <a:br>
              <a:rPr lang="nl-NL" dirty="0" smtClean="0"/>
            </a:br>
            <a:r>
              <a:rPr lang="nl-NL" dirty="0" smtClean="0"/>
              <a:t>Caesar </a:t>
            </a:r>
            <a:r>
              <a:rPr lang="nl-NL" dirty="0" smtClean="0"/>
              <a:t>en </a:t>
            </a:r>
            <a:r>
              <a:rPr lang="nl-NL" dirty="0" err="1" smtClean="0"/>
              <a:t>Amyclas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7" name="Afbeelding 6" descr="Caesar Wil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9" y="2732087"/>
            <a:ext cx="6048375" cy="41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Caesar en </a:t>
            </a:r>
            <a:r>
              <a:rPr lang="nl-NL" dirty="0" err="1" smtClean="0"/>
              <a:t>Amyclas</a:t>
            </a:r>
            <a:r>
              <a:rPr lang="nl-NL" dirty="0" smtClean="0"/>
              <a:t> als </a:t>
            </a:r>
            <a:r>
              <a:rPr lang="nl-NL" dirty="0" err="1" smtClean="0"/>
              <a:t>theoxenie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Caesar </a:t>
            </a:r>
            <a:r>
              <a:rPr lang="nl-NL" dirty="0" smtClean="0"/>
              <a:t>‘s nachts </a:t>
            </a:r>
            <a:r>
              <a:rPr lang="nl-NL" dirty="0" smtClean="0"/>
              <a:t>vermomd op pad</a:t>
            </a:r>
          </a:p>
          <a:p>
            <a:r>
              <a:rPr lang="nl-NL" dirty="0" smtClean="0"/>
              <a:t>armoede van </a:t>
            </a:r>
            <a:r>
              <a:rPr lang="nl-NL" dirty="0" err="1" smtClean="0"/>
              <a:t>Amyclas</a:t>
            </a:r>
            <a:endParaRPr lang="nl-NL" dirty="0" smtClean="0"/>
          </a:p>
          <a:p>
            <a:r>
              <a:rPr lang="nl-NL" dirty="0" smtClean="0"/>
              <a:t>gastvrije ontvangst</a:t>
            </a:r>
          </a:p>
          <a:p>
            <a:r>
              <a:rPr lang="nl-NL" dirty="0" smtClean="0"/>
              <a:t>belofte van rijkdom</a:t>
            </a:r>
          </a:p>
        </p:txBody>
      </p:sp>
    </p:spTree>
    <p:extLst>
      <p:ext uri="{BB962C8B-B14F-4D97-AF65-F5344CB8AC3E}">
        <p14:creationId xmlns:p14="http://schemas.microsoft.com/office/powerpoint/2010/main" val="252717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Doorwerking </a:t>
            </a:r>
            <a:r>
              <a:rPr lang="nl-NL" dirty="0" err="1"/>
              <a:t>Philemon</a:t>
            </a:r>
            <a:r>
              <a:rPr lang="nl-NL" dirty="0"/>
              <a:t> en </a:t>
            </a:r>
            <a:r>
              <a:rPr lang="nl-NL" dirty="0" err="1"/>
              <a:t>Baucis</a:t>
            </a:r>
            <a:r>
              <a:rPr lang="nl-NL" dirty="0"/>
              <a:t> </a:t>
            </a:r>
            <a:r>
              <a:rPr lang="nl-NL" dirty="0" smtClean="0"/>
              <a:t>(2)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Silius</a:t>
            </a:r>
            <a:r>
              <a:rPr lang="nl-NL" dirty="0"/>
              <a:t> Italicus </a:t>
            </a:r>
            <a:r>
              <a:rPr lang="nl-NL" i="1" dirty="0" err="1"/>
              <a:t>Punica</a:t>
            </a:r>
            <a:r>
              <a:rPr lang="nl-NL" i="1" dirty="0"/>
              <a:t> </a:t>
            </a:r>
            <a:r>
              <a:rPr lang="nl-NL" dirty="0"/>
              <a:t>7: verhaal van </a:t>
            </a:r>
            <a:r>
              <a:rPr lang="nl-NL" dirty="0" err="1" smtClean="0"/>
              <a:t>Falernus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>
              <a:buFont typeface="Wingdings" charset="2"/>
              <a:buChar char="Ø"/>
            </a:pPr>
            <a:r>
              <a:rPr lang="nl-NL" dirty="0" smtClean="0"/>
              <a:t>elementen van een </a:t>
            </a:r>
            <a:r>
              <a:rPr lang="nl-NL" dirty="0" err="1" smtClean="0"/>
              <a:t>theoxenie</a:t>
            </a:r>
            <a:endParaRPr lang="nl-NL" dirty="0" smtClean="0"/>
          </a:p>
          <a:p>
            <a:pPr>
              <a:buFont typeface="Wingdings" charset="2"/>
              <a:buChar char="Ø"/>
            </a:pPr>
            <a:r>
              <a:rPr lang="nl-NL" dirty="0"/>
              <a:t> </a:t>
            </a:r>
            <a:r>
              <a:rPr lang="nl-NL" dirty="0" smtClean="0"/>
              <a:t>allusies op </a:t>
            </a:r>
            <a:r>
              <a:rPr lang="nl-NL" dirty="0" err="1" smtClean="0"/>
              <a:t>Philemon</a:t>
            </a:r>
            <a:r>
              <a:rPr lang="nl-NL" dirty="0" smtClean="0"/>
              <a:t> en </a:t>
            </a:r>
            <a:r>
              <a:rPr lang="nl-NL" dirty="0" err="1" smtClean="0"/>
              <a:t>Baucis</a:t>
            </a:r>
            <a:endParaRPr lang="nl-NL" dirty="0" smtClean="0"/>
          </a:p>
          <a:p>
            <a:pPr>
              <a:buFont typeface="Wingdings" charset="2"/>
              <a:buChar char="Ø"/>
            </a:pPr>
            <a:r>
              <a:rPr lang="nl-NL" dirty="0"/>
              <a:t> </a:t>
            </a:r>
            <a:r>
              <a:rPr lang="nl-NL" dirty="0" smtClean="0"/>
              <a:t>verschillen met </a:t>
            </a:r>
            <a:r>
              <a:rPr lang="nl-NL" dirty="0" err="1" smtClean="0"/>
              <a:t>Philemon</a:t>
            </a:r>
            <a:r>
              <a:rPr lang="nl-NL" dirty="0" smtClean="0"/>
              <a:t> en </a:t>
            </a:r>
            <a:r>
              <a:rPr lang="nl-NL" dirty="0" err="1" smtClean="0"/>
              <a:t>Baucis</a:t>
            </a:r>
            <a:endParaRPr lang="nl-NL" dirty="0" smtClean="0"/>
          </a:p>
          <a:p>
            <a:pPr>
              <a:buFont typeface="Wingdings" charset="2"/>
              <a:buChar char="Ø"/>
            </a:pPr>
            <a:r>
              <a:rPr lang="nl-NL" dirty="0"/>
              <a:t>  </a:t>
            </a:r>
            <a:r>
              <a:rPr lang="nl-NL" dirty="0" smtClean="0"/>
              <a:t>narratologie</a:t>
            </a:r>
          </a:p>
          <a:p>
            <a:pPr>
              <a:buFont typeface="Wingdings" charset="2"/>
              <a:buChar char="Ø"/>
            </a:pPr>
            <a:r>
              <a:rPr lang="nl-NL" dirty="0"/>
              <a:t> </a:t>
            </a:r>
            <a:r>
              <a:rPr lang="nl-NL" dirty="0" smtClean="0"/>
              <a:t>betekenis / rol van het verhaal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724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Idee</a:t>
            </a:r>
            <a:r>
              <a:rPr lang="nl-NL" dirty="0" smtClean="0"/>
              <a:t>ën </a:t>
            </a:r>
            <a:r>
              <a:rPr lang="nl-NL" dirty="0" smtClean="0"/>
              <a:t>voor in de klas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vergelijking met Genesis 18 en 19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vergelijking met </a:t>
            </a:r>
            <a:r>
              <a:rPr lang="nl-NL" dirty="0" err="1" smtClean="0"/>
              <a:t>Silius</a:t>
            </a:r>
            <a:r>
              <a:rPr lang="nl-NL" dirty="0" smtClean="0"/>
              <a:t>’ </a:t>
            </a:r>
            <a:r>
              <a:rPr lang="nl-NL" dirty="0" err="1" smtClean="0"/>
              <a:t>Falernusverhaal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vergelijking met de </a:t>
            </a:r>
            <a:r>
              <a:rPr lang="nl-NL" dirty="0" err="1" smtClean="0"/>
              <a:t>Lycische</a:t>
            </a:r>
            <a:r>
              <a:rPr lang="nl-NL" dirty="0" smtClean="0"/>
              <a:t> boeren</a:t>
            </a:r>
          </a:p>
          <a:p>
            <a:endParaRPr lang="nl-NL" dirty="0"/>
          </a:p>
          <a:p>
            <a:r>
              <a:rPr lang="nl-NL" dirty="0" smtClean="0"/>
              <a:t>discussie over goden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325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Philemon</a:t>
            </a:r>
            <a:r>
              <a:rPr lang="nl-NL" dirty="0"/>
              <a:t> en </a:t>
            </a:r>
            <a:r>
              <a:rPr lang="nl-NL" dirty="0" err="1"/>
              <a:t>Baucis</a:t>
            </a:r>
            <a:r>
              <a:rPr lang="nl-NL" dirty="0"/>
              <a:t> (</a:t>
            </a:r>
            <a:r>
              <a:rPr lang="nl-NL" i="1" dirty="0"/>
              <a:t>Met. </a:t>
            </a:r>
            <a:r>
              <a:rPr lang="nl-NL" dirty="0"/>
              <a:t>8.626-724)</a:t>
            </a:r>
            <a:endParaRPr lang="nl-NL" dirty="0"/>
          </a:p>
        </p:txBody>
      </p:sp>
      <p:pic>
        <p:nvPicPr>
          <p:cNvPr id="6" name="Tijdelijke aanduiding voor inhoud 5" descr="800px-Philip_Gyselaer_-_Mercury_and_Jupiter_in_the_House_of_Philemon_and_Bauci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937" r="-169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535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Mogelijke bronnen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Volksverhaal (uit Klein-Azi</a:t>
            </a:r>
            <a:r>
              <a:rPr lang="nl-NL" dirty="0" smtClean="0"/>
              <a:t>ë)</a:t>
            </a:r>
            <a:r>
              <a:rPr lang="nl-NL" dirty="0" smtClean="0"/>
              <a:t>?</a:t>
            </a:r>
            <a:br>
              <a:rPr lang="nl-NL" dirty="0" smtClean="0"/>
            </a:br>
            <a:r>
              <a:rPr lang="nl-NL" dirty="0" smtClean="0"/>
              <a:t>sprookjes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Joodse wortels? </a:t>
            </a:r>
            <a:br>
              <a:rPr lang="nl-NL" dirty="0" smtClean="0"/>
            </a:br>
            <a:r>
              <a:rPr lang="nl-NL" dirty="0" smtClean="0"/>
              <a:t>Genesis 18 en 19</a:t>
            </a:r>
          </a:p>
          <a:p>
            <a:endParaRPr lang="nl-NL" dirty="0" smtClean="0"/>
          </a:p>
          <a:p>
            <a:r>
              <a:rPr lang="nl-NL" dirty="0" err="1" smtClean="0"/>
              <a:t>Nicander</a:t>
            </a:r>
            <a:r>
              <a:rPr lang="nl-NL" dirty="0" smtClean="0"/>
              <a:t> van </a:t>
            </a:r>
            <a:r>
              <a:rPr lang="nl-NL" dirty="0" err="1" smtClean="0"/>
              <a:t>Colophon</a:t>
            </a:r>
            <a:r>
              <a:rPr lang="nl-NL" dirty="0" smtClean="0"/>
              <a:t>?</a:t>
            </a:r>
            <a:r>
              <a:rPr lang="nl-NL" dirty="0"/>
              <a:t/>
            </a:r>
            <a:br>
              <a:rPr lang="nl-NL" dirty="0"/>
            </a:br>
            <a:r>
              <a:rPr lang="nl-NL" i="1" dirty="0" err="1"/>
              <a:t>Heteroioumena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5442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Theoxenie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arenBoth"/>
            </a:pPr>
            <a:r>
              <a:rPr lang="nl-NL" dirty="0"/>
              <a:t>G</a:t>
            </a:r>
            <a:r>
              <a:rPr lang="nl-NL" dirty="0" smtClean="0"/>
              <a:t>oden zoeken onherkenbaar onderdak</a:t>
            </a:r>
          </a:p>
          <a:p>
            <a:pPr marL="514350" indent="-514350">
              <a:buAutoNum type="arabicParenBoth"/>
            </a:pPr>
            <a:r>
              <a:rPr lang="nl-NL" dirty="0" smtClean="0"/>
              <a:t>aan vooravond van een belangrijke missie</a:t>
            </a:r>
          </a:p>
          <a:p>
            <a:pPr marL="514350" indent="-514350">
              <a:buFont typeface="Arial"/>
              <a:buAutoNum type="arabicParenBoth"/>
            </a:pPr>
            <a:r>
              <a:rPr lang="nl-NL" dirty="0" smtClean="0"/>
              <a:t>en worden ontvangen door arme mensen</a:t>
            </a:r>
          </a:p>
          <a:p>
            <a:pPr marL="514350" indent="-514350">
              <a:buFont typeface="Arial"/>
              <a:buAutoNum type="arabicParenBoth"/>
            </a:pPr>
            <a:r>
              <a:rPr lang="nl-NL" dirty="0" smtClean="0"/>
              <a:t>die een maaltijd serveren.</a:t>
            </a:r>
          </a:p>
          <a:p>
            <a:pPr marL="514350" indent="-514350">
              <a:buFont typeface="Arial"/>
              <a:buAutoNum type="arabicParenBoth"/>
            </a:pPr>
            <a:r>
              <a:rPr lang="nl-NL" dirty="0" smtClean="0"/>
              <a:t>Tijdens de maaltijd vindt een wonder plaats</a:t>
            </a:r>
          </a:p>
          <a:p>
            <a:pPr marL="514350" indent="-514350">
              <a:buFont typeface="Arial"/>
              <a:buAutoNum type="arabicParenBoth"/>
            </a:pPr>
            <a:r>
              <a:rPr lang="nl-NL" dirty="0" smtClean="0"/>
              <a:t>waarna de goden hun ware aard kenbaar maken</a:t>
            </a:r>
          </a:p>
          <a:p>
            <a:pPr marL="514350" indent="-514350">
              <a:buFont typeface="Arial"/>
              <a:buAutoNum type="arabicParenBoth"/>
            </a:pPr>
            <a:r>
              <a:rPr lang="nl-NL" dirty="0" smtClean="0"/>
              <a:t>en belonen of straffen deze mensen.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 </a:t>
            </a:r>
            <a:endParaRPr lang="nl-NL" i="1" dirty="0" smtClean="0"/>
          </a:p>
          <a:p>
            <a:pPr marL="514350" indent="-514350">
              <a:buFont typeface="Arial"/>
              <a:buAutoNum type="arabicParenBoth"/>
            </a:pPr>
            <a:endParaRPr lang="nl-NL" dirty="0"/>
          </a:p>
          <a:p>
            <a:pPr marL="514350" indent="-514350">
              <a:buFont typeface="Arial"/>
              <a:buAutoNum type="arabicParenBoth"/>
            </a:pPr>
            <a:endParaRPr lang="nl-NL" dirty="0"/>
          </a:p>
          <a:p>
            <a:pPr marL="514350" indent="-514350">
              <a:buAutoNum type="arabicParenBoth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251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800px-Adam_Elsheimer_-_Jupiter_und_Merkur_bei_Philemon_und_Bauci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6" y="-7494"/>
            <a:ext cx="9277693" cy="68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estout_-_Philémon_et_Baucis_donnant_l'hospitalité_à_Jupiter_et_Merc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91" y="-1"/>
            <a:ext cx="9568593" cy="69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0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eter_Paul_Rubens_-_Landscape_with_Philemon_and_Baucis_-_Google_Art_Proj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4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Janus_Genelli_-_Philemon_und_Baucis'_Verwandlung_(180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044"/>
            <a:ext cx="9144000" cy="70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Theoxenie</a:t>
            </a:r>
            <a:r>
              <a:rPr lang="nl-NL" dirty="0" smtClean="0"/>
              <a:t> in Griekse literatuur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Homerus </a:t>
            </a:r>
            <a:r>
              <a:rPr lang="nl-NL" i="1" dirty="0" smtClean="0"/>
              <a:t>Odyssee</a:t>
            </a:r>
          </a:p>
          <a:p>
            <a:pPr>
              <a:buFont typeface="Wingdings" charset="2"/>
              <a:buChar char="Ø"/>
            </a:pPr>
            <a:r>
              <a:rPr lang="nl-NL" i="1" dirty="0"/>
              <a:t>	</a:t>
            </a:r>
            <a:r>
              <a:rPr lang="nl-NL" dirty="0" smtClean="0"/>
              <a:t>Odysseus als bedelaar op </a:t>
            </a:r>
            <a:r>
              <a:rPr lang="nl-NL" dirty="0" err="1" smtClean="0"/>
              <a:t>Ithaka</a:t>
            </a:r>
            <a:endParaRPr lang="nl-NL" i="1" dirty="0" smtClean="0"/>
          </a:p>
          <a:p>
            <a:pPr marL="0" indent="0">
              <a:buNone/>
            </a:pPr>
            <a:r>
              <a:rPr lang="nl-NL" i="1" dirty="0" smtClean="0"/>
              <a:t>	</a:t>
            </a:r>
            <a:endParaRPr lang="nl-NL" i="1" dirty="0"/>
          </a:p>
          <a:p>
            <a:r>
              <a:rPr lang="nl-NL" i="1" dirty="0" smtClean="0"/>
              <a:t>Homerische hymne aan Demeter</a:t>
            </a:r>
            <a:endParaRPr lang="nl-NL" i="1" dirty="0"/>
          </a:p>
          <a:p>
            <a:pPr>
              <a:buFont typeface="Wingdings" charset="2"/>
              <a:buChar char="Ø"/>
            </a:pPr>
            <a:r>
              <a:rPr lang="nl-NL" i="1" dirty="0"/>
              <a:t>	</a:t>
            </a:r>
            <a:r>
              <a:rPr lang="nl-NL" dirty="0" smtClean="0"/>
              <a:t>Demeter bezoekt koning </a:t>
            </a:r>
            <a:r>
              <a:rPr lang="nl-NL" dirty="0" err="1" smtClean="0"/>
              <a:t>Keleos</a:t>
            </a:r>
            <a:r>
              <a:rPr lang="nl-NL" dirty="0" smtClean="0"/>
              <a:t> van </a:t>
            </a:r>
            <a:r>
              <a:rPr lang="nl-NL" dirty="0" err="1" smtClean="0"/>
              <a:t>Eleusis</a:t>
            </a:r>
            <a:endParaRPr lang="nl-NL" dirty="0" smtClean="0"/>
          </a:p>
          <a:p>
            <a:pPr marL="0" indent="0">
              <a:buNone/>
            </a:pPr>
            <a:r>
              <a:rPr lang="nl-NL" i="1" dirty="0" smtClean="0"/>
              <a:t>	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49522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9343</TotalTime>
  <Words>601</Words>
  <Application>Microsoft Macintosh PowerPoint</Application>
  <PresentationFormat>Diavoorstelling (4:3)</PresentationFormat>
  <Paragraphs>141</Paragraphs>
  <Slides>18</Slides>
  <Notes>18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Office-thema</vt:lpstr>
      <vt:lpstr>Philemon-en-Baucismotief in Ovidius en andere literatuur</vt:lpstr>
      <vt:lpstr>Philemon en Baucis (Met. 8.626-724)</vt:lpstr>
      <vt:lpstr>Mogelijke bronnen</vt:lpstr>
      <vt:lpstr>Theoxenie</vt:lpstr>
      <vt:lpstr>PowerPoint-presentatie</vt:lpstr>
      <vt:lpstr>PowerPoint-presentatie</vt:lpstr>
      <vt:lpstr>PowerPoint-presentatie</vt:lpstr>
      <vt:lpstr>PowerPoint-presentatie</vt:lpstr>
      <vt:lpstr>Theoxenie in Griekse literatuur</vt:lpstr>
      <vt:lpstr>Theoxenie bij Callimachus</vt:lpstr>
      <vt:lpstr>Andere theoxenieën bij Ovidius</vt:lpstr>
      <vt:lpstr>Philemon en Baucis als ingebed verhaal</vt:lpstr>
      <vt:lpstr>Zondvloed in Metamorfosen 1</vt:lpstr>
      <vt:lpstr>Acheloüs’ tweede verhaal: Erysichthon</vt:lpstr>
      <vt:lpstr>Doorwerking Philemon en Baucis (1)</vt:lpstr>
      <vt:lpstr>Caesar en Amyclas als theoxenie</vt:lpstr>
      <vt:lpstr>Doorwerking Philemon en Baucis (2)</vt:lpstr>
      <vt:lpstr>Ideeën voor in de klas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Philemon en Baucis</dc:title>
  <dc:creator>Pieter</dc:creator>
  <cp:lastModifiedBy>Pieter</cp:lastModifiedBy>
  <cp:revision>42</cp:revision>
  <cp:lastPrinted>2018-09-20T18:59:03Z</cp:lastPrinted>
  <dcterms:created xsi:type="dcterms:W3CDTF">2018-08-23T06:04:03Z</dcterms:created>
  <dcterms:modified xsi:type="dcterms:W3CDTF">2018-09-21T10:53:17Z</dcterms:modified>
</cp:coreProperties>
</file>