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 id="2147483652" r:id="rId3"/>
  </p:sldMasterIdLst>
  <p:notesMasterIdLst>
    <p:notesMasterId r:id="rId45"/>
  </p:notesMasterIdLst>
  <p:handoutMasterIdLst>
    <p:handoutMasterId r:id="rId46"/>
  </p:handoutMasterIdLst>
  <p:sldIdLst>
    <p:sldId id="257" r:id="rId4"/>
    <p:sldId id="272" r:id="rId5"/>
    <p:sldId id="273" r:id="rId6"/>
    <p:sldId id="274" r:id="rId7"/>
    <p:sldId id="285" r:id="rId8"/>
    <p:sldId id="278" r:id="rId9"/>
    <p:sldId id="286" r:id="rId10"/>
    <p:sldId id="279" r:id="rId11"/>
    <p:sldId id="287" r:id="rId12"/>
    <p:sldId id="288" r:id="rId13"/>
    <p:sldId id="289" r:id="rId14"/>
    <p:sldId id="284" r:id="rId15"/>
    <p:sldId id="291" r:id="rId16"/>
    <p:sldId id="290" r:id="rId17"/>
    <p:sldId id="275" r:id="rId18"/>
    <p:sldId id="293" r:id="rId19"/>
    <p:sldId id="295" r:id="rId20"/>
    <p:sldId id="302" r:id="rId21"/>
    <p:sldId id="303" r:id="rId22"/>
    <p:sldId id="305" r:id="rId23"/>
    <p:sldId id="306" r:id="rId24"/>
    <p:sldId id="310" r:id="rId25"/>
    <p:sldId id="309" r:id="rId26"/>
    <p:sldId id="307" r:id="rId27"/>
    <p:sldId id="308" r:id="rId28"/>
    <p:sldId id="296" r:id="rId29"/>
    <p:sldId id="297" r:id="rId30"/>
    <p:sldId id="311" r:id="rId31"/>
    <p:sldId id="298" r:id="rId32"/>
    <p:sldId id="312" r:id="rId33"/>
    <p:sldId id="313" r:id="rId34"/>
    <p:sldId id="315" r:id="rId35"/>
    <p:sldId id="316" r:id="rId36"/>
    <p:sldId id="317" r:id="rId37"/>
    <p:sldId id="276" r:id="rId38"/>
    <p:sldId id="299" r:id="rId39"/>
    <p:sldId id="300" r:id="rId40"/>
    <p:sldId id="318" r:id="rId41"/>
    <p:sldId id="319" r:id="rId42"/>
    <p:sldId id="301" r:id="rId43"/>
    <p:sldId id="320" r:id="rId44"/>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05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p:cViewPr>
        <p:scale>
          <a:sx n="110" d="100"/>
          <a:sy n="110" d="100"/>
        </p:scale>
        <p:origin x="-1128" y="-80"/>
      </p:cViewPr>
      <p:guideLst>
        <p:guide orient="horz" pos="2160"/>
        <p:guide pos="2880"/>
      </p:guideLst>
    </p:cSldViewPr>
  </p:slideViewPr>
  <p:notesTextViewPr>
    <p:cViewPr>
      <p:scale>
        <a:sx n="1" d="1"/>
        <a:sy n="1" d="1"/>
      </p:scale>
      <p:origin x="0" y="0"/>
    </p:cViewPr>
  </p:notesTextViewPr>
  <p:notesViewPr>
    <p:cSldViewPr>
      <p:cViewPr varScale="1">
        <p:scale>
          <a:sx n="84" d="100"/>
          <a:sy n="84" d="100"/>
        </p:scale>
        <p:origin x="-1884"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handoutMaster" Target="handoutMasters/handout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E393E5-555B-40FF-B464-1631ED83EBCD}" type="datetimeFigureOut">
              <a:rPr lang="nl-NL" smtClean="0"/>
              <a:t>19.09.19</a:t>
            </a:fld>
            <a:endParaRPr lang="nl-NL"/>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8EEE58-36EB-4E82-BC48-502F309BFC11}" type="slidenum">
              <a:rPr lang="nl-NL" smtClean="0"/>
              <a:t>‹#›</a:t>
            </a:fld>
            <a:endParaRPr lang="nl-NL"/>
          </a:p>
        </p:txBody>
      </p:sp>
    </p:spTree>
    <p:extLst>
      <p:ext uri="{BB962C8B-B14F-4D97-AF65-F5344CB8AC3E}">
        <p14:creationId xmlns:p14="http://schemas.microsoft.com/office/powerpoint/2010/main" val="238852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nl-NL"/>
          </a:p>
        </p:txBody>
      </p:sp>
      <p:sp>
        <p:nvSpPr>
          <p:cNvPr id="1638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nl-NL"/>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noProof="0" smtClean="0"/>
              <a:t>Click to edit Master text styles</a:t>
            </a:r>
          </a:p>
          <a:p>
            <a:pPr lvl="1"/>
            <a:r>
              <a:rPr lang="nl-NL" noProof="0" smtClean="0"/>
              <a:t>Second level</a:t>
            </a:r>
          </a:p>
          <a:p>
            <a:pPr lvl="2"/>
            <a:r>
              <a:rPr lang="nl-NL" noProof="0" smtClean="0"/>
              <a:t>Third level</a:t>
            </a:r>
          </a:p>
          <a:p>
            <a:pPr lvl="3"/>
            <a:r>
              <a:rPr lang="nl-NL" noProof="0" smtClean="0"/>
              <a:t>Fourth level</a:t>
            </a:r>
          </a:p>
          <a:p>
            <a:pPr lvl="4"/>
            <a:r>
              <a:rPr lang="nl-NL"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nl-NL"/>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2060D037-C05C-4C36-9649-15AC5A1A930F}" type="slidenum">
              <a:rPr lang="nl-NL"/>
              <a:pPr>
                <a:defRPr/>
              </a:pPr>
              <a:t>‹#›</a:t>
            </a:fld>
            <a:endParaRPr lang="nl-NL"/>
          </a:p>
        </p:txBody>
      </p:sp>
    </p:spTree>
    <p:extLst>
      <p:ext uri="{BB962C8B-B14F-4D97-AF65-F5344CB8AC3E}">
        <p14:creationId xmlns:p14="http://schemas.microsoft.com/office/powerpoint/2010/main" val="29338490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Afdekplaat"/>
          <p:cNvSpPr/>
          <p:nvPr userDrawn="1"/>
        </p:nvSpPr>
        <p:spPr>
          <a:xfrm>
            <a:off x="0" y="0"/>
            <a:ext cx="9144000" cy="1017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bIns="45720" rtlCol="0" anchor="ctr"/>
          <a:lstStyle/>
          <a:p>
            <a:pPr algn="ctr"/>
            <a:endParaRPr lang="nl-NL"/>
          </a:p>
        </p:txBody>
      </p:sp>
      <p:sp>
        <p:nvSpPr>
          <p:cNvPr id="6" name="shape_Transparantie"/>
          <p:cNvSpPr>
            <a:spLocks noChangeArrowheads="1"/>
          </p:cNvSpPr>
          <p:nvPr userDrawn="1"/>
        </p:nvSpPr>
        <p:spPr bwMode="auto">
          <a:xfrm>
            <a:off x="127000" y="0"/>
            <a:ext cx="254000" cy="1017588"/>
          </a:xfrm>
          <a:prstGeom prst="rect">
            <a:avLst/>
          </a:prstGeom>
          <a:gradFill rotWithShape="1">
            <a:gsLst>
              <a:gs pos="0">
                <a:srgbClr val="FFFFFF"/>
              </a:gs>
              <a:gs pos="100000">
                <a:srgbClr val="757575">
                  <a:alpha val="0"/>
                </a:srgbClr>
              </a:gs>
            </a:gsLst>
            <a:lin ang="0" scaled="1"/>
          </a:gradFill>
          <a:ln w="9525">
            <a:noFill/>
            <a:miter lim="800000"/>
            <a:headEnd/>
            <a:tailEnd/>
          </a:ln>
          <a:extLst/>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dirty="0" smtClean="0"/>
          </a:p>
        </p:txBody>
      </p:sp>
      <p:sp>
        <p:nvSpPr>
          <p:cNvPr id="7" name="shape_TransFollower"/>
          <p:cNvSpPr>
            <a:spLocks noChangeArrowheads="1"/>
          </p:cNvSpPr>
          <p:nvPr userDrawn="1"/>
        </p:nvSpPr>
        <p:spPr bwMode="auto">
          <a:xfrm>
            <a:off x="0" y="0"/>
            <a:ext cx="127000" cy="1017588"/>
          </a:xfrm>
          <a:prstGeom prst="rect">
            <a:avLst/>
          </a:prstGeom>
          <a:solidFill>
            <a:srgbClr val="FFFFFF"/>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smtClean="0"/>
          </a:p>
        </p:txBody>
      </p:sp>
      <p:sp>
        <p:nvSpPr>
          <p:cNvPr id="4" name="ZwarteBalk"/>
          <p:cNvSpPr>
            <a:spLocks noGrp="1" noChangeArrowheads="1"/>
          </p:cNvSpPr>
          <p:nvPr>
            <p:ph type="ctrTitle"/>
          </p:nvPr>
        </p:nvSpPr>
        <p:spPr bwMode="auto">
          <a:xfrm>
            <a:off x="0" y="1274400"/>
            <a:ext cx="9144000" cy="1080000"/>
          </a:xfrm>
          <a:prstGeom prst="rect">
            <a:avLst/>
          </a:prstGeom>
          <a:solidFill>
            <a:srgbClr val="505050"/>
          </a:solidFill>
          <a:ln w="0" cmpd="sng">
            <a:noFill/>
          </a:ln>
          <a:effectLst/>
          <a:extLst>
            <a:ext uri="{91240B29-F687-4f45-9708-019B960494DF}">
              <a14:hiddenLine xmlns:a14="http://schemas.microsoft.com/office/drawing/2010/main" w="0" cmpd="sng">
                <a:solidFill>
                  <a:srgbClr val="000000"/>
                </a:solidFil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81950" tIns="215900" rIns="268265" bIns="215900" anchor="t">
            <a:spAutoFit/>
          </a:bodyPr>
          <a:lstStyle>
            <a:lvl1pPr>
              <a:defRPr sz="4201">
                <a:solidFill>
                  <a:srgbClr val="FFFFFF"/>
                </a:solidFill>
              </a:defRPr>
            </a:lvl1pPr>
          </a:lstStyle>
          <a:p>
            <a:pPr lvl="0"/>
            <a:r>
              <a:rPr lang="en-US" noProof="0" smtClean="0"/>
              <a:t>Click to edit Master title style</a:t>
            </a:r>
            <a:endParaRPr lang="nl-NL" noProof="0" dirty="0" smtClean="0"/>
          </a:p>
        </p:txBody>
      </p:sp>
      <p:sp>
        <p:nvSpPr>
          <p:cNvPr id="5" name="Ondertitel"/>
          <p:cNvSpPr>
            <a:spLocks noGrp="1" noChangeArrowheads="1"/>
          </p:cNvSpPr>
          <p:nvPr>
            <p:ph type="subTitle" idx="1"/>
          </p:nvPr>
        </p:nvSpPr>
        <p:spPr>
          <a:xfrm>
            <a:off x="0" y="4032000"/>
            <a:ext cx="9140825" cy="1908000"/>
          </a:xfrm>
        </p:spPr>
        <p:txBody>
          <a:bodyPr tIns="45720" rIns="267843" bIns="45720"/>
          <a:lstStyle>
            <a:lvl1pPr marL="0" indent="0">
              <a:buFont typeface="Verdana" pitchFamily="34" charset="0"/>
              <a:buNone/>
              <a:defRPr sz="1902"/>
            </a:lvl1pPr>
          </a:lstStyle>
          <a:p>
            <a:pPr lvl="0"/>
            <a:r>
              <a:rPr lang="en-US" noProof="0" smtClean="0"/>
              <a:t>Click to edit Master subtitle style</a:t>
            </a:r>
            <a:endParaRPr lang="nl-NL" noProof="0" smtClean="0"/>
          </a:p>
        </p:txBody>
      </p:sp>
      <p:pic>
        <p:nvPicPr>
          <p:cNvPr id="10" name="LogoSlash_01" descr="SLASHTRAN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65475" y="392113"/>
            <a:ext cx="41402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LogoSlash_02" descr="SLASHTRAN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86374" y="392113"/>
            <a:ext cx="41656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odeBalk"/>
          <p:cNvSpPr>
            <a:spLocks noChangeArrowheads="1"/>
          </p:cNvSpPr>
          <p:nvPr userDrawn="1"/>
        </p:nvSpPr>
        <p:spPr bwMode="auto">
          <a:xfrm>
            <a:off x="-1" y="1017588"/>
            <a:ext cx="9144000" cy="266700"/>
          </a:xfrm>
          <a:prstGeom prst="rect">
            <a:avLst/>
          </a:prstGeom>
          <a:solidFill>
            <a:srgbClr val="CC0000"/>
          </a:solidFill>
          <a:ln>
            <a:noFill/>
          </a:ln>
          <a:effectLst/>
          <a:extLst>
            <a:ext uri="{91240B29-F687-4f45-9708-019B960494DF}">
              <a14:hiddenLine xmlns:a14="http://schemas.microsoft.com/office/drawing/2010/main" w="0" cmpd="sng">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smtClean="0">
              <a:solidFill>
                <a:srgbClr val="FFFFFF"/>
              </a:solidFill>
            </a:endParaRPr>
          </a:p>
        </p:txBody>
      </p:sp>
      <p:sp>
        <p:nvSpPr>
          <p:cNvPr id="16" name="Paginanummer"/>
          <p:cNvSpPr/>
          <p:nvPr userDrawn="1"/>
        </p:nvSpPr>
        <p:spPr>
          <a:xfrm>
            <a:off x="8255000" y="1079500"/>
            <a:ext cx="190500"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noAutofit/>
          </a:bodyPr>
          <a:lstStyle/>
          <a:p>
            <a:pPr algn="r"/>
            <a:fld id="{825C7DD7-04B3-467D-9524-52591AE6A38C}" type="slidenum">
              <a:rPr lang="nl-NL" sz="900" smtClean="0">
                <a:solidFill>
                  <a:srgbClr val="FFFFFF"/>
                </a:solidFill>
              </a:rPr>
              <a:pPr algn="r"/>
              <a:t>‹#›</a:t>
            </a:fld>
            <a:endParaRPr lang="nl-NL" sz="900" dirty="0">
              <a:solidFill>
                <a:srgbClr val="FFFFFF"/>
              </a:solidFill>
            </a:endParaRPr>
          </a:p>
        </p:txBody>
      </p:sp>
      <p:sp>
        <p:nvSpPr>
          <p:cNvPr id="15" name="Scheiding"/>
          <p:cNvSpPr txBox="1">
            <a:spLocks noChangeArrowheads="1"/>
          </p:cNvSpPr>
          <p:nvPr userDrawn="1"/>
        </p:nvSpPr>
        <p:spPr bwMode="auto">
          <a:xfrm>
            <a:off x="8204200" y="1079500"/>
            <a:ext cx="529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t">
            <a:no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nl-NL" sz="900" dirty="0" smtClean="0">
                <a:solidFill>
                  <a:srgbClr val="FFFFFF"/>
                </a:solidFill>
                <a:latin typeface="Verdana" pitchFamily="34" charset="0"/>
              </a:rPr>
              <a:t>|</a:t>
            </a:r>
          </a:p>
        </p:txBody>
      </p:sp>
      <p:pic>
        <p:nvPicPr>
          <p:cNvPr id="3" name="RUGlogoTop"/>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7050" y="205232"/>
            <a:ext cx="2816808" cy="660400"/>
          </a:xfrm>
          <a:prstGeom prst="rect">
            <a:avLst/>
          </a:prstGeom>
        </p:spPr>
      </p:pic>
      <p:sp>
        <p:nvSpPr>
          <p:cNvPr id="8" name="tb_Faculty"/>
          <p:cNvSpPr txBox="1">
            <a:spLocks noChangeArrowheads="1"/>
          </p:cNvSpPr>
          <p:nvPr userDrawn="1"/>
        </p:nvSpPr>
        <p:spPr bwMode="auto">
          <a:xfrm>
            <a:off x="3687763" y="339725"/>
            <a:ext cx="115576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defRPr/>
            </a:pPr>
            <a:r>
              <a:rPr lang="nl-NL" sz="1000" smtClean="0">
                <a:solidFill>
                  <a:srgbClr val="CC0000"/>
                </a:solidFill>
                <a:latin typeface="Georgia" pitchFamily="18" charset="0"/>
              </a:rPr>
              <a:t>faculteit der letteren</a:t>
            </a:r>
          </a:p>
        </p:txBody>
      </p:sp>
      <p:sp>
        <p:nvSpPr>
          <p:cNvPr id="9" name="tb_Department"/>
          <p:cNvSpPr txBox="1">
            <a:spLocks noChangeArrowheads="1"/>
          </p:cNvSpPr>
          <p:nvPr userDrawn="1"/>
        </p:nvSpPr>
        <p:spPr bwMode="auto">
          <a:xfrm>
            <a:off x="5811838" y="341313"/>
            <a:ext cx="1800225" cy="417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defRPr/>
            </a:pPr>
            <a:r>
              <a:rPr lang="nl-NL" sz="1000" smtClean="0">
                <a:solidFill>
                  <a:srgbClr val="CC0000"/>
                </a:solidFill>
                <a:latin typeface="Georgia" pitchFamily="18" charset="0"/>
              </a:rPr>
              <a:t>gltc</a:t>
            </a:r>
          </a:p>
        </p:txBody>
      </p:sp>
      <p:sp>
        <p:nvSpPr>
          <p:cNvPr id="14" name="tbDate"/>
          <p:cNvSpPr txBox="1">
            <a:spLocks noChangeArrowheads="1"/>
          </p:cNvSpPr>
          <p:nvPr userDrawn="1"/>
        </p:nvSpPr>
        <p:spPr bwMode="auto">
          <a:xfrm>
            <a:off x="7378700" y="1079500"/>
            <a:ext cx="7560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t">
            <a:no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lgn="r">
              <a:spcBef>
                <a:spcPct val="50000"/>
              </a:spcBef>
              <a:defRPr/>
            </a:pPr>
            <a:r>
              <a:rPr lang="nl-NL" sz="900" dirty="0" smtClean="0">
                <a:solidFill>
                  <a:srgbClr val="FFFFFF"/>
                </a:solidFill>
                <a:latin typeface="Verdana" pitchFamily="34" charset="0"/>
              </a:rPr>
              <a:t>20-</a:t>
            </a:r>
            <a:r>
              <a:rPr lang="nl-NL" sz="900" dirty="0" smtClean="0">
                <a:solidFill>
                  <a:srgbClr val="FFFFFF"/>
                </a:solidFill>
                <a:latin typeface="Verdana" pitchFamily="34" charset="0"/>
              </a:rPr>
              <a:t>09-</a:t>
            </a:r>
            <a:r>
              <a:rPr lang="nl-NL" sz="900" dirty="0" smtClean="0">
                <a:solidFill>
                  <a:srgbClr val="FFFFFF"/>
                </a:solidFill>
                <a:latin typeface="Verdana" pitchFamily="34" charset="0"/>
              </a:rPr>
              <a:t>2019</a:t>
            </a:r>
            <a:endParaRPr lang="nl-NL" sz="900" dirty="0" smtClean="0">
              <a:solidFill>
                <a:srgbClr val="FFFFFF"/>
              </a:solidFill>
              <a:latin typeface="Verdana" pitchFamily="34" charset="0"/>
            </a:endParaRPr>
          </a:p>
        </p:txBody>
      </p:sp>
    </p:spTree>
    <p:extLst>
      <p:ext uri="{BB962C8B-B14F-4D97-AF65-F5344CB8AC3E}">
        <p14:creationId xmlns:p14="http://schemas.microsoft.com/office/powerpoint/2010/main" val="516448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elvak"/>
          <p:cNvSpPr>
            <a:spLocks noGrp="1"/>
          </p:cNvSpPr>
          <p:nvPr>
            <p:ph type="title"/>
          </p:nvPr>
        </p:nvSpPr>
        <p:spPr>
          <a:xfrm>
            <a:off x="0" y="584835"/>
            <a:ext cx="9140825" cy="792162"/>
          </a:xfrm>
        </p:spPr>
        <p:txBody>
          <a:bodyPr tIns="46990" bIns="46990"/>
          <a:lstStyle>
            <a:lvl1pPr>
              <a:defRPr sz="4200"/>
            </a:lvl1pPr>
          </a:lstStyle>
          <a:p>
            <a:r>
              <a:rPr lang="en-US" smtClean="0"/>
              <a:t>Click to edit Master title style</a:t>
            </a:r>
            <a:endParaRPr lang="nl-NL"/>
          </a:p>
        </p:txBody>
      </p:sp>
      <p:sp>
        <p:nvSpPr>
          <p:cNvPr id="3" name="Vertikaal"/>
          <p:cNvSpPr>
            <a:spLocks noGrp="1"/>
          </p:cNvSpPr>
          <p:nvPr>
            <p:ph type="body" orient="vert" idx="1"/>
          </p:nvPr>
        </p:nvSpPr>
        <p:spPr/>
        <p:txBody>
          <a:bodyPr vert="eaVert" tIns="45720" bIns="45720"/>
          <a:lstStyle>
            <a:lvl1pPr>
              <a:defRPr sz="2500"/>
            </a:lvl1pPr>
            <a:lvl2pPr>
              <a:defRPr sz="2500"/>
            </a:lvl2pPr>
            <a:lvl3pPr>
              <a:defRPr sz="2500"/>
            </a:lvl3pPr>
            <a:lvl4pPr>
              <a:defRPr sz="2500"/>
            </a:lvl4pPr>
            <a:lvl5pPr>
              <a:defRPr sz="25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4147469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kaalkop"/>
          <p:cNvSpPr>
            <a:spLocks noGrp="1"/>
          </p:cNvSpPr>
          <p:nvPr>
            <p:ph type="title" orient="vert"/>
          </p:nvPr>
        </p:nvSpPr>
        <p:spPr>
          <a:xfrm>
            <a:off x="6856413" y="1341438"/>
            <a:ext cx="2284412" cy="5207000"/>
          </a:xfrm>
        </p:spPr>
        <p:txBody>
          <a:bodyPr vert="eaVert" tIns="46990" bIns="46990"/>
          <a:lstStyle>
            <a:lvl1pPr>
              <a:defRPr sz="4200"/>
            </a:lvl1pPr>
          </a:lstStyle>
          <a:p>
            <a:r>
              <a:rPr lang="en-US" smtClean="0"/>
              <a:t>Click to edit Master title style</a:t>
            </a:r>
            <a:endParaRPr lang="nl-NL"/>
          </a:p>
        </p:txBody>
      </p:sp>
      <p:sp>
        <p:nvSpPr>
          <p:cNvPr id="3" name="Vertikaalklein"/>
          <p:cNvSpPr>
            <a:spLocks noGrp="1"/>
          </p:cNvSpPr>
          <p:nvPr>
            <p:ph type="body" orient="vert" idx="1"/>
          </p:nvPr>
        </p:nvSpPr>
        <p:spPr>
          <a:xfrm>
            <a:off x="0" y="1341438"/>
            <a:ext cx="6704013" cy="5207000"/>
          </a:xfrm>
        </p:spPr>
        <p:txBody>
          <a:bodyPr vert="eaVert" tIns="45720" bIns="45720"/>
          <a:lstStyle>
            <a:lvl1pPr>
              <a:defRPr sz="2500"/>
            </a:lvl1pPr>
            <a:lvl2pPr>
              <a:defRPr sz="2500"/>
            </a:lvl2pPr>
            <a:lvl3pPr>
              <a:defRPr sz="2500"/>
            </a:lvl3pPr>
            <a:lvl4pPr>
              <a:defRPr sz="2500"/>
            </a:lvl4pPr>
            <a:lvl5pPr>
              <a:defRPr sz="25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214420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elvak"/>
          <p:cNvSpPr>
            <a:spLocks noGrp="1"/>
          </p:cNvSpPr>
          <p:nvPr>
            <p:ph type="title"/>
          </p:nvPr>
        </p:nvSpPr>
        <p:spPr>
          <a:xfrm>
            <a:off x="0" y="584835"/>
            <a:ext cx="9140825" cy="792162"/>
          </a:xfrm>
        </p:spPr>
        <p:txBody>
          <a:bodyPr tIns="46990" bIns="46990"/>
          <a:lstStyle>
            <a:lvl1pPr>
              <a:defRPr sz="4200"/>
            </a:lvl1pPr>
          </a:lstStyle>
          <a:p>
            <a:r>
              <a:rPr lang="en-US" smtClean="0"/>
              <a:t>Click to edit Master title style</a:t>
            </a:r>
            <a:endParaRPr lang="nl-NL" dirty="0"/>
          </a:p>
        </p:txBody>
      </p:sp>
      <p:sp>
        <p:nvSpPr>
          <p:cNvPr id="3" name="Tekstvak"/>
          <p:cNvSpPr>
            <a:spLocks noGrp="1"/>
          </p:cNvSpPr>
          <p:nvPr>
            <p:ph type="body" idx="1"/>
          </p:nvPr>
        </p:nvSpPr>
        <p:spPr>
          <a:xfrm>
            <a:off x="0" y="1456213"/>
            <a:ext cx="9140825" cy="5147787"/>
          </a:xfrm>
        </p:spPr>
        <p:txBody>
          <a:bodyPr tIns="45720" bIns="45720"/>
          <a:lstStyle>
            <a:lvl1pPr>
              <a:defRPr sz="2500"/>
            </a:lvl1pPr>
            <a:lvl2pPr>
              <a:defRPr sz="2500"/>
            </a:lvl2pPr>
            <a:lvl3pPr>
              <a:defRPr sz="2500"/>
            </a:lvl3pPr>
            <a:lvl4pPr>
              <a:defRPr sz="2500"/>
            </a:lvl4pPr>
            <a:lvl5pPr>
              <a:defRPr sz="25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dirty="0"/>
          </a:p>
        </p:txBody>
      </p:sp>
    </p:spTree>
    <p:extLst>
      <p:ext uri="{BB962C8B-B14F-4D97-AF65-F5344CB8AC3E}">
        <p14:creationId xmlns:p14="http://schemas.microsoft.com/office/powerpoint/2010/main" val="13490071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Afdekplaat"/>
          <p:cNvSpPr/>
          <p:nvPr userDrawn="1"/>
        </p:nvSpPr>
        <p:spPr>
          <a:xfrm>
            <a:off x="0" y="0"/>
            <a:ext cx="9144000" cy="1017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bIns="45720" rtlCol="0" anchor="ctr"/>
          <a:lstStyle/>
          <a:p>
            <a:pPr algn="ctr"/>
            <a:endParaRPr lang="nl-NL"/>
          </a:p>
        </p:txBody>
      </p:sp>
      <p:sp>
        <p:nvSpPr>
          <p:cNvPr id="5" name="tb_Break"/>
          <p:cNvSpPr>
            <a:spLocks noGrp="1" noChangeArrowheads="1"/>
          </p:cNvSpPr>
          <p:nvPr>
            <p:ph type="ctrTitle"/>
          </p:nvPr>
        </p:nvSpPr>
        <p:spPr bwMode="auto">
          <a:xfrm>
            <a:off x="-1" y="1278000"/>
            <a:ext cx="9144000" cy="2476500"/>
          </a:xfrm>
          <a:prstGeom prst="rect">
            <a:avLst/>
          </a:prstGeom>
          <a:solidFill>
            <a:srgbClr val="505050"/>
          </a:solidFill>
          <a:ln w="0" cmpd="sng">
            <a:noFill/>
          </a:ln>
          <a:effectLst/>
          <a:extLst>
            <a:ext uri="{91240B29-F687-4f45-9708-019B960494DF}">
              <a14:hiddenLine xmlns:a14="http://schemas.microsoft.com/office/drawing/2010/main" w="0" cmpd="sng">
                <a:solidFill>
                  <a:srgbClr val="000000"/>
                </a:solidFil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82091" tIns="215900" rIns="267843" bIns="45720" anchor="t"/>
          <a:lstStyle>
            <a:lvl1pPr>
              <a:defRPr sz="4000">
                <a:solidFill>
                  <a:srgbClr val="FFFFFF"/>
                </a:solidFill>
              </a:defRPr>
            </a:lvl1pPr>
          </a:lstStyle>
          <a:p>
            <a:pPr lvl="0"/>
            <a:endParaRPr lang="en-GB" noProof="0" dirty="0" smtClean="0"/>
          </a:p>
        </p:txBody>
      </p:sp>
      <p:sp>
        <p:nvSpPr>
          <p:cNvPr id="11" name="shape_Transparantie"/>
          <p:cNvSpPr>
            <a:spLocks noChangeArrowheads="1"/>
          </p:cNvSpPr>
          <p:nvPr userDrawn="1"/>
        </p:nvSpPr>
        <p:spPr bwMode="auto">
          <a:xfrm>
            <a:off x="127000" y="0"/>
            <a:ext cx="254000" cy="1017588"/>
          </a:xfrm>
          <a:prstGeom prst="rect">
            <a:avLst/>
          </a:prstGeom>
          <a:gradFill rotWithShape="1">
            <a:gsLst>
              <a:gs pos="0">
                <a:srgbClr val="FFFFFF"/>
              </a:gs>
              <a:gs pos="100000">
                <a:srgbClr val="757575">
                  <a:alpha val="0"/>
                </a:srgbClr>
              </a:gs>
            </a:gsLst>
            <a:lin ang="0" scaled="1"/>
          </a:gradFill>
          <a:ln w="9525">
            <a:noFill/>
            <a:miter lim="800000"/>
            <a:headEnd/>
            <a:tailEnd/>
          </a:ln>
          <a:extLst/>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dirty="0" smtClean="0"/>
          </a:p>
        </p:txBody>
      </p:sp>
      <p:sp>
        <p:nvSpPr>
          <p:cNvPr id="12" name="shape_TransFollower"/>
          <p:cNvSpPr>
            <a:spLocks noChangeArrowheads="1"/>
          </p:cNvSpPr>
          <p:nvPr userDrawn="1"/>
        </p:nvSpPr>
        <p:spPr bwMode="auto">
          <a:xfrm>
            <a:off x="0" y="0"/>
            <a:ext cx="127000" cy="1017588"/>
          </a:xfrm>
          <a:prstGeom prst="rect">
            <a:avLst/>
          </a:prstGeom>
          <a:solidFill>
            <a:srgbClr val="FFFFFF"/>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smtClean="0"/>
          </a:p>
        </p:txBody>
      </p:sp>
      <p:pic>
        <p:nvPicPr>
          <p:cNvPr id="8" name="LogoSlash_01" descr="SLASHTRAN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65475" y="392113"/>
            <a:ext cx="41402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LogoSlash_02" descr="SLASHTRAN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86374" y="392113"/>
            <a:ext cx="41656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Ondertitel"/>
          <p:cNvSpPr>
            <a:spLocks noGrp="1" noChangeArrowheads="1"/>
          </p:cNvSpPr>
          <p:nvPr>
            <p:ph type="subTitle" idx="1"/>
          </p:nvPr>
        </p:nvSpPr>
        <p:spPr>
          <a:xfrm>
            <a:off x="0" y="4035425"/>
            <a:ext cx="9140825" cy="1905000"/>
          </a:xfrm>
        </p:spPr>
        <p:txBody>
          <a:bodyPr tIns="45720" rIns="267843" bIns="45720"/>
          <a:lstStyle>
            <a:lvl1pPr marL="0" indent="0">
              <a:buFont typeface="Verdana" pitchFamily="34" charset="0"/>
              <a:buNone/>
              <a:defRPr sz="1900"/>
            </a:lvl1pPr>
          </a:lstStyle>
          <a:p>
            <a:pPr lvl="0"/>
            <a:r>
              <a:rPr lang="nl-NL" noProof="0" smtClean="0"/>
              <a:t>Click to edit Master subtitle style</a:t>
            </a:r>
          </a:p>
        </p:txBody>
      </p:sp>
      <p:sp>
        <p:nvSpPr>
          <p:cNvPr id="14" name="RodeBalk"/>
          <p:cNvSpPr>
            <a:spLocks noChangeArrowheads="1"/>
          </p:cNvSpPr>
          <p:nvPr userDrawn="1"/>
        </p:nvSpPr>
        <p:spPr bwMode="auto">
          <a:xfrm>
            <a:off x="-1" y="1017588"/>
            <a:ext cx="9144000" cy="266700"/>
          </a:xfrm>
          <a:prstGeom prst="rect">
            <a:avLst/>
          </a:prstGeom>
          <a:solidFill>
            <a:srgbClr val="CC0000"/>
          </a:solidFill>
          <a:ln>
            <a:noFill/>
          </a:ln>
          <a:effectLst/>
          <a:extLst>
            <a:ext uri="{91240B29-F687-4f45-9708-019B960494DF}">
              <a14:hiddenLine xmlns:a14="http://schemas.microsoft.com/office/drawing/2010/main" w="0" cmpd="sng">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smtClean="0">
              <a:solidFill>
                <a:srgbClr val="FFFFFF"/>
              </a:solidFill>
            </a:endParaRPr>
          </a:p>
        </p:txBody>
      </p:sp>
      <p:pic>
        <p:nvPicPr>
          <p:cNvPr id="2" name="RUGlogoTop"/>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7050" y="205232"/>
            <a:ext cx="2816808" cy="660400"/>
          </a:xfrm>
          <a:prstGeom prst="rect">
            <a:avLst/>
          </a:prstGeom>
        </p:spPr>
      </p:pic>
      <p:sp>
        <p:nvSpPr>
          <p:cNvPr id="6" name="tb_Faculty"/>
          <p:cNvSpPr txBox="1">
            <a:spLocks noChangeArrowheads="1"/>
          </p:cNvSpPr>
          <p:nvPr userDrawn="1"/>
        </p:nvSpPr>
        <p:spPr bwMode="auto">
          <a:xfrm>
            <a:off x="3687763" y="338138"/>
            <a:ext cx="115576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defRPr/>
            </a:pPr>
            <a:r>
              <a:rPr lang="nl-NL" sz="1000" smtClean="0">
                <a:solidFill>
                  <a:srgbClr val="CC0000"/>
                </a:solidFill>
                <a:latin typeface="Georgia" pitchFamily="18" charset="0"/>
              </a:rPr>
              <a:t>faculteit der letteren</a:t>
            </a:r>
          </a:p>
        </p:txBody>
      </p:sp>
      <p:sp>
        <p:nvSpPr>
          <p:cNvPr id="7" name="tb_Department"/>
          <p:cNvSpPr txBox="1">
            <a:spLocks noChangeAspect="1" noChangeArrowheads="1"/>
          </p:cNvSpPr>
          <p:nvPr userDrawn="1"/>
        </p:nvSpPr>
        <p:spPr bwMode="auto">
          <a:xfrm>
            <a:off x="5811838" y="341313"/>
            <a:ext cx="18002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defRPr/>
            </a:pPr>
            <a:r>
              <a:rPr lang="nl-NL" sz="1000" smtClean="0">
                <a:solidFill>
                  <a:srgbClr val="CC0000"/>
                </a:solidFill>
                <a:latin typeface="Georgia" pitchFamily="18" charset="0"/>
              </a:rPr>
              <a:t>gltc</a:t>
            </a:r>
          </a:p>
        </p:txBody>
      </p:sp>
    </p:spTree>
    <p:extLst>
      <p:ext uri="{BB962C8B-B14F-4D97-AF65-F5344CB8AC3E}">
        <p14:creationId xmlns:p14="http://schemas.microsoft.com/office/powerpoint/2010/main" val="2673825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elvak"/>
          <p:cNvSpPr>
            <a:spLocks noGrp="1"/>
          </p:cNvSpPr>
          <p:nvPr>
            <p:ph type="title"/>
          </p:nvPr>
        </p:nvSpPr>
        <p:spPr>
          <a:xfrm>
            <a:off x="0" y="584835"/>
            <a:ext cx="9140825" cy="792162"/>
          </a:xfrm>
        </p:spPr>
        <p:txBody>
          <a:bodyPr tIns="46990" bIns="46990"/>
          <a:lstStyle>
            <a:lvl1pPr>
              <a:defRPr sz="4200"/>
            </a:lvl1pPr>
          </a:lstStyle>
          <a:p>
            <a:r>
              <a:rPr lang="en-US" smtClean="0"/>
              <a:t>Click to edit Master title style</a:t>
            </a:r>
            <a:endParaRPr lang="nl-NL"/>
          </a:p>
        </p:txBody>
      </p:sp>
      <p:sp>
        <p:nvSpPr>
          <p:cNvPr id="3" name="Tekstvak"/>
          <p:cNvSpPr>
            <a:spLocks noGrp="1"/>
          </p:cNvSpPr>
          <p:nvPr>
            <p:ph idx="1"/>
          </p:nvPr>
        </p:nvSpPr>
        <p:spPr>
          <a:xfrm>
            <a:off x="0" y="1456213"/>
            <a:ext cx="9140825" cy="5147787"/>
          </a:xfrm>
        </p:spPr>
        <p:txBody>
          <a:bodyPr tIns="45720" bIns="45720"/>
          <a:lstStyle>
            <a:lvl1pPr>
              <a:defRPr sz="2500"/>
            </a:lvl1pPr>
            <a:lvl2pPr>
              <a:defRPr sz="2500"/>
            </a:lvl2pPr>
            <a:lvl3pPr>
              <a:defRPr sz="2500"/>
            </a:lvl3pPr>
            <a:lvl4pPr>
              <a:defRPr sz="2500"/>
            </a:lvl4pPr>
            <a:lvl5pPr>
              <a:defRPr sz="25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18637369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Sectietitel"/>
          <p:cNvSpPr>
            <a:spLocks noGrp="1"/>
          </p:cNvSpPr>
          <p:nvPr>
            <p:ph type="title"/>
          </p:nvPr>
        </p:nvSpPr>
        <p:spPr>
          <a:xfrm>
            <a:off x="722313" y="4406900"/>
            <a:ext cx="7772400" cy="1362075"/>
          </a:xfrm>
        </p:spPr>
        <p:txBody>
          <a:bodyPr tIns="46990" bIns="46990" anchor="t"/>
          <a:lstStyle>
            <a:lvl1pPr algn="l">
              <a:defRPr sz="4000" b="1" cap="all"/>
            </a:lvl1pPr>
          </a:lstStyle>
          <a:p>
            <a:r>
              <a:rPr lang="en-US" smtClean="0"/>
              <a:t>Click to edit Master title style</a:t>
            </a:r>
            <a:endParaRPr lang="nl-NL"/>
          </a:p>
        </p:txBody>
      </p:sp>
      <p:sp>
        <p:nvSpPr>
          <p:cNvPr id="3" name="Boventitel"/>
          <p:cNvSpPr>
            <a:spLocks noGrp="1"/>
          </p:cNvSpPr>
          <p:nvPr>
            <p:ph type="body" idx="1"/>
          </p:nvPr>
        </p:nvSpPr>
        <p:spPr>
          <a:xfrm>
            <a:off x="722313" y="2906713"/>
            <a:ext cx="7772400" cy="1500187"/>
          </a:xfrm>
        </p:spPr>
        <p:txBody>
          <a:bodyPr tIns="45720" bIns="45720"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extLst>
      <p:ext uri="{BB962C8B-B14F-4D97-AF65-F5344CB8AC3E}">
        <p14:creationId xmlns:p14="http://schemas.microsoft.com/office/powerpoint/2010/main" val="241189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elvak"/>
          <p:cNvSpPr>
            <a:spLocks noGrp="1"/>
          </p:cNvSpPr>
          <p:nvPr>
            <p:ph type="title"/>
          </p:nvPr>
        </p:nvSpPr>
        <p:spPr>
          <a:xfrm>
            <a:off x="0" y="584835"/>
            <a:ext cx="9140825" cy="792162"/>
          </a:xfrm>
        </p:spPr>
        <p:txBody>
          <a:bodyPr tIns="46990" bIns="46990"/>
          <a:lstStyle>
            <a:lvl1pPr>
              <a:defRPr sz="4200"/>
            </a:lvl1pPr>
          </a:lstStyle>
          <a:p>
            <a:r>
              <a:rPr lang="en-US" smtClean="0"/>
              <a:t>Click to edit Master title style</a:t>
            </a:r>
            <a:endParaRPr lang="nl-NL"/>
          </a:p>
        </p:txBody>
      </p:sp>
      <p:sp>
        <p:nvSpPr>
          <p:cNvPr id="3" name="Tekstlinks"/>
          <p:cNvSpPr>
            <a:spLocks noGrp="1"/>
          </p:cNvSpPr>
          <p:nvPr>
            <p:ph sz="half" idx="1"/>
          </p:nvPr>
        </p:nvSpPr>
        <p:spPr>
          <a:xfrm>
            <a:off x="0" y="2230438"/>
            <a:ext cx="4494213" cy="4318000"/>
          </a:xfrm>
        </p:spPr>
        <p:txBody>
          <a:bodyPr tIns="45720" bIns="4572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kstrechts"/>
          <p:cNvSpPr>
            <a:spLocks noGrp="1"/>
          </p:cNvSpPr>
          <p:nvPr>
            <p:ph sz="half" idx="2"/>
          </p:nvPr>
        </p:nvSpPr>
        <p:spPr>
          <a:xfrm>
            <a:off x="4646613" y="2230438"/>
            <a:ext cx="4494212" cy="4318000"/>
          </a:xfrm>
        </p:spPr>
        <p:txBody>
          <a:bodyPr tIns="45720" bIns="4572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17618952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Titelvak"/>
          <p:cNvSpPr>
            <a:spLocks noGrp="1"/>
          </p:cNvSpPr>
          <p:nvPr>
            <p:ph type="title"/>
          </p:nvPr>
        </p:nvSpPr>
        <p:spPr>
          <a:xfrm>
            <a:off x="0" y="584835"/>
            <a:ext cx="9144000" cy="638944"/>
          </a:xfrm>
        </p:spPr>
        <p:txBody>
          <a:bodyPr tIns="46990" bIns="46990"/>
          <a:lstStyle>
            <a:lvl1pPr>
              <a:defRPr sz="4200"/>
            </a:lvl1pPr>
          </a:lstStyle>
          <a:p>
            <a:r>
              <a:rPr lang="en-US" dirty="0" smtClean="0"/>
              <a:t>Click to edit Master title style</a:t>
            </a:r>
            <a:endParaRPr lang="nl-NL" dirty="0"/>
          </a:p>
        </p:txBody>
      </p:sp>
      <p:sp>
        <p:nvSpPr>
          <p:cNvPr id="9" name="Koplinks"/>
          <p:cNvSpPr>
            <a:spLocks noGrp="1"/>
          </p:cNvSpPr>
          <p:nvPr>
            <p:ph type="body" idx="1"/>
          </p:nvPr>
        </p:nvSpPr>
        <p:spPr>
          <a:xfrm>
            <a:off x="467544" y="2132856"/>
            <a:ext cx="4040188" cy="639762"/>
          </a:xfrm>
        </p:spPr>
        <p:txBody>
          <a:bodyPr tIns="45720" bIns="4572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0" name="Kleinlinks"/>
          <p:cNvSpPr>
            <a:spLocks noGrp="1"/>
          </p:cNvSpPr>
          <p:nvPr>
            <p:ph sz="half" idx="2"/>
          </p:nvPr>
        </p:nvSpPr>
        <p:spPr>
          <a:xfrm>
            <a:off x="457200" y="2780928"/>
            <a:ext cx="4040188" cy="3744415"/>
          </a:xfrm>
        </p:spPr>
        <p:txBody>
          <a:bodyPr tIns="45720" bIns="4572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11" name="Koprechts"/>
          <p:cNvSpPr>
            <a:spLocks noGrp="1"/>
          </p:cNvSpPr>
          <p:nvPr>
            <p:ph type="body" sz="quarter" idx="3"/>
          </p:nvPr>
        </p:nvSpPr>
        <p:spPr>
          <a:xfrm>
            <a:off x="4645025" y="2132856"/>
            <a:ext cx="4041775" cy="648071"/>
          </a:xfrm>
        </p:spPr>
        <p:txBody>
          <a:bodyPr tIns="45720" bIns="4572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Kleinrechts"/>
          <p:cNvSpPr>
            <a:spLocks noGrp="1"/>
          </p:cNvSpPr>
          <p:nvPr>
            <p:ph sz="quarter" idx="4"/>
          </p:nvPr>
        </p:nvSpPr>
        <p:spPr>
          <a:xfrm>
            <a:off x="4645025" y="2780928"/>
            <a:ext cx="4041775" cy="3744415"/>
          </a:xfrm>
        </p:spPr>
        <p:txBody>
          <a:bodyPr tIns="45720" bIns="4572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22786048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elvak"/>
          <p:cNvSpPr>
            <a:spLocks noGrp="1"/>
          </p:cNvSpPr>
          <p:nvPr>
            <p:ph type="title"/>
          </p:nvPr>
        </p:nvSpPr>
        <p:spPr>
          <a:xfrm>
            <a:off x="0" y="584835"/>
            <a:ext cx="9140825" cy="792162"/>
          </a:xfrm>
        </p:spPr>
        <p:txBody>
          <a:bodyPr tIns="46990" bIns="46990"/>
          <a:lstStyle>
            <a:lvl1pPr>
              <a:defRPr sz="4200"/>
            </a:lvl1pPr>
          </a:lstStyle>
          <a:p>
            <a:r>
              <a:rPr lang="en-US" smtClean="0"/>
              <a:t>Click to edit Master title style</a:t>
            </a:r>
            <a:endParaRPr lang="nl-NL"/>
          </a:p>
        </p:txBody>
      </p:sp>
    </p:spTree>
    <p:extLst>
      <p:ext uri="{BB962C8B-B14F-4D97-AF65-F5344CB8AC3E}">
        <p14:creationId xmlns:p14="http://schemas.microsoft.com/office/powerpoint/2010/main" val="16528311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3567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elvak"/>
          <p:cNvSpPr>
            <a:spLocks noGrp="1"/>
          </p:cNvSpPr>
          <p:nvPr>
            <p:ph type="title"/>
          </p:nvPr>
        </p:nvSpPr>
        <p:spPr>
          <a:xfrm>
            <a:off x="0" y="584835"/>
            <a:ext cx="9140825" cy="792162"/>
          </a:xfrm>
        </p:spPr>
        <p:txBody>
          <a:bodyPr tIns="46990" bIns="46990"/>
          <a:lstStyle>
            <a:lvl1pPr>
              <a:defRPr sz="4200"/>
            </a:lvl1pPr>
          </a:lstStyle>
          <a:p>
            <a:r>
              <a:rPr lang="en-US" smtClean="0"/>
              <a:t>Click to edit Master title style</a:t>
            </a:r>
            <a:endParaRPr lang="nl-NL"/>
          </a:p>
        </p:txBody>
      </p:sp>
      <p:sp>
        <p:nvSpPr>
          <p:cNvPr id="3" name="Tekstvak"/>
          <p:cNvSpPr>
            <a:spLocks noGrp="1"/>
          </p:cNvSpPr>
          <p:nvPr>
            <p:ph idx="1"/>
          </p:nvPr>
        </p:nvSpPr>
        <p:spPr>
          <a:xfrm>
            <a:off x="0" y="1456213"/>
            <a:ext cx="9140825" cy="5147787"/>
          </a:xfrm>
        </p:spPr>
        <p:txBody>
          <a:bodyPr tIns="45720" bIns="45720"/>
          <a:lstStyle>
            <a:lvl1pPr>
              <a:defRPr sz="2500"/>
            </a:lvl1pPr>
            <a:lvl2pPr>
              <a:defRPr sz="2500"/>
            </a:lvl2pPr>
            <a:lvl3pPr>
              <a:defRPr sz="2500"/>
            </a:lvl3pPr>
            <a:lvl4pPr>
              <a:defRPr sz="2500"/>
            </a:lvl4pPr>
            <a:lvl5pPr>
              <a:defRPr sz="25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84563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Koplinks"/>
          <p:cNvSpPr>
            <a:spLocks noGrp="1"/>
          </p:cNvSpPr>
          <p:nvPr>
            <p:ph type="title"/>
          </p:nvPr>
        </p:nvSpPr>
        <p:spPr>
          <a:xfrm>
            <a:off x="251520" y="1340768"/>
            <a:ext cx="3213993" cy="864096"/>
          </a:xfrm>
        </p:spPr>
        <p:txBody>
          <a:bodyPr tIns="45720" bIns="45720" anchor="b"/>
          <a:lstStyle>
            <a:lvl1pPr algn="l">
              <a:defRPr sz="2000" b="1"/>
            </a:lvl1pPr>
          </a:lstStyle>
          <a:p>
            <a:r>
              <a:rPr lang="en-US" dirty="0" smtClean="0"/>
              <a:t>Click to edit Master title style</a:t>
            </a:r>
            <a:endParaRPr lang="nl-NL" dirty="0"/>
          </a:p>
        </p:txBody>
      </p:sp>
      <p:sp>
        <p:nvSpPr>
          <p:cNvPr id="7" name="Rechtsgroot"/>
          <p:cNvSpPr>
            <a:spLocks noGrp="1"/>
          </p:cNvSpPr>
          <p:nvPr>
            <p:ph idx="1"/>
          </p:nvPr>
        </p:nvSpPr>
        <p:spPr>
          <a:xfrm>
            <a:off x="3575050" y="1340768"/>
            <a:ext cx="5111750" cy="5184576"/>
          </a:xfrm>
        </p:spPr>
        <p:txBody>
          <a:bodyPr tIns="45720" bIns="4572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8" name="Tekstlinks"/>
          <p:cNvSpPr>
            <a:spLocks noGrp="1"/>
          </p:cNvSpPr>
          <p:nvPr>
            <p:ph type="body" sz="half" idx="2"/>
          </p:nvPr>
        </p:nvSpPr>
        <p:spPr>
          <a:xfrm>
            <a:off x="251520" y="2204864"/>
            <a:ext cx="3213993" cy="4320480"/>
          </a:xfrm>
        </p:spPr>
        <p:txBody>
          <a:bodyPr tIns="45720" bIns="4572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17161411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6" name="Onderschriftkop"/>
          <p:cNvSpPr>
            <a:spLocks noGrp="1"/>
          </p:cNvSpPr>
          <p:nvPr>
            <p:ph type="title"/>
          </p:nvPr>
        </p:nvSpPr>
        <p:spPr>
          <a:xfrm>
            <a:off x="1792288" y="5085184"/>
            <a:ext cx="5486400" cy="648072"/>
          </a:xfrm>
        </p:spPr>
        <p:txBody>
          <a:bodyPr tIns="46990" bIns="46990" anchor="b"/>
          <a:lstStyle>
            <a:lvl1pPr algn="l">
              <a:defRPr sz="2000" b="1"/>
            </a:lvl1pPr>
          </a:lstStyle>
          <a:p>
            <a:r>
              <a:rPr lang="en-US" dirty="0" smtClean="0"/>
              <a:t>Click to edit Master title style</a:t>
            </a:r>
            <a:endParaRPr lang="nl-NL" dirty="0"/>
          </a:p>
        </p:txBody>
      </p:sp>
      <p:sp>
        <p:nvSpPr>
          <p:cNvPr id="7" name="Figuur"/>
          <p:cNvSpPr>
            <a:spLocks noGrp="1" noChangeAspect="1"/>
          </p:cNvSpPr>
          <p:nvPr>
            <p:ph type="pic" idx="1"/>
          </p:nvPr>
        </p:nvSpPr>
        <p:spPr>
          <a:xfrm>
            <a:off x="1792288" y="1484783"/>
            <a:ext cx="5486400" cy="36004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8" name="Onderschrift"/>
          <p:cNvSpPr>
            <a:spLocks noGrp="1"/>
          </p:cNvSpPr>
          <p:nvPr>
            <p:ph type="body" sz="half" idx="2"/>
          </p:nvPr>
        </p:nvSpPr>
        <p:spPr>
          <a:xfrm>
            <a:off x="1792288" y="5733256"/>
            <a:ext cx="5486400" cy="792088"/>
          </a:xfrm>
        </p:spPr>
        <p:txBody>
          <a:bodyPr tIns="45720" bIns="4572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39857923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5" name="Titelvak"/>
          <p:cNvSpPr>
            <a:spLocks noGrp="1"/>
          </p:cNvSpPr>
          <p:nvPr>
            <p:ph type="title"/>
          </p:nvPr>
        </p:nvSpPr>
        <p:spPr>
          <a:xfrm>
            <a:off x="0" y="584835"/>
            <a:ext cx="9140825" cy="792162"/>
          </a:xfrm>
        </p:spPr>
        <p:txBody>
          <a:bodyPr tIns="46990" bIns="46990"/>
          <a:lstStyle>
            <a:lvl1pPr>
              <a:defRPr sz="4200"/>
            </a:lvl1pPr>
          </a:lstStyle>
          <a:p>
            <a:r>
              <a:rPr lang="en-US" smtClean="0"/>
              <a:t>Click to edit Master title style</a:t>
            </a:r>
            <a:endParaRPr lang="nl-NL"/>
          </a:p>
        </p:txBody>
      </p:sp>
      <p:sp>
        <p:nvSpPr>
          <p:cNvPr id="6" name="Vertikaal"/>
          <p:cNvSpPr>
            <a:spLocks noGrp="1"/>
          </p:cNvSpPr>
          <p:nvPr>
            <p:ph type="body" orient="vert" idx="1"/>
          </p:nvPr>
        </p:nvSpPr>
        <p:spPr>
          <a:xfrm>
            <a:off x="0" y="2230438"/>
            <a:ext cx="9140825" cy="4318000"/>
          </a:xfrm>
        </p:spPr>
        <p:txBody>
          <a:bodyPr vert="eaVert" tIns="45720" bIns="45720"/>
          <a:lstStyle>
            <a:lvl1pPr>
              <a:defRPr sz="2500"/>
            </a:lvl1pPr>
            <a:lvl2pPr>
              <a:defRPr sz="2500"/>
            </a:lvl2pPr>
            <a:lvl3pPr>
              <a:defRPr sz="2500"/>
            </a:lvl3pPr>
            <a:lvl4pPr>
              <a:defRPr sz="2500"/>
            </a:lvl4pPr>
            <a:lvl5pPr>
              <a:defRPr sz="25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36405925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5" name="Vertikaalkop"/>
          <p:cNvSpPr>
            <a:spLocks noGrp="1"/>
          </p:cNvSpPr>
          <p:nvPr>
            <p:ph type="title" orient="vert"/>
          </p:nvPr>
        </p:nvSpPr>
        <p:spPr>
          <a:xfrm>
            <a:off x="6856413" y="1341438"/>
            <a:ext cx="2284412" cy="5207000"/>
          </a:xfrm>
        </p:spPr>
        <p:txBody>
          <a:bodyPr vert="eaVert" tIns="46990" bIns="46990"/>
          <a:lstStyle>
            <a:lvl1pPr>
              <a:defRPr sz="4200"/>
            </a:lvl1pPr>
          </a:lstStyle>
          <a:p>
            <a:r>
              <a:rPr lang="en-US" smtClean="0"/>
              <a:t>Click to edit Master title style</a:t>
            </a:r>
            <a:endParaRPr lang="nl-NL"/>
          </a:p>
        </p:txBody>
      </p:sp>
      <p:sp>
        <p:nvSpPr>
          <p:cNvPr id="6" name="Vertikaalklein"/>
          <p:cNvSpPr>
            <a:spLocks noGrp="1"/>
          </p:cNvSpPr>
          <p:nvPr>
            <p:ph type="body" orient="vert" idx="1"/>
          </p:nvPr>
        </p:nvSpPr>
        <p:spPr>
          <a:xfrm>
            <a:off x="0" y="1341438"/>
            <a:ext cx="6704013" cy="5207000"/>
          </a:xfrm>
        </p:spPr>
        <p:txBody>
          <a:bodyPr vert="eaVert" tIns="45720" bIns="45720"/>
          <a:lstStyle>
            <a:lvl1pPr>
              <a:defRPr sz="2500"/>
            </a:lvl1pPr>
            <a:lvl2pPr>
              <a:defRPr sz="2500"/>
            </a:lvl2pPr>
            <a:lvl3pPr>
              <a:defRPr sz="2500"/>
            </a:lvl3pPr>
            <a:lvl4pPr>
              <a:defRPr sz="2500"/>
            </a:lvl4pPr>
            <a:lvl5pPr>
              <a:defRPr sz="25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3663226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4" name="Afdekplaat"/>
          <p:cNvSpPr/>
          <p:nvPr userDrawn="1"/>
        </p:nvSpPr>
        <p:spPr>
          <a:xfrm>
            <a:off x="0" y="0"/>
            <a:ext cx="9144000" cy="1017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bIns="45720" rtlCol="0" anchor="ctr"/>
          <a:lstStyle/>
          <a:p>
            <a:pPr algn="ctr"/>
            <a:endParaRPr lang="nl-NL"/>
          </a:p>
        </p:txBody>
      </p:sp>
      <p:sp>
        <p:nvSpPr>
          <p:cNvPr id="5" name="tb_End"/>
          <p:cNvSpPr>
            <a:spLocks noGrp="1" noChangeArrowheads="1"/>
          </p:cNvSpPr>
          <p:nvPr>
            <p:ph type="ctrTitle"/>
          </p:nvPr>
        </p:nvSpPr>
        <p:spPr bwMode="auto">
          <a:xfrm>
            <a:off x="-1" y="1278000"/>
            <a:ext cx="9144000" cy="2476500"/>
          </a:xfrm>
          <a:prstGeom prst="rect">
            <a:avLst/>
          </a:prstGeom>
          <a:solidFill>
            <a:srgbClr val="505050"/>
          </a:solidFill>
          <a:ln w="0" cmpd="sng">
            <a:noFill/>
          </a:ln>
          <a:effectLst/>
          <a:extLst>
            <a:ext uri="{91240B29-F687-4f45-9708-019B960494DF}">
              <a14:hiddenLine xmlns:a14="http://schemas.microsoft.com/office/drawing/2010/main" w="0" cmpd="sng">
                <a:solidFill>
                  <a:srgbClr val="000000"/>
                </a:solidFill>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82091" tIns="215900" rIns="267843" bIns="45720" anchor="t"/>
          <a:lstStyle>
            <a:lvl1pPr>
              <a:defRPr sz="4000">
                <a:solidFill>
                  <a:srgbClr val="FFFFFF"/>
                </a:solidFill>
              </a:defRPr>
            </a:lvl1pPr>
          </a:lstStyle>
          <a:p>
            <a:pPr lvl="0"/>
            <a:endParaRPr lang="en-GB" noProof="0" dirty="0" smtClean="0"/>
          </a:p>
        </p:txBody>
      </p:sp>
      <p:sp>
        <p:nvSpPr>
          <p:cNvPr id="11" name="shape_Transparantie"/>
          <p:cNvSpPr>
            <a:spLocks noChangeArrowheads="1"/>
          </p:cNvSpPr>
          <p:nvPr userDrawn="1"/>
        </p:nvSpPr>
        <p:spPr bwMode="auto">
          <a:xfrm>
            <a:off x="127000" y="0"/>
            <a:ext cx="254000" cy="1017588"/>
          </a:xfrm>
          <a:prstGeom prst="rect">
            <a:avLst/>
          </a:prstGeom>
          <a:gradFill rotWithShape="1">
            <a:gsLst>
              <a:gs pos="0">
                <a:srgbClr val="FFFFFF"/>
              </a:gs>
              <a:gs pos="100000">
                <a:srgbClr val="757575">
                  <a:alpha val="0"/>
                </a:srgbClr>
              </a:gs>
            </a:gsLst>
            <a:lin ang="0" scaled="1"/>
          </a:gradFill>
          <a:ln w="9525">
            <a:noFill/>
            <a:miter lim="800000"/>
            <a:headEnd/>
            <a:tailEnd/>
          </a:ln>
          <a:extLst/>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dirty="0" smtClean="0"/>
          </a:p>
        </p:txBody>
      </p:sp>
      <p:sp>
        <p:nvSpPr>
          <p:cNvPr id="12" name="shape_TransFollower"/>
          <p:cNvSpPr>
            <a:spLocks noChangeArrowheads="1"/>
          </p:cNvSpPr>
          <p:nvPr userDrawn="1"/>
        </p:nvSpPr>
        <p:spPr bwMode="auto">
          <a:xfrm>
            <a:off x="0" y="0"/>
            <a:ext cx="127000" cy="1017588"/>
          </a:xfrm>
          <a:prstGeom prst="rect">
            <a:avLst/>
          </a:prstGeom>
          <a:solidFill>
            <a:srgbClr val="FFFFFF"/>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smtClean="0"/>
          </a:p>
        </p:txBody>
      </p:sp>
      <p:pic>
        <p:nvPicPr>
          <p:cNvPr id="8" name="LogoSlash_01" descr="SLASHTRAN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65475" y="392113"/>
            <a:ext cx="41402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LogoSlash_02" descr="SLASHTRAN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86374" y="392113"/>
            <a:ext cx="41656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Ondertitel"/>
          <p:cNvSpPr>
            <a:spLocks noGrp="1" noChangeArrowheads="1"/>
          </p:cNvSpPr>
          <p:nvPr>
            <p:ph type="subTitle" idx="1"/>
          </p:nvPr>
        </p:nvSpPr>
        <p:spPr>
          <a:xfrm>
            <a:off x="0" y="4035425"/>
            <a:ext cx="9140825" cy="1905000"/>
          </a:xfrm>
          <a:ln>
            <a:noFill/>
          </a:ln>
        </p:spPr>
        <p:txBody>
          <a:bodyPr tIns="45720" rIns="267843" bIns="45720"/>
          <a:lstStyle>
            <a:lvl1pPr marL="0" indent="0">
              <a:buFont typeface="Verdana" pitchFamily="34" charset="0"/>
              <a:buNone/>
              <a:defRPr sz="1900"/>
            </a:lvl1pPr>
          </a:lstStyle>
          <a:p>
            <a:pPr lvl="0"/>
            <a:r>
              <a:rPr lang="nl-NL" noProof="0" dirty="0" smtClean="0"/>
              <a:t>Click </a:t>
            </a:r>
            <a:r>
              <a:rPr lang="nl-NL" noProof="0" dirty="0" err="1" smtClean="0"/>
              <a:t>to</a:t>
            </a:r>
            <a:r>
              <a:rPr lang="nl-NL" noProof="0" dirty="0" smtClean="0"/>
              <a:t> </a:t>
            </a:r>
            <a:r>
              <a:rPr lang="nl-NL" noProof="0" dirty="0" err="1" smtClean="0"/>
              <a:t>edit</a:t>
            </a:r>
            <a:r>
              <a:rPr lang="nl-NL" noProof="0" dirty="0" smtClean="0"/>
              <a:t> Master </a:t>
            </a:r>
            <a:r>
              <a:rPr lang="nl-NL" noProof="0" dirty="0" err="1" smtClean="0"/>
              <a:t>subtitle</a:t>
            </a:r>
            <a:r>
              <a:rPr lang="nl-NL" noProof="0" dirty="0" smtClean="0"/>
              <a:t> </a:t>
            </a:r>
            <a:r>
              <a:rPr lang="nl-NL" noProof="0" dirty="0" err="1" smtClean="0"/>
              <a:t>style</a:t>
            </a:r>
            <a:endParaRPr lang="nl-NL" noProof="0" dirty="0" smtClean="0"/>
          </a:p>
        </p:txBody>
      </p:sp>
      <p:sp>
        <p:nvSpPr>
          <p:cNvPr id="16" name="RodeBalk"/>
          <p:cNvSpPr>
            <a:spLocks noChangeArrowheads="1"/>
          </p:cNvSpPr>
          <p:nvPr userDrawn="1"/>
        </p:nvSpPr>
        <p:spPr bwMode="auto">
          <a:xfrm>
            <a:off x="-1" y="1017588"/>
            <a:ext cx="9144000" cy="266700"/>
          </a:xfrm>
          <a:prstGeom prst="rect">
            <a:avLst/>
          </a:prstGeom>
          <a:solidFill>
            <a:srgbClr val="CC0000"/>
          </a:solidFill>
          <a:ln>
            <a:noFill/>
          </a:ln>
          <a:effectLst/>
          <a:extLst>
            <a:ext uri="{91240B29-F687-4f45-9708-019B960494DF}">
              <a14:hiddenLine xmlns:a14="http://schemas.microsoft.com/office/drawing/2010/main" w="0" cmpd="sng">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smtClean="0">
              <a:solidFill>
                <a:srgbClr val="FFFFFF"/>
              </a:solidFill>
            </a:endParaRPr>
          </a:p>
        </p:txBody>
      </p:sp>
      <p:pic>
        <p:nvPicPr>
          <p:cNvPr id="2" name="RUGlogoTop"/>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7050" y="205232"/>
            <a:ext cx="2816808" cy="660400"/>
          </a:xfrm>
          <a:prstGeom prst="rect">
            <a:avLst/>
          </a:prstGeom>
        </p:spPr>
      </p:pic>
      <p:sp>
        <p:nvSpPr>
          <p:cNvPr id="6" name="tb_Faculty"/>
          <p:cNvSpPr txBox="1">
            <a:spLocks noChangeArrowheads="1"/>
          </p:cNvSpPr>
          <p:nvPr userDrawn="1"/>
        </p:nvSpPr>
        <p:spPr bwMode="auto">
          <a:xfrm>
            <a:off x="3687763" y="338138"/>
            <a:ext cx="115576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defRPr/>
            </a:pPr>
            <a:r>
              <a:rPr lang="nl-NL" sz="1000" smtClean="0">
                <a:solidFill>
                  <a:srgbClr val="CC0000"/>
                </a:solidFill>
                <a:latin typeface="Georgia" pitchFamily="18" charset="0"/>
              </a:rPr>
              <a:t>faculteit der letteren</a:t>
            </a:r>
          </a:p>
        </p:txBody>
      </p:sp>
      <p:sp>
        <p:nvSpPr>
          <p:cNvPr id="7" name="tb_Department"/>
          <p:cNvSpPr txBox="1">
            <a:spLocks noChangeArrowheads="1"/>
          </p:cNvSpPr>
          <p:nvPr userDrawn="1"/>
        </p:nvSpPr>
        <p:spPr bwMode="auto">
          <a:xfrm>
            <a:off x="5811838" y="341313"/>
            <a:ext cx="1800225"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defRPr/>
            </a:pPr>
            <a:r>
              <a:rPr lang="nl-NL" sz="1000" smtClean="0">
                <a:solidFill>
                  <a:srgbClr val="CC0000"/>
                </a:solidFill>
                <a:latin typeface="Georgia" pitchFamily="18" charset="0"/>
              </a:rPr>
              <a:t>gltc</a:t>
            </a:r>
          </a:p>
        </p:txBody>
      </p:sp>
    </p:spTree>
    <p:extLst>
      <p:ext uri="{BB962C8B-B14F-4D97-AF65-F5344CB8AC3E}">
        <p14:creationId xmlns:p14="http://schemas.microsoft.com/office/powerpoint/2010/main" val="23794906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elvak"/>
          <p:cNvSpPr>
            <a:spLocks noGrp="1"/>
          </p:cNvSpPr>
          <p:nvPr>
            <p:ph type="title"/>
          </p:nvPr>
        </p:nvSpPr>
        <p:spPr>
          <a:xfrm>
            <a:off x="0" y="584835"/>
            <a:ext cx="9140825" cy="792162"/>
          </a:xfrm>
        </p:spPr>
        <p:txBody>
          <a:bodyPr tIns="46990" bIns="46990"/>
          <a:lstStyle>
            <a:lvl1pPr>
              <a:defRPr sz="4200"/>
            </a:lvl1pPr>
          </a:lstStyle>
          <a:p>
            <a:r>
              <a:rPr lang="en-US" smtClean="0"/>
              <a:t>Click to edit Master title style</a:t>
            </a:r>
            <a:endParaRPr lang="nl-NL"/>
          </a:p>
        </p:txBody>
      </p:sp>
      <p:sp>
        <p:nvSpPr>
          <p:cNvPr id="3" name="Tekstvak"/>
          <p:cNvSpPr>
            <a:spLocks noGrp="1"/>
          </p:cNvSpPr>
          <p:nvPr>
            <p:ph idx="1"/>
          </p:nvPr>
        </p:nvSpPr>
        <p:spPr>
          <a:xfrm>
            <a:off x="0" y="1456213"/>
            <a:ext cx="9140825" cy="5147787"/>
          </a:xfrm>
        </p:spPr>
        <p:txBody>
          <a:bodyPr tIns="45720" bIns="45720"/>
          <a:lstStyle>
            <a:lvl1pPr>
              <a:defRPr sz="2500"/>
            </a:lvl1pPr>
            <a:lvl2pPr>
              <a:defRPr sz="2500"/>
            </a:lvl2pPr>
            <a:lvl3pPr>
              <a:defRPr sz="2500"/>
            </a:lvl3pPr>
            <a:lvl4pPr>
              <a:defRPr sz="2500"/>
            </a:lvl4pPr>
            <a:lvl5pPr>
              <a:defRPr sz="25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14922016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Sectietitel"/>
          <p:cNvSpPr>
            <a:spLocks noGrp="1"/>
          </p:cNvSpPr>
          <p:nvPr>
            <p:ph type="title"/>
          </p:nvPr>
        </p:nvSpPr>
        <p:spPr>
          <a:xfrm>
            <a:off x="722313" y="4406900"/>
            <a:ext cx="7772400" cy="1362075"/>
          </a:xfrm>
        </p:spPr>
        <p:txBody>
          <a:bodyPr tIns="46990" bIns="46990" anchor="t"/>
          <a:lstStyle>
            <a:lvl1pPr algn="l">
              <a:defRPr sz="4000" b="1" cap="all"/>
            </a:lvl1pPr>
          </a:lstStyle>
          <a:p>
            <a:r>
              <a:rPr lang="en-US" smtClean="0"/>
              <a:t>Click to edit Master title style</a:t>
            </a:r>
            <a:endParaRPr lang="nl-NL"/>
          </a:p>
        </p:txBody>
      </p:sp>
      <p:sp>
        <p:nvSpPr>
          <p:cNvPr id="3" name="Boventitel"/>
          <p:cNvSpPr>
            <a:spLocks noGrp="1"/>
          </p:cNvSpPr>
          <p:nvPr>
            <p:ph type="body" idx="1"/>
          </p:nvPr>
        </p:nvSpPr>
        <p:spPr>
          <a:xfrm>
            <a:off x="722313" y="2906713"/>
            <a:ext cx="7772400" cy="1500187"/>
          </a:xfrm>
        </p:spPr>
        <p:txBody>
          <a:bodyPr tIns="45720" bIns="45720"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7021642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elvak"/>
          <p:cNvSpPr>
            <a:spLocks noGrp="1"/>
          </p:cNvSpPr>
          <p:nvPr>
            <p:ph type="title"/>
          </p:nvPr>
        </p:nvSpPr>
        <p:spPr>
          <a:xfrm>
            <a:off x="0" y="584835"/>
            <a:ext cx="9140825" cy="792162"/>
          </a:xfrm>
        </p:spPr>
        <p:txBody>
          <a:bodyPr tIns="46990" bIns="46990"/>
          <a:lstStyle>
            <a:lvl1pPr>
              <a:defRPr sz="4200"/>
            </a:lvl1pPr>
          </a:lstStyle>
          <a:p>
            <a:r>
              <a:rPr lang="en-US" smtClean="0"/>
              <a:t>Click to edit Master title style</a:t>
            </a:r>
            <a:endParaRPr lang="nl-NL"/>
          </a:p>
        </p:txBody>
      </p:sp>
      <p:sp>
        <p:nvSpPr>
          <p:cNvPr id="3" name="Tekstlinks"/>
          <p:cNvSpPr>
            <a:spLocks noGrp="1"/>
          </p:cNvSpPr>
          <p:nvPr>
            <p:ph sz="half" idx="1"/>
          </p:nvPr>
        </p:nvSpPr>
        <p:spPr>
          <a:xfrm>
            <a:off x="0" y="2230438"/>
            <a:ext cx="4494213" cy="4318000"/>
          </a:xfrm>
        </p:spPr>
        <p:txBody>
          <a:bodyPr tIns="45720" bIns="4572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sp>
        <p:nvSpPr>
          <p:cNvPr id="4" name="Tekstrechts"/>
          <p:cNvSpPr>
            <a:spLocks noGrp="1"/>
          </p:cNvSpPr>
          <p:nvPr>
            <p:ph sz="half" idx="2"/>
          </p:nvPr>
        </p:nvSpPr>
        <p:spPr>
          <a:xfrm>
            <a:off x="4646613" y="2230438"/>
            <a:ext cx="4494212" cy="4318000"/>
          </a:xfrm>
        </p:spPr>
        <p:txBody>
          <a:bodyPr tIns="45720" bIns="4572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28501316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Titelvak"/>
          <p:cNvSpPr>
            <a:spLocks noGrp="1"/>
          </p:cNvSpPr>
          <p:nvPr>
            <p:ph type="title"/>
          </p:nvPr>
        </p:nvSpPr>
        <p:spPr>
          <a:xfrm>
            <a:off x="0" y="584835"/>
            <a:ext cx="9144000" cy="638944"/>
          </a:xfrm>
        </p:spPr>
        <p:txBody>
          <a:bodyPr tIns="46990" bIns="46990"/>
          <a:lstStyle>
            <a:lvl1pPr>
              <a:defRPr sz="4200"/>
            </a:lvl1pPr>
          </a:lstStyle>
          <a:p>
            <a:r>
              <a:rPr lang="en-US" dirty="0" smtClean="0"/>
              <a:t>Click to edit Master title style</a:t>
            </a:r>
            <a:endParaRPr lang="nl-NL" dirty="0"/>
          </a:p>
        </p:txBody>
      </p:sp>
      <p:sp>
        <p:nvSpPr>
          <p:cNvPr id="9" name="Koplinks"/>
          <p:cNvSpPr>
            <a:spLocks noGrp="1"/>
          </p:cNvSpPr>
          <p:nvPr>
            <p:ph type="body" idx="1"/>
          </p:nvPr>
        </p:nvSpPr>
        <p:spPr>
          <a:xfrm>
            <a:off x="467544" y="2132856"/>
            <a:ext cx="4040188" cy="639762"/>
          </a:xfrm>
        </p:spPr>
        <p:txBody>
          <a:bodyPr tIns="45720" bIns="4572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0" name="Kleinlinks"/>
          <p:cNvSpPr>
            <a:spLocks noGrp="1"/>
          </p:cNvSpPr>
          <p:nvPr>
            <p:ph sz="half" idx="2"/>
          </p:nvPr>
        </p:nvSpPr>
        <p:spPr>
          <a:xfrm>
            <a:off x="457200" y="2780928"/>
            <a:ext cx="4040188" cy="3744415"/>
          </a:xfrm>
        </p:spPr>
        <p:txBody>
          <a:bodyPr tIns="45720" bIns="4572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11" name="Koprechts"/>
          <p:cNvSpPr>
            <a:spLocks noGrp="1"/>
          </p:cNvSpPr>
          <p:nvPr>
            <p:ph type="body" sz="quarter" idx="3"/>
          </p:nvPr>
        </p:nvSpPr>
        <p:spPr>
          <a:xfrm>
            <a:off x="4645025" y="2132856"/>
            <a:ext cx="4041775" cy="648071"/>
          </a:xfrm>
        </p:spPr>
        <p:txBody>
          <a:bodyPr tIns="45720" bIns="4572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Kleinrechts"/>
          <p:cNvSpPr>
            <a:spLocks noGrp="1"/>
          </p:cNvSpPr>
          <p:nvPr>
            <p:ph sz="quarter" idx="4"/>
          </p:nvPr>
        </p:nvSpPr>
        <p:spPr>
          <a:xfrm>
            <a:off x="4645025" y="2780928"/>
            <a:ext cx="4041775" cy="3744415"/>
          </a:xfrm>
        </p:spPr>
        <p:txBody>
          <a:bodyPr tIns="45720" bIns="4572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38961428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elvak"/>
          <p:cNvSpPr>
            <a:spLocks noGrp="1"/>
          </p:cNvSpPr>
          <p:nvPr>
            <p:ph type="title"/>
          </p:nvPr>
        </p:nvSpPr>
        <p:spPr>
          <a:xfrm>
            <a:off x="0" y="584835"/>
            <a:ext cx="9140825" cy="792162"/>
          </a:xfrm>
        </p:spPr>
        <p:txBody>
          <a:bodyPr tIns="46990" bIns="46990"/>
          <a:lstStyle>
            <a:lvl1pPr>
              <a:defRPr sz="4200"/>
            </a:lvl1pPr>
          </a:lstStyle>
          <a:p>
            <a:r>
              <a:rPr lang="en-US" dirty="0" smtClean="0"/>
              <a:t>Click to edit Master title style</a:t>
            </a:r>
            <a:endParaRPr lang="nl-NL" dirty="0"/>
          </a:p>
        </p:txBody>
      </p:sp>
    </p:spTree>
    <p:extLst>
      <p:ext uri="{BB962C8B-B14F-4D97-AF65-F5344CB8AC3E}">
        <p14:creationId xmlns:p14="http://schemas.microsoft.com/office/powerpoint/2010/main" val="2109332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Sectietitel"/>
          <p:cNvSpPr>
            <a:spLocks noGrp="1"/>
          </p:cNvSpPr>
          <p:nvPr>
            <p:ph type="title"/>
          </p:nvPr>
        </p:nvSpPr>
        <p:spPr>
          <a:xfrm>
            <a:off x="722313" y="4406900"/>
            <a:ext cx="7772400" cy="1362075"/>
          </a:xfrm>
        </p:spPr>
        <p:txBody>
          <a:bodyPr tIns="46990" bIns="46990" anchor="t"/>
          <a:lstStyle>
            <a:lvl1pPr algn="l">
              <a:defRPr sz="4000" b="1" cap="all"/>
            </a:lvl1pPr>
          </a:lstStyle>
          <a:p>
            <a:r>
              <a:rPr lang="en-US" smtClean="0"/>
              <a:t>Click to edit Master title style</a:t>
            </a:r>
            <a:endParaRPr lang="nl-NL" dirty="0"/>
          </a:p>
        </p:txBody>
      </p:sp>
      <p:sp>
        <p:nvSpPr>
          <p:cNvPr id="3" name="Boventitel"/>
          <p:cNvSpPr>
            <a:spLocks noGrp="1"/>
          </p:cNvSpPr>
          <p:nvPr>
            <p:ph type="body" idx="1"/>
          </p:nvPr>
        </p:nvSpPr>
        <p:spPr>
          <a:xfrm>
            <a:off x="722313" y="2906713"/>
            <a:ext cx="7772400" cy="1500187"/>
          </a:xfrm>
        </p:spPr>
        <p:txBody>
          <a:bodyPr tIns="45720" bIns="45720"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Tree>
    <p:extLst>
      <p:ext uri="{BB962C8B-B14F-4D97-AF65-F5344CB8AC3E}">
        <p14:creationId xmlns:p14="http://schemas.microsoft.com/office/powerpoint/2010/main" val="25714511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61052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Koplinks"/>
          <p:cNvSpPr>
            <a:spLocks noGrp="1"/>
          </p:cNvSpPr>
          <p:nvPr>
            <p:ph type="title"/>
          </p:nvPr>
        </p:nvSpPr>
        <p:spPr>
          <a:xfrm>
            <a:off x="251520" y="1340768"/>
            <a:ext cx="3213993" cy="864096"/>
          </a:xfrm>
        </p:spPr>
        <p:txBody>
          <a:bodyPr tIns="45720" bIns="45720" anchor="b"/>
          <a:lstStyle>
            <a:lvl1pPr algn="l">
              <a:defRPr sz="2000" b="1"/>
            </a:lvl1pPr>
          </a:lstStyle>
          <a:p>
            <a:r>
              <a:rPr lang="en-US" dirty="0" smtClean="0"/>
              <a:t>Click to edit Master title style</a:t>
            </a:r>
            <a:endParaRPr lang="nl-NL" dirty="0"/>
          </a:p>
        </p:txBody>
      </p:sp>
      <p:sp>
        <p:nvSpPr>
          <p:cNvPr id="7" name="Rechtsgroot"/>
          <p:cNvSpPr>
            <a:spLocks noGrp="1"/>
          </p:cNvSpPr>
          <p:nvPr>
            <p:ph idx="1"/>
          </p:nvPr>
        </p:nvSpPr>
        <p:spPr>
          <a:xfrm>
            <a:off x="3575050" y="1340768"/>
            <a:ext cx="5111750" cy="5184576"/>
          </a:xfrm>
        </p:spPr>
        <p:txBody>
          <a:bodyPr tIns="45720" bIns="4572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8" name="Tekstlinks"/>
          <p:cNvSpPr>
            <a:spLocks noGrp="1"/>
          </p:cNvSpPr>
          <p:nvPr>
            <p:ph type="body" sz="half" idx="2"/>
          </p:nvPr>
        </p:nvSpPr>
        <p:spPr>
          <a:xfrm>
            <a:off x="251520" y="2204864"/>
            <a:ext cx="3213993" cy="4320480"/>
          </a:xfrm>
        </p:spPr>
        <p:txBody>
          <a:bodyPr tIns="45720" bIns="4572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26747109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0" name="Onderschriftkop"/>
          <p:cNvSpPr>
            <a:spLocks noGrp="1"/>
          </p:cNvSpPr>
          <p:nvPr>
            <p:ph type="title"/>
          </p:nvPr>
        </p:nvSpPr>
        <p:spPr>
          <a:xfrm>
            <a:off x="1792288" y="5085184"/>
            <a:ext cx="5486400" cy="648072"/>
          </a:xfrm>
        </p:spPr>
        <p:txBody>
          <a:bodyPr tIns="46990" bIns="46990" anchor="b"/>
          <a:lstStyle>
            <a:lvl1pPr algn="l">
              <a:defRPr sz="2000" b="1"/>
            </a:lvl1pPr>
          </a:lstStyle>
          <a:p>
            <a:r>
              <a:rPr lang="en-US" dirty="0" smtClean="0"/>
              <a:t>Click to edit Master title style</a:t>
            </a:r>
            <a:endParaRPr lang="nl-NL" dirty="0"/>
          </a:p>
        </p:txBody>
      </p:sp>
      <p:sp>
        <p:nvSpPr>
          <p:cNvPr id="11" name="Figuur"/>
          <p:cNvSpPr>
            <a:spLocks noGrp="1" noChangeAspect="1"/>
          </p:cNvSpPr>
          <p:nvPr>
            <p:ph type="pic" idx="1"/>
          </p:nvPr>
        </p:nvSpPr>
        <p:spPr>
          <a:xfrm>
            <a:off x="1792288" y="1484783"/>
            <a:ext cx="5486400" cy="36004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12" name="Onderschrift"/>
          <p:cNvSpPr>
            <a:spLocks noGrp="1"/>
          </p:cNvSpPr>
          <p:nvPr>
            <p:ph type="body" sz="half" idx="2"/>
          </p:nvPr>
        </p:nvSpPr>
        <p:spPr>
          <a:xfrm>
            <a:off x="1792288" y="5733256"/>
            <a:ext cx="5486400" cy="792088"/>
          </a:xfrm>
        </p:spPr>
        <p:txBody>
          <a:bodyPr tIns="45720" bIns="4572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24620668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5" name="Titelvak"/>
          <p:cNvSpPr>
            <a:spLocks noGrp="1"/>
          </p:cNvSpPr>
          <p:nvPr>
            <p:ph type="title"/>
          </p:nvPr>
        </p:nvSpPr>
        <p:spPr>
          <a:xfrm>
            <a:off x="0" y="584835"/>
            <a:ext cx="9140825" cy="792162"/>
          </a:xfrm>
        </p:spPr>
        <p:txBody>
          <a:bodyPr tIns="46990" bIns="46990"/>
          <a:lstStyle>
            <a:lvl1pPr>
              <a:defRPr sz="4200"/>
            </a:lvl1pPr>
          </a:lstStyle>
          <a:p>
            <a:r>
              <a:rPr lang="en-US" smtClean="0"/>
              <a:t>Click to edit Master title style</a:t>
            </a:r>
            <a:endParaRPr lang="nl-NL"/>
          </a:p>
        </p:txBody>
      </p:sp>
      <p:sp>
        <p:nvSpPr>
          <p:cNvPr id="6" name="Vertikaal"/>
          <p:cNvSpPr>
            <a:spLocks noGrp="1"/>
          </p:cNvSpPr>
          <p:nvPr>
            <p:ph type="body" orient="vert" idx="1"/>
          </p:nvPr>
        </p:nvSpPr>
        <p:spPr>
          <a:xfrm>
            <a:off x="0" y="2230438"/>
            <a:ext cx="9140825" cy="4318000"/>
          </a:xfrm>
        </p:spPr>
        <p:txBody>
          <a:bodyPr vert="eaVert" tIns="45720" bIns="45720"/>
          <a:lstStyle>
            <a:lvl1pPr>
              <a:defRPr sz="2500"/>
            </a:lvl1pPr>
            <a:lvl2pPr>
              <a:defRPr sz="2500"/>
            </a:lvl2pPr>
            <a:lvl3pPr>
              <a:defRPr sz="2500"/>
            </a:lvl3pPr>
            <a:lvl4pPr>
              <a:defRPr sz="2500"/>
            </a:lvl4pPr>
            <a:lvl5pPr>
              <a:defRPr sz="25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21563361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5" name="Vertikaalkop"/>
          <p:cNvSpPr>
            <a:spLocks noGrp="1"/>
          </p:cNvSpPr>
          <p:nvPr>
            <p:ph type="title" orient="vert"/>
          </p:nvPr>
        </p:nvSpPr>
        <p:spPr>
          <a:xfrm>
            <a:off x="6856413" y="1341438"/>
            <a:ext cx="2284412" cy="5207000"/>
          </a:xfrm>
        </p:spPr>
        <p:txBody>
          <a:bodyPr vert="eaVert" tIns="46990" bIns="46990"/>
          <a:lstStyle>
            <a:lvl1pPr>
              <a:defRPr sz="4200"/>
            </a:lvl1pPr>
          </a:lstStyle>
          <a:p>
            <a:r>
              <a:rPr lang="en-US" smtClean="0"/>
              <a:t>Click to edit Master title style</a:t>
            </a:r>
            <a:endParaRPr lang="nl-NL"/>
          </a:p>
        </p:txBody>
      </p:sp>
      <p:sp>
        <p:nvSpPr>
          <p:cNvPr id="6" name="Vertikaalklein"/>
          <p:cNvSpPr>
            <a:spLocks noGrp="1"/>
          </p:cNvSpPr>
          <p:nvPr>
            <p:ph type="body" orient="vert" idx="1"/>
          </p:nvPr>
        </p:nvSpPr>
        <p:spPr>
          <a:xfrm>
            <a:off x="0" y="1341438"/>
            <a:ext cx="6704013" cy="5207000"/>
          </a:xfrm>
        </p:spPr>
        <p:txBody>
          <a:bodyPr vert="eaVert" tIns="45720" bIns="45720"/>
          <a:lstStyle>
            <a:lvl1pPr>
              <a:defRPr sz="2500"/>
            </a:lvl1pPr>
            <a:lvl2pPr>
              <a:defRPr sz="2500"/>
            </a:lvl2pPr>
            <a:lvl3pPr>
              <a:defRPr sz="2500"/>
            </a:lvl3pPr>
            <a:lvl4pPr>
              <a:defRPr sz="2500"/>
            </a:lvl4pPr>
            <a:lvl5pPr>
              <a:defRPr sz="25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1477834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elvak"/>
          <p:cNvSpPr>
            <a:spLocks noGrp="1"/>
          </p:cNvSpPr>
          <p:nvPr>
            <p:ph type="title"/>
          </p:nvPr>
        </p:nvSpPr>
        <p:spPr>
          <a:xfrm>
            <a:off x="0" y="584835"/>
            <a:ext cx="9140825" cy="792162"/>
          </a:xfrm>
        </p:spPr>
        <p:txBody>
          <a:bodyPr tIns="46990" bIns="46990"/>
          <a:lstStyle>
            <a:lvl1pPr>
              <a:defRPr sz="4200"/>
            </a:lvl1pPr>
          </a:lstStyle>
          <a:p>
            <a:r>
              <a:rPr lang="en-US" smtClean="0"/>
              <a:t>Click to edit Master title style</a:t>
            </a:r>
            <a:endParaRPr lang="nl-NL"/>
          </a:p>
        </p:txBody>
      </p:sp>
      <p:sp>
        <p:nvSpPr>
          <p:cNvPr id="3" name="Tekstlinks"/>
          <p:cNvSpPr>
            <a:spLocks noGrp="1"/>
          </p:cNvSpPr>
          <p:nvPr>
            <p:ph sz="half" idx="1"/>
          </p:nvPr>
        </p:nvSpPr>
        <p:spPr>
          <a:xfrm>
            <a:off x="0" y="2230438"/>
            <a:ext cx="4494213" cy="4318000"/>
          </a:xfrm>
        </p:spPr>
        <p:txBody>
          <a:bodyPr tIns="45720" bIns="4572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dirty="0"/>
          </a:p>
        </p:txBody>
      </p:sp>
      <p:sp>
        <p:nvSpPr>
          <p:cNvPr id="4" name="Tekstrechts"/>
          <p:cNvSpPr>
            <a:spLocks noGrp="1"/>
          </p:cNvSpPr>
          <p:nvPr>
            <p:ph sz="half" idx="2"/>
          </p:nvPr>
        </p:nvSpPr>
        <p:spPr>
          <a:xfrm>
            <a:off x="4646613" y="2230438"/>
            <a:ext cx="4494212" cy="4318000"/>
          </a:xfrm>
        </p:spPr>
        <p:txBody>
          <a:bodyPr tIns="45720" bIns="4572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4174909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elvak"/>
          <p:cNvSpPr>
            <a:spLocks noGrp="1"/>
          </p:cNvSpPr>
          <p:nvPr>
            <p:ph type="title"/>
          </p:nvPr>
        </p:nvSpPr>
        <p:spPr>
          <a:xfrm>
            <a:off x="0" y="584835"/>
            <a:ext cx="9144000" cy="638944"/>
          </a:xfrm>
        </p:spPr>
        <p:txBody>
          <a:bodyPr tIns="46990" bIns="46990"/>
          <a:lstStyle>
            <a:lvl1pPr>
              <a:defRPr sz="4200"/>
            </a:lvl1pPr>
          </a:lstStyle>
          <a:p>
            <a:r>
              <a:rPr lang="en-US" smtClean="0"/>
              <a:t>Click to edit Master title style</a:t>
            </a:r>
            <a:endParaRPr lang="nl-NL" dirty="0"/>
          </a:p>
        </p:txBody>
      </p:sp>
      <p:sp>
        <p:nvSpPr>
          <p:cNvPr id="3" name="Koplinks"/>
          <p:cNvSpPr>
            <a:spLocks noGrp="1"/>
          </p:cNvSpPr>
          <p:nvPr>
            <p:ph type="body" idx="1"/>
          </p:nvPr>
        </p:nvSpPr>
        <p:spPr>
          <a:xfrm>
            <a:off x="467544" y="2132856"/>
            <a:ext cx="4040188" cy="639762"/>
          </a:xfrm>
        </p:spPr>
        <p:txBody>
          <a:bodyPr tIns="45720" bIns="4572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Kleinlinks"/>
          <p:cNvSpPr>
            <a:spLocks noGrp="1"/>
          </p:cNvSpPr>
          <p:nvPr>
            <p:ph sz="half" idx="2"/>
          </p:nvPr>
        </p:nvSpPr>
        <p:spPr>
          <a:xfrm>
            <a:off x="457200" y="2780928"/>
            <a:ext cx="4040188" cy="3744415"/>
          </a:xfrm>
        </p:spPr>
        <p:txBody>
          <a:bodyPr tIns="45720" bIns="4572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Koprechts"/>
          <p:cNvSpPr>
            <a:spLocks noGrp="1"/>
          </p:cNvSpPr>
          <p:nvPr>
            <p:ph type="body" sz="quarter" idx="3"/>
          </p:nvPr>
        </p:nvSpPr>
        <p:spPr>
          <a:xfrm>
            <a:off x="4645025" y="2132856"/>
            <a:ext cx="4041775" cy="648071"/>
          </a:xfrm>
        </p:spPr>
        <p:txBody>
          <a:bodyPr tIns="45720" bIns="4572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Kleinrechts"/>
          <p:cNvSpPr>
            <a:spLocks noGrp="1"/>
          </p:cNvSpPr>
          <p:nvPr>
            <p:ph sz="quarter" idx="4"/>
          </p:nvPr>
        </p:nvSpPr>
        <p:spPr>
          <a:xfrm>
            <a:off x="4645025" y="2780928"/>
            <a:ext cx="4041775" cy="3744415"/>
          </a:xfrm>
        </p:spPr>
        <p:txBody>
          <a:bodyPr tIns="45720" bIns="4572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Tree>
    <p:extLst>
      <p:ext uri="{BB962C8B-B14F-4D97-AF65-F5344CB8AC3E}">
        <p14:creationId xmlns:p14="http://schemas.microsoft.com/office/powerpoint/2010/main" val="154930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elvak"/>
          <p:cNvSpPr>
            <a:spLocks noGrp="1"/>
          </p:cNvSpPr>
          <p:nvPr>
            <p:ph type="title"/>
          </p:nvPr>
        </p:nvSpPr>
        <p:spPr>
          <a:xfrm>
            <a:off x="0" y="584835"/>
            <a:ext cx="9140825" cy="792162"/>
          </a:xfrm>
        </p:spPr>
        <p:txBody>
          <a:bodyPr tIns="46990" bIns="46990"/>
          <a:lstStyle>
            <a:lvl1pPr>
              <a:defRPr sz="4200"/>
            </a:lvl1pPr>
          </a:lstStyle>
          <a:p>
            <a:r>
              <a:rPr lang="en-US" smtClean="0"/>
              <a:t>Click to edit Master title style</a:t>
            </a:r>
            <a:endParaRPr lang="nl-NL" dirty="0"/>
          </a:p>
        </p:txBody>
      </p:sp>
    </p:spTree>
    <p:extLst>
      <p:ext uri="{BB962C8B-B14F-4D97-AF65-F5344CB8AC3E}">
        <p14:creationId xmlns:p14="http://schemas.microsoft.com/office/powerpoint/2010/main" val="1170506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3851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Koplinks"/>
          <p:cNvSpPr>
            <a:spLocks noGrp="1"/>
          </p:cNvSpPr>
          <p:nvPr>
            <p:ph type="title"/>
          </p:nvPr>
        </p:nvSpPr>
        <p:spPr>
          <a:xfrm>
            <a:off x="251520" y="1340768"/>
            <a:ext cx="3213993" cy="864096"/>
          </a:xfrm>
        </p:spPr>
        <p:txBody>
          <a:bodyPr tIns="45720" bIns="45720" anchor="b"/>
          <a:lstStyle>
            <a:lvl1pPr algn="l">
              <a:defRPr sz="2000" b="1"/>
            </a:lvl1pPr>
          </a:lstStyle>
          <a:p>
            <a:r>
              <a:rPr lang="en-US" smtClean="0"/>
              <a:t>Click to edit Master title style</a:t>
            </a:r>
            <a:endParaRPr lang="nl-NL" dirty="0"/>
          </a:p>
        </p:txBody>
      </p:sp>
      <p:sp>
        <p:nvSpPr>
          <p:cNvPr id="3" name="Rechtsgroot"/>
          <p:cNvSpPr>
            <a:spLocks noGrp="1"/>
          </p:cNvSpPr>
          <p:nvPr>
            <p:ph idx="1"/>
          </p:nvPr>
        </p:nvSpPr>
        <p:spPr>
          <a:xfrm>
            <a:off x="3575050" y="1340768"/>
            <a:ext cx="5111750" cy="5184576"/>
          </a:xfrm>
        </p:spPr>
        <p:txBody>
          <a:bodyPr tIns="45720" bIns="4572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kstlinks"/>
          <p:cNvSpPr>
            <a:spLocks noGrp="1"/>
          </p:cNvSpPr>
          <p:nvPr>
            <p:ph type="body" sz="half" idx="2"/>
          </p:nvPr>
        </p:nvSpPr>
        <p:spPr>
          <a:xfrm>
            <a:off x="251520" y="2204864"/>
            <a:ext cx="3213993" cy="4320480"/>
          </a:xfrm>
        </p:spPr>
        <p:txBody>
          <a:bodyPr tIns="45720" bIns="4572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3925460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Onderschriftkop"/>
          <p:cNvSpPr>
            <a:spLocks noGrp="1"/>
          </p:cNvSpPr>
          <p:nvPr>
            <p:ph type="title"/>
          </p:nvPr>
        </p:nvSpPr>
        <p:spPr>
          <a:xfrm>
            <a:off x="1792288" y="5085184"/>
            <a:ext cx="5486400" cy="648072"/>
          </a:xfrm>
        </p:spPr>
        <p:txBody>
          <a:bodyPr tIns="46990" bIns="46990" anchor="b"/>
          <a:lstStyle>
            <a:lvl1pPr algn="l">
              <a:defRPr sz="2000" b="1"/>
            </a:lvl1pPr>
          </a:lstStyle>
          <a:p>
            <a:r>
              <a:rPr lang="en-US" smtClean="0"/>
              <a:t>Click to edit Master title style</a:t>
            </a:r>
            <a:endParaRPr lang="nl-NL" dirty="0"/>
          </a:p>
        </p:txBody>
      </p:sp>
      <p:sp>
        <p:nvSpPr>
          <p:cNvPr id="3" name="Figuur"/>
          <p:cNvSpPr>
            <a:spLocks noGrp="1"/>
          </p:cNvSpPr>
          <p:nvPr>
            <p:ph type="pic" idx="1"/>
          </p:nvPr>
        </p:nvSpPr>
        <p:spPr>
          <a:xfrm>
            <a:off x="1792288" y="1484783"/>
            <a:ext cx="5486400" cy="3600401"/>
          </a:xfrm>
        </p:spPr>
        <p:txBody>
          <a:bodyPr tIns="45720" bIns="4572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nl-NL" noProof="0" smtClean="0"/>
          </a:p>
        </p:txBody>
      </p:sp>
      <p:sp>
        <p:nvSpPr>
          <p:cNvPr id="4" name="Onderschrift"/>
          <p:cNvSpPr>
            <a:spLocks noGrp="1"/>
          </p:cNvSpPr>
          <p:nvPr>
            <p:ph type="body" sz="half" idx="2"/>
          </p:nvPr>
        </p:nvSpPr>
        <p:spPr>
          <a:xfrm>
            <a:off x="1792288" y="5733256"/>
            <a:ext cx="5486400" cy="792088"/>
          </a:xfrm>
        </p:spPr>
        <p:txBody>
          <a:bodyPr tIns="45720" bIns="4572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29524501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4.xml"/><Relationship Id="rId12" Type="http://schemas.openxmlformats.org/officeDocument/2006/relationships/theme" Target="../theme/theme3.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24.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shape_Transparantie" hidden="1"/>
          <p:cNvSpPr>
            <a:spLocks noChangeArrowheads="1"/>
          </p:cNvSpPr>
          <p:nvPr/>
        </p:nvSpPr>
        <p:spPr bwMode="auto">
          <a:xfrm>
            <a:off x="127000" y="0"/>
            <a:ext cx="254000" cy="1017588"/>
          </a:xfrm>
          <a:prstGeom prst="rect">
            <a:avLst/>
          </a:prstGeom>
          <a:gradFill rotWithShape="1">
            <a:gsLst>
              <a:gs pos="0">
                <a:srgbClr val="FFFFFF"/>
              </a:gs>
              <a:gs pos="100000">
                <a:srgbClr val="757575">
                  <a:alpha val="0"/>
                </a:srgbClr>
              </a:gs>
            </a:gsLst>
            <a:lin ang="0" scaled="1"/>
          </a:gradFill>
          <a:ln w="9525">
            <a:noFill/>
            <a:miter lim="800000"/>
            <a:headEnd/>
            <a:tailEnd/>
          </a:ln>
          <a:extLst/>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dirty="0" smtClean="0"/>
          </a:p>
        </p:txBody>
      </p:sp>
      <p:sp>
        <p:nvSpPr>
          <p:cNvPr id="1031" name="shape_TransFollower" hidden="1"/>
          <p:cNvSpPr>
            <a:spLocks noChangeArrowheads="1"/>
          </p:cNvSpPr>
          <p:nvPr/>
        </p:nvSpPr>
        <p:spPr bwMode="auto">
          <a:xfrm>
            <a:off x="0" y="0"/>
            <a:ext cx="127000" cy="1017588"/>
          </a:xfrm>
          <a:prstGeom prst="rect">
            <a:avLst/>
          </a:prstGeom>
          <a:solidFill>
            <a:srgbClr val="FFFFFF"/>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dirty="0" smtClean="0"/>
          </a:p>
        </p:txBody>
      </p:sp>
      <p:sp>
        <p:nvSpPr>
          <p:cNvPr id="1026" name="Tekstvak"/>
          <p:cNvSpPr>
            <a:spLocks noGrp="1" noChangeArrowheads="1"/>
          </p:cNvSpPr>
          <p:nvPr>
            <p:ph type="body" idx="1"/>
          </p:nvPr>
        </p:nvSpPr>
        <p:spPr bwMode="auto">
          <a:xfrm>
            <a:off x="0" y="1456213"/>
            <a:ext cx="9140825" cy="5147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2091" tIns="45720" rIns="270000" bIns="45720" numCol="1" anchor="t" anchorCtr="0" compatLnSpc="1">
            <a:prstTxWarp prst="textNoShape">
              <a:avLst/>
            </a:prstTxWarp>
            <a:normAutofit/>
          </a:bodyPr>
          <a:lstStyle/>
          <a:p>
            <a:pPr lvl="0"/>
            <a:r>
              <a:rPr lang="nl-NL" altLang="nl-NL" dirty="0" smtClean="0"/>
              <a:t>Edit Master text styles</a:t>
            </a:r>
          </a:p>
          <a:p>
            <a:pPr lvl="1"/>
            <a:r>
              <a:rPr lang="nl-NL" altLang="nl-NL" dirty="0" smtClean="0"/>
              <a:t>Second level</a:t>
            </a:r>
          </a:p>
          <a:p>
            <a:pPr lvl="2"/>
            <a:r>
              <a:rPr lang="nl-NL" altLang="nl-NL" dirty="0" smtClean="0"/>
              <a:t>Third level</a:t>
            </a:r>
          </a:p>
          <a:p>
            <a:pPr lvl="3"/>
            <a:r>
              <a:rPr lang="nl-NL" altLang="nl-NL" dirty="0" smtClean="0"/>
              <a:t>Fourth level</a:t>
            </a:r>
          </a:p>
          <a:p>
            <a:pPr lvl="4"/>
            <a:r>
              <a:rPr lang="nl-NL" altLang="nl-NL" dirty="0" smtClean="0"/>
              <a:t>Fifth level</a:t>
            </a:r>
          </a:p>
        </p:txBody>
      </p:sp>
      <p:sp>
        <p:nvSpPr>
          <p:cNvPr id="1028" name="Titelvak"/>
          <p:cNvSpPr>
            <a:spLocks noGrp="1" noChangeArrowheads="1"/>
          </p:cNvSpPr>
          <p:nvPr>
            <p:ph type="title"/>
          </p:nvPr>
        </p:nvSpPr>
        <p:spPr bwMode="auto">
          <a:xfrm>
            <a:off x="0" y="584835"/>
            <a:ext cx="9140825"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2800" tIns="46990" rIns="270000" bIns="46990" numCol="1" anchor="ctr" anchorCtr="0" compatLnSpc="1">
            <a:prstTxWarp prst="textNoShape">
              <a:avLst/>
            </a:prstTxWarp>
            <a:normAutofit/>
          </a:bodyPr>
          <a:lstStyle/>
          <a:p>
            <a:pPr lvl="0"/>
            <a:r>
              <a:rPr lang="nl-NL" altLang="nl-NL" dirty="0" smtClean="0"/>
              <a:t>Click to edit Master title style</a:t>
            </a:r>
          </a:p>
        </p:txBody>
      </p:sp>
      <p:sp>
        <p:nvSpPr>
          <p:cNvPr id="1027" name="RodeBalk"/>
          <p:cNvSpPr>
            <a:spLocks noChangeArrowheads="1"/>
          </p:cNvSpPr>
          <p:nvPr/>
        </p:nvSpPr>
        <p:spPr bwMode="auto">
          <a:xfrm>
            <a:off x="-1" y="407035"/>
            <a:ext cx="9144000" cy="76200"/>
          </a:xfrm>
          <a:prstGeom prst="rect">
            <a:avLst/>
          </a:prstGeom>
          <a:solidFill>
            <a:srgbClr val="CC0000"/>
          </a:solidFill>
          <a:ln>
            <a:noFill/>
          </a:ln>
          <a:effectLst/>
          <a:extLst>
            <a:ext uri="{91240B29-F687-4f45-9708-019B960494DF}">
              <a14:hiddenLine xmlns:a14="http://schemas.microsoft.com/office/drawing/2010/main" w="0" cmpd="sng">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dirty="0" smtClean="0">
              <a:solidFill>
                <a:srgbClr val="FFFFFF"/>
              </a:solidFill>
            </a:endParaRPr>
          </a:p>
        </p:txBody>
      </p:sp>
      <p:pic>
        <p:nvPicPr>
          <p:cNvPr id="1033" name="LogoSlash_01" descr="SLASHTRANS" hidden="1"/>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165475" y="392113"/>
            <a:ext cx="41402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LogoSlash_02" descr="SLASHTRANS" hidden="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286374" y="392113"/>
            <a:ext cx="41656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chuineBalk"/>
          <p:cNvSpPr/>
          <p:nvPr userDrawn="1"/>
        </p:nvSpPr>
        <p:spPr>
          <a:xfrm>
            <a:off x="7974000" y="394244"/>
            <a:ext cx="1170000" cy="97028"/>
          </a:xfrm>
          <a:custGeom>
            <a:avLst/>
            <a:gdLst>
              <a:gd name="connsiteX0" fmla="*/ 0 w 1170000"/>
              <a:gd name="connsiteY0" fmla="*/ 0 h 96197"/>
              <a:gd name="connsiteX1" fmla="*/ 1170000 w 1170000"/>
              <a:gd name="connsiteY1" fmla="*/ 0 h 96197"/>
              <a:gd name="connsiteX2" fmla="*/ 1170000 w 1170000"/>
              <a:gd name="connsiteY2" fmla="*/ 96197 h 96197"/>
              <a:gd name="connsiteX3" fmla="*/ 0 w 1170000"/>
              <a:gd name="connsiteY3" fmla="*/ 96197 h 96197"/>
              <a:gd name="connsiteX4" fmla="*/ 0 w 1170000"/>
              <a:gd name="connsiteY4" fmla="*/ 0 h 96197"/>
              <a:gd name="connsiteX0" fmla="*/ 76200 w 1170000"/>
              <a:gd name="connsiteY0" fmla="*/ 2382 h 96197"/>
              <a:gd name="connsiteX1" fmla="*/ 1170000 w 1170000"/>
              <a:gd name="connsiteY1" fmla="*/ 0 h 96197"/>
              <a:gd name="connsiteX2" fmla="*/ 1170000 w 1170000"/>
              <a:gd name="connsiteY2" fmla="*/ 96197 h 96197"/>
              <a:gd name="connsiteX3" fmla="*/ 0 w 1170000"/>
              <a:gd name="connsiteY3" fmla="*/ 96197 h 96197"/>
              <a:gd name="connsiteX4" fmla="*/ 76200 w 1170000"/>
              <a:gd name="connsiteY4" fmla="*/ 2382 h 96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0000" h="96197">
                <a:moveTo>
                  <a:pt x="76200" y="2382"/>
                </a:moveTo>
                <a:lnTo>
                  <a:pt x="1170000" y="0"/>
                </a:lnTo>
                <a:lnTo>
                  <a:pt x="1170000" y="96197"/>
                </a:lnTo>
                <a:lnTo>
                  <a:pt x="0" y="96197"/>
                </a:lnTo>
                <a:lnTo>
                  <a:pt x="76200" y="238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bIns="45720" rtlCol="0" anchor="ctr"/>
          <a:lstStyle/>
          <a:p>
            <a:pPr algn="ctr"/>
            <a:endParaRPr lang="nl-NL" dirty="0"/>
          </a:p>
        </p:txBody>
      </p:sp>
      <p:sp>
        <p:nvSpPr>
          <p:cNvPr id="3" name="Paginanummer"/>
          <p:cNvSpPr/>
          <p:nvPr userDrawn="1"/>
        </p:nvSpPr>
        <p:spPr>
          <a:xfrm>
            <a:off x="8674100" y="400685"/>
            <a:ext cx="190500"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noAutofit/>
          </a:bodyPr>
          <a:lstStyle/>
          <a:p>
            <a:pPr algn="r"/>
            <a:fld id="{825C7DD7-04B3-467D-9524-52591AE6A38C}" type="slidenum">
              <a:rPr lang="nl-NL" sz="600" smtClean="0">
                <a:solidFill>
                  <a:srgbClr val="000000"/>
                </a:solidFill>
              </a:rPr>
              <a:pPr algn="r"/>
              <a:t>‹#›</a:t>
            </a:fld>
            <a:endParaRPr lang="nl-NL" sz="600" dirty="0">
              <a:solidFill>
                <a:srgbClr val="000000"/>
              </a:solidFill>
            </a:endParaRPr>
          </a:p>
        </p:txBody>
      </p:sp>
      <p:sp>
        <p:nvSpPr>
          <p:cNvPr id="1037" name="Scheiding"/>
          <p:cNvSpPr txBox="1">
            <a:spLocks noChangeArrowheads="1"/>
          </p:cNvSpPr>
          <p:nvPr/>
        </p:nvSpPr>
        <p:spPr bwMode="auto">
          <a:xfrm>
            <a:off x="8661400" y="400685"/>
            <a:ext cx="529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t">
            <a:no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nl-NL" sz="600" dirty="0" smtClean="0">
                <a:solidFill>
                  <a:srgbClr val="000000"/>
                </a:solidFill>
                <a:latin typeface="Verdana" pitchFamily="34" charset="0"/>
              </a:rPr>
              <a:t>|</a:t>
            </a:r>
          </a:p>
        </p:txBody>
      </p:sp>
      <p:pic>
        <p:nvPicPr>
          <p:cNvPr id="5" name="RUGlogoTop"/>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10821" y="82093"/>
            <a:ext cx="1126723" cy="264160"/>
          </a:xfrm>
          <a:prstGeom prst="rect">
            <a:avLst/>
          </a:prstGeom>
        </p:spPr>
      </p:pic>
      <p:sp>
        <p:nvSpPr>
          <p:cNvPr id="1034" name="tb_Faculty" hidden="1"/>
          <p:cNvSpPr txBox="1">
            <a:spLocks noChangeArrowheads="1"/>
          </p:cNvSpPr>
          <p:nvPr/>
        </p:nvSpPr>
        <p:spPr bwMode="auto">
          <a:xfrm>
            <a:off x="3687763" y="339725"/>
            <a:ext cx="115576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defRPr/>
            </a:pPr>
            <a:r>
              <a:rPr lang="nl-NL" sz="1000" dirty="0" smtClean="0">
                <a:solidFill>
                  <a:srgbClr val="CC0000"/>
                </a:solidFill>
                <a:latin typeface="Georgia" pitchFamily="18" charset="0"/>
              </a:rPr>
              <a:t>faculteit der letteren</a:t>
            </a:r>
          </a:p>
        </p:txBody>
      </p:sp>
      <p:sp>
        <p:nvSpPr>
          <p:cNvPr id="1035" name="tb_Department" hidden="1"/>
          <p:cNvSpPr txBox="1">
            <a:spLocks noChangeArrowheads="1"/>
          </p:cNvSpPr>
          <p:nvPr/>
        </p:nvSpPr>
        <p:spPr bwMode="auto">
          <a:xfrm>
            <a:off x="5811838" y="341313"/>
            <a:ext cx="1800225" cy="417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defRPr/>
            </a:pPr>
            <a:r>
              <a:rPr lang="nl-NL" sz="1000" dirty="0" smtClean="0">
                <a:solidFill>
                  <a:srgbClr val="CC0000"/>
                </a:solidFill>
                <a:latin typeface="Georgia" pitchFamily="18" charset="0"/>
              </a:rPr>
              <a:t>gltc</a:t>
            </a:r>
          </a:p>
        </p:txBody>
      </p:sp>
      <p:sp>
        <p:nvSpPr>
          <p:cNvPr id="1032" name="tbDate"/>
          <p:cNvSpPr txBox="1">
            <a:spLocks noChangeArrowheads="1"/>
          </p:cNvSpPr>
          <p:nvPr/>
        </p:nvSpPr>
        <p:spPr bwMode="auto">
          <a:xfrm>
            <a:off x="7874000" y="400685"/>
            <a:ext cx="7620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t">
            <a:no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lgn="r">
              <a:spcBef>
                <a:spcPct val="50000"/>
              </a:spcBef>
              <a:defRPr/>
            </a:pPr>
            <a:r>
              <a:rPr lang="nl-NL" sz="600" dirty="0" smtClean="0">
                <a:solidFill>
                  <a:srgbClr val="000000"/>
                </a:solidFill>
                <a:latin typeface="Verdana" pitchFamily="34" charset="0"/>
              </a:rPr>
              <a:t>20-</a:t>
            </a:r>
            <a:r>
              <a:rPr lang="nl-NL" sz="600" dirty="0" smtClean="0">
                <a:solidFill>
                  <a:srgbClr val="000000"/>
                </a:solidFill>
                <a:latin typeface="Verdana" pitchFamily="34" charset="0"/>
              </a:rPr>
              <a:t>09-</a:t>
            </a:r>
            <a:r>
              <a:rPr lang="nl-NL" sz="600" dirty="0" smtClean="0">
                <a:solidFill>
                  <a:srgbClr val="000000"/>
                </a:solidFill>
                <a:latin typeface="Verdana" pitchFamily="34" charset="0"/>
              </a:rPr>
              <a:t>2019</a:t>
            </a:r>
            <a:endParaRPr lang="nl-NL" sz="600" dirty="0" smtClean="0">
              <a:solidFill>
                <a:srgbClr val="000000"/>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3980" r:id="rId1"/>
    <p:sldLayoutId id="2147483946" r:id="rId2"/>
    <p:sldLayoutId id="2147483947" r:id="rId3"/>
    <p:sldLayoutId id="2147483948" r:id="rId4"/>
    <p:sldLayoutId id="2147483949" r:id="rId5"/>
    <p:sldLayoutId id="2147483950" r:id="rId6"/>
    <p:sldLayoutId id="2147483951" r:id="rId7"/>
    <p:sldLayoutId id="2147483952" r:id="rId8"/>
    <p:sldLayoutId id="2147483953" r:id="rId9"/>
    <p:sldLayoutId id="2147483954" r:id="rId10"/>
    <p:sldLayoutId id="2147483955" r:id="rId11"/>
    <p:sldLayoutId id="2147483956" r:id="rId12"/>
  </p:sldLayoutIdLst>
  <p:hf hdr="0" ftr="0" dt="0"/>
  <p:txStyles>
    <p:titleStyle>
      <a:lvl1pPr algn="l" rtl="0" eaLnBrk="1" fontAlgn="base" hangingPunct="1">
        <a:spcBef>
          <a:spcPct val="0"/>
        </a:spcBef>
        <a:spcAft>
          <a:spcPct val="0"/>
        </a:spcAft>
        <a:defRPr sz="4200">
          <a:solidFill>
            <a:schemeClr val="tx1"/>
          </a:solidFill>
          <a:latin typeface="Times New Roman"/>
          <a:ea typeface="+mj-ea"/>
          <a:cs typeface="Times New Roman"/>
        </a:defRPr>
      </a:lvl1pPr>
      <a:lvl2pPr algn="l" rtl="0" eaLnBrk="1" fontAlgn="base" hangingPunct="1">
        <a:spcBef>
          <a:spcPct val="0"/>
        </a:spcBef>
        <a:spcAft>
          <a:spcPct val="0"/>
        </a:spcAft>
        <a:defRPr sz="4200">
          <a:solidFill>
            <a:schemeClr val="tx1"/>
          </a:solidFill>
          <a:latin typeface="Verdana" pitchFamily="34" charset="0"/>
          <a:cs typeface="Arial" charset="0"/>
        </a:defRPr>
      </a:lvl2pPr>
      <a:lvl3pPr algn="l" rtl="0" eaLnBrk="1" fontAlgn="base" hangingPunct="1">
        <a:spcBef>
          <a:spcPct val="0"/>
        </a:spcBef>
        <a:spcAft>
          <a:spcPct val="0"/>
        </a:spcAft>
        <a:defRPr sz="4200">
          <a:solidFill>
            <a:schemeClr val="tx1"/>
          </a:solidFill>
          <a:latin typeface="Verdana" pitchFamily="34" charset="0"/>
          <a:cs typeface="Arial" charset="0"/>
        </a:defRPr>
      </a:lvl3pPr>
      <a:lvl4pPr algn="l" rtl="0" eaLnBrk="1" fontAlgn="base" hangingPunct="1">
        <a:spcBef>
          <a:spcPct val="0"/>
        </a:spcBef>
        <a:spcAft>
          <a:spcPct val="0"/>
        </a:spcAft>
        <a:defRPr sz="4200">
          <a:solidFill>
            <a:schemeClr val="tx1"/>
          </a:solidFill>
          <a:latin typeface="Verdana" pitchFamily="34" charset="0"/>
          <a:cs typeface="Arial" charset="0"/>
        </a:defRPr>
      </a:lvl4pPr>
      <a:lvl5pPr algn="l" rtl="0" eaLnBrk="1" fontAlgn="base" hangingPunct="1">
        <a:spcBef>
          <a:spcPct val="0"/>
        </a:spcBef>
        <a:spcAft>
          <a:spcPct val="0"/>
        </a:spcAft>
        <a:defRPr sz="4200">
          <a:solidFill>
            <a:schemeClr val="tx1"/>
          </a:solidFill>
          <a:latin typeface="Verdana" pitchFamily="34" charset="0"/>
          <a:cs typeface="Arial" charset="0"/>
        </a:defRPr>
      </a:lvl5pPr>
      <a:lvl6pPr marL="457200" algn="l" rtl="0" eaLnBrk="1" fontAlgn="base" hangingPunct="1">
        <a:spcBef>
          <a:spcPct val="0"/>
        </a:spcBef>
        <a:spcAft>
          <a:spcPct val="0"/>
        </a:spcAft>
        <a:defRPr sz="4200">
          <a:solidFill>
            <a:schemeClr val="tx1"/>
          </a:solidFill>
          <a:latin typeface="Verdana" pitchFamily="34" charset="0"/>
          <a:cs typeface="Arial" charset="0"/>
        </a:defRPr>
      </a:lvl6pPr>
      <a:lvl7pPr marL="914400" algn="l" rtl="0" eaLnBrk="1" fontAlgn="base" hangingPunct="1">
        <a:spcBef>
          <a:spcPct val="0"/>
        </a:spcBef>
        <a:spcAft>
          <a:spcPct val="0"/>
        </a:spcAft>
        <a:defRPr sz="4200">
          <a:solidFill>
            <a:schemeClr val="tx1"/>
          </a:solidFill>
          <a:latin typeface="Verdana" pitchFamily="34" charset="0"/>
          <a:cs typeface="Arial" charset="0"/>
        </a:defRPr>
      </a:lvl7pPr>
      <a:lvl8pPr marL="1371600" algn="l" rtl="0" eaLnBrk="1" fontAlgn="base" hangingPunct="1">
        <a:spcBef>
          <a:spcPct val="0"/>
        </a:spcBef>
        <a:spcAft>
          <a:spcPct val="0"/>
        </a:spcAft>
        <a:defRPr sz="4200">
          <a:solidFill>
            <a:schemeClr val="tx1"/>
          </a:solidFill>
          <a:latin typeface="Verdana" pitchFamily="34" charset="0"/>
          <a:cs typeface="Arial" charset="0"/>
        </a:defRPr>
      </a:lvl8pPr>
      <a:lvl9pPr marL="1828800" algn="l" rtl="0" eaLnBrk="1" fontAlgn="base" hangingPunct="1">
        <a:spcBef>
          <a:spcPct val="0"/>
        </a:spcBef>
        <a:spcAft>
          <a:spcPct val="0"/>
        </a:spcAft>
        <a:defRPr sz="4200">
          <a:solidFill>
            <a:schemeClr val="tx1"/>
          </a:solidFill>
          <a:latin typeface="Verdana" pitchFamily="34" charset="0"/>
          <a:cs typeface="Arial" charset="0"/>
        </a:defRPr>
      </a:lvl9pPr>
    </p:titleStyle>
    <p:bodyStyle>
      <a:lvl1pPr marL="249238" indent="-249238" algn="l" rtl="0" eaLnBrk="1" fontAlgn="base" hangingPunct="1">
        <a:spcBef>
          <a:spcPct val="20000"/>
        </a:spcBef>
        <a:spcAft>
          <a:spcPct val="0"/>
        </a:spcAft>
        <a:buFont typeface="Verdana" pitchFamily="34" charset="0"/>
        <a:buChar char="›"/>
        <a:defRPr sz="2500">
          <a:solidFill>
            <a:schemeClr val="tx1"/>
          </a:solidFill>
          <a:latin typeface="Times New Roman"/>
          <a:ea typeface="+mn-ea"/>
          <a:cs typeface="Times New Roman"/>
        </a:defRPr>
      </a:lvl1pPr>
      <a:lvl2pPr marL="501650" indent="-250825" algn="l" rtl="0" eaLnBrk="1" fontAlgn="base" hangingPunct="1">
        <a:spcBef>
          <a:spcPct val="20000"/>
        </a:spcBef>
        <a:spcAft>
          <a:spcPct val="0"/>
        </a:spcAft>
        <a:buSzPct val="50000"/>
        <a:buFont typeface="Wingdings" pitchFamily="2" charset="2"/>
        <a:buChar char="§"/>
        <a:defRPr sz="2500">
          <a:solidFill>
            <a:schemeClr val="tx1"/>
          </a:solidFill>
          <a:latin typeface="Times New Roman"/>
          <a:cs typeface="Times New Roman"/>
        </a:defRPr>
      </a:lvl2pPr>
      <a:lvl3pPr marL="744538" indent="-242888" algn="l" rtl="0" eaLnBrk="1" fontAlgn="base" hangingPunct="1">
        <a:spcBef>
          <a:spcPct val="20000"/>
        </a:spcBef>
        <a:spcAft>
          <a:spcPct val="0"/>
        </a:spcAft>
        <a:buSzPct val="85000"/>
        <a:buFont typeface="Courier New" pitchFamily="49" charset="0"/>
        <a:buChar char="-"/>
        <a:defRPr sz="2500">
          <a:solidFill>
            <a:schemeClr val="tx1"/>
          </a:solidFill>
          <a:latin typeface="Times New Roman"/>
          <a:cs typeface="Times New Roman"/>
        </a:defRPr>
      </a:lvl3pPr>
      <a:lvl4pPr marL="1009650" indent="-263525" algn="l" rtl="0" eaLnBrk="1" fontAlgn="base" hangingPunct="1">
        <a:spcBef>
          <a:spcPct val="20000"/>
        </a:spcBef>
        <a:spcAft>
          <a:spcPct val="0"/>
        </a:spcAft>
        <a:buFont typeface="Courier New" pitchFamily="49" charset="0"/>
        <a:buChar char="-"/>
        <a:defRPr sz="2500">
          <a:solidFill>
            <a:schemeClr val="tx1"/>
          </a:solidFill>
          <a:latin typeface="Times New Roman"/>
          <a:cs typeface="Times New Roman"/>
        </a:defRPr>
      </a:lvl4pPr>
      <a:lvl5pPr marL="1260475" indent="-249238" algn="l" rtl="0" eaLnBrk="1" fontAlgn="base" hangingPunct="1">
        <a:spcBef>
          <a:spcPct val="20000"/>
        </a:spcBef>
        <a:spcAft>
          <a:spcPct val="0"/>
        </a:spcAft>
        <a:buFont typeface="Courier New" pitchFamily="49" charset="0"/>
        <a:buChar char="-"/>
        <a:defRPr sz="2500">
          <a:solidFill>
            <a:schemeClr val="tx1"/>
          </a:solidFill>
          <a:latin typeface="Times New Roman"/>
          <a:cs typeface="Times New Roman"/>
        </a:defRPr>
      </a:lvl5pPr>
      <a:lvl6pPr marL="1717675" indent="-249238" algn="l" rtl="0" eaLnBrk="1" fontAlgn="base" hangingPunct="1">
        <a:spcBef>
          <a:spcPct val="20000"/>
        </a:spcBef>
        <a:spcAft>
          <a:spcPct val="0"/>
        </a:spcAft>
        <a:buFont typeface="Courier New" pitchFamily="49" charset="0"/>
        <a:buChar char="-"/>
        <a:defRPr sz="2500">
          <a:solidFill>
            <a:schemeClr val="tx1"/>
          </a:solidFill>
          <a:latin typeface="+mn-lt"/>
          <a:cs typeface="+mn-cs"/>
        </a:defRPr>
      </a:lvl6pPr>
      <a:lvl7pPr marL="2174875" indent="-249238" algn="l" rtl="0" eaLnBrk="1" fontAlgn="base" hangingPunct="1">
        <a:spcBef>
          <a:spcPct val="20000"/>
        </a:spcBef>
        <a:spcAft>
          <a:spcPct val="0"/>
        </a:spcAft>
        <a:buFont typeface="Courier New" pitchFamily="49" charset="0"/>
        <a:buChar char="-"/>
        <a:defRPr sz="2500">
          <a:solidFill>
            <a:schemeClr val="tx1"/>
          </a:solidFill>
          <a:latin typeface="+mn-lt"/>
          <a:cs typeface="+mn-cs"/>
        </a:defRPr>
      </a:lvl7pPr>
      <a:lvl8pPr marL="2632075" indent="-249238" algn="l" rtl="0" eaLnBrk="1" fontAlgn="base" hangingPunct="1">
        <a:spcBef>
          <a:spcPct val="20000"/>
        </a:spcBef>
        <a:spcAft>
          <a:spcPct val="0"/>
        </a:spcAft>
        <a:buFont typeface="Courier New" pitchFamily="49" charset="0"/>
        <a:buChar char="-"/>
        <a:defRPr sz="2500">
          <a:solidFill>
            <a:schemeClr val="tx1"/>
          </a:solidFill>
          <a:latin typeface="+mn-lt"/>
          <a:cs typeface="+mn-cs"/>
        </a:defRPr>
      </a:lvl8pPr>
      <a:lvl9pPr marL="3089275" indent="-249238" algn="l" rtl="0" eaLnBrk="1" fontAlgn="base" hangingPunct="1">
        <a:spcBef>
          <a:spcPct val="20000"/>
        </a:spcBef>
        <a:spcAft>
          <a:spcPct val="0"/>
        </a:spcAft>
        <a:buFont typeface="Courier New" pitchFamily="49" charset="0"/>
        <a:buChar char="-"/>
        <a:defRPr sz="25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3" name="shape_Transparantie" hidden="1"/>
          <p:cNvSpPr>
            <a:spLocks noChangeArrowheads="1"/>
          </p:cNvSpPr>
          <p:nvPr/>
        </p:nvSpPr>
        <p:spPr bwMode="auto">
          <a:xfrm>
            <a:off x="127000" y="0"/>
            <a:ext cx="254000" cy="1017588"/>
          </a:xfrm>
          <a:prstGeom prst="rect">
            <a:avLst/>
          </a:prstGeom>
          <a:gradFill rotWithShape="1">
            <a:gsLst>
              <a:gs pos="0">
                <a:srgbClr val="FFFFFF"/>
              </a:gs>
              <a:gs pos="100000">
                <a:srgbClr val="757575">
                  <a:alpha val="0"/>
                </a:srgbClr>
              </a:gs>
            </a:gsLst>
            <a:lin ang="0" scaled="1"/>
          </a:gra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dirty="0" smtClean="0"/>
          </a:p>
        </p:txBody>
      </p:sp>
      <p:sp>
        <p:nvSpPr>
          <p:cNvPr id="2054" name="shape_TransFollower" hidden="1"/>
          <p:cNvSpPr>
            <a:spLocks noChangeArrowheads="1"/>
          </p:cNvSpPr>
          <p:nvPr/>
        </p:nvSpPr>
        <p:spPr bwMode="auto">
          <a:xfrm>
            <a:off x="0" y="0"/>
            <a:ext cx="127000" cy="1017588"/>
          </a:xfrm>
          <a:prstGeom prst="rect">
            <a:avLst/>
          </a:prstGeom>
          <a:solidFill>
            <a:srgbClr val="FFFFFF"/>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dirty="0" smtClean="0"/>
          </a:p>
        </p:txBody>
      </p:sp>
      <p:sp>
        <p:nvSpPr>
          <p:cNvPr id="2050" name="Tekstvak"/>
          <p:cNvSpPr>
            <a:spLocks noGrp="1" noChangeArrowheads="1"/>
          </p:cNvSpPr>
          <p:nvPr>
            <p:ph type="body" idx="1"/>
          </p:nvPr>
        </p:nvSpPr>
        <p:spPr bwMode="auto">
          <a:xfrm>
            <a:off x="0" y="1456213"/>
            <a:ext cx="9140825" cy="5147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2091" tIns="45720" rIns="267843" bIns="45720" numCol="1" anchor="t" anchorCtr="0" compatLnSpc="1">
            <a:prstTxWarp prst="textNoShape">
              <a:avLst/>
            </a:prstTxWarp>
          </a:bodyPr>
          <a:lstStyle/>
          <a:p>
            <a:pPr lvl="0"/>
            <a:r>
              <a:rPr lang="nl-NL" altLang="nl-NL" dirty="0" smtClean="0"/>
              <a:t>Click to edit Master text styles</a:t>
            </a:r>
          </a:p>
          <a:p>
            <a:pPr lvl="1"/>
            <a:r>
              <a:rPr lang="nl-NL" altLang="nl-NL" dirty="0" smtClean="0"/>
              <a:t>Second level</a:t>
            </a:r>
          </a:p>
          <a:p>
            <a:pPr lvl="0"/>
            <a:r>
              <a:rPr lang="nl-NL" altLang="nl-NL" dirty="0" smtClean="0"/>
              <a:t>Third level</a:t>
            </a:r>
          </a:p>
          <a:p>
            <a:pPr lvl="1"/>
            <a:r>
              <a:rPr lang="nl-NL" altLang="nl-NL" dirty="0" smtClean="0"/>
              <a:t>Fourth level</a:t>
            </a:r>
          </a:p>
          <a:p>
            <a:pPr lvl="2"/>
            <a:r>
              <a:rPr lang="nl-NL" altLang="nl-NL" dirty="0" smtClean="0"/>
              <a:t>Fifth level</a:t>
            </a:r>
          </a:p>
        </p:txBody>
      </p:sp>
      <p:sp>
        <p:nvSpPr>
          <p:cNvPr id="2059" name="Titelvak"/>
          <p:cNvSpPr>
            <a:spLocks noGrp="1" noChangeArrowheads="1"/>
          </p:cNvSpPr>
          <p:nvPr>
            <p:ph type="title"/>
          </p:nvPr>
        </p:nvSpPr>
        <p:spPr bwMode="auto">
          <a:xfrm>
            <a:off x="0" y="584835"/>
            <a:ext cx="9140825"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2800" tIns="46990" rIns="270000" bIns="46990" numCol="1" anchor="ctr" anchorCtr="0" compatLnSpc="1">
            <a:prstTxWarp prst="textNoShape">
              <a:avLst/>
            </a:prstTxWarp>
          </a:bodyPr>
          <a:lstStyle/>
          <a:p>
            <a:pPr lvl="0"/>
            <a:r>
              <a:rPr lang="nl-NL" altLang="nl-NL" dirty="0" smtClean="0"/>
              <a:t>Click to edit Master title style</a:t>
            </a:r>
          </a:p>
        </p:txBody>
      </p:sp>
      <p:sp>
        <p:nvSpPr>
          <p:cNvPr id="2051" name="RodeBalk"/>
          <p:cNvSpPr>
            <a:spLocks noChangeArrowheads="1"/>
          </p:cNvSpPr>
          <p:nvPr/>
        </p:nvSpPr>
        <p:spPr bwMode="auto">
          <a:xfrm>
            <a:off x="-1" y="407035"/>
            <a:ext cx="9144000" cy="76200"/>
          </a:xfrm>
          <a:prstGeom prst="rect">
            <a:avLst/>
          </a:prstGeom>
          <a:solidFill>
            <a:srgbClr val="CC0000"/>
          </a:solidFill>
          <a:ln>
            <a:noFill/>
          </a:ln>
          <a:effectLst/>
          <a:extLst>
            <a:ext uri="{91240B29-F687-4f45-9708-019B960494DF}">
              <a14:hiddenLine xmlns:a14="http://schemas.microsoft.com/office/drawing/2010/main" w="0" cmpd="sng">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dirty="0" smtClean="0">
              <a:solidFill>
                <a:srgbClr val="FFFFFF"/>
              </a:solidFill>
            </a:endParaRPr>
          </a:p>
        </p:txBody>
      </p:sp>
      <p:pic>
        <p:nvPicPr>
          <p:cNvPr id="2056" name="LogoSlash_01" descr="SLASHTRANS" hidden="1"/>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165475" y="392113"/>
            <a:ext cx="41402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LogoSlash_02" descr="SLASHTRANS" hidden="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286374" y="392113"/>
            <a:ext cx="41656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SchuineBalk"/>
          <p:cNvSpPr/>
          <p:nvPr userDrawn="1"/>
        </p:nvSpPr>
        <p:spPr>
          <a:xfrm>
            <a:off x="7974000" y="394244"/>
            <a:ext cx="1170000" cy="97028"/>
          </a:xfrm>
          <a:custGeom>
            <a:avLst/>
            <a:gdLst>
              <a:gd name="connsiteX0" fmla="*/ 0 w 1170000"/>
              <a:gd name="connsiteY0" fmla="*/ 0 h 96197"/>
              <a:gd name="connsiteX1" fmla="*/ 1170000 w 1170000"/>
              <a:gd name="connsiteY1" fmla="*/ 0 h 96197"/>
              <a:gd name="connsiteX2" fmla="*/ 1170000 w 1170000"/>
              <a:gd name="connsiteY2" fmla="*/ 96197 h 96197"/>
              <a:gd name="connsiteX3" fmla="*/ 0 w 1170000"/>
              <a:gd name="connsiteY3" fmla="*/ 96197 h 96197"/>
              <a:gd name="connsiteX4" fmla="*/ 0 w 1170000"/>
              <a:gd name="connsiteY4" fmla="*/ 0 h 96197"/>
              <a:gd name="connsiteX0" fmla="*/ 76200 w 1170000"/>
              <a:gd name="connsiteY0" fmla="*/ 2382 h 96197"/>
              <a:gd name="connsiteX1" fmla="*/ 1170000 w 1170000"/>
              <a:gd name="connsiteY1" fmla="*/ 0 h 96197"/>
              <a:gd name="connsiteX2" fmla="*/ 1170000 w 1170000"/>
              <a:gd name="connsiteY2" fmla="*/ 96197 h 96197"/>
              <a:gd name="connsiteX3" fmla="*/ 0 w 1170000"/>
              <a:gd name="connsiteY3" fmla="*/ 96197 h 96197"/>
              <a:gd name="connsiteX4" fmla="*/ 76200 w 1170000"/>
              <a:gd name="connsiteY4" fmla="*/ 2382 h 96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0000" h="96197">
                <a:moveTo>
                  <a:pt x="76200" y="2382"/>
                </a:moveTo>
                <a:lnTo>
                  <a:pt x="1170000" y="0"/>
                </a:lnTo>
                <a:lnTo>
                  <a:pt x="1170000" y="96197"/>
                </a:lnTo>
                <a:lnTo>
                  <a:pt x="0" y="96197"/>
                </a:lnTo>
                <a:lnTo>
                  <a:pt x="76200" y="238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bIns="45720" rtlCol="0" anchor="ctr"/>
          <a:lstStyle/>
          <a:p>
            <a:pPr algn="ctr"/>
            <a:endParaRPr lang="nl-NL" dirty="0"/>
          </a:p>
        </p:txBody>
      </p:sp>
      <p:sp>
        <p:nvSpPr>
          <p:cNvPr id="14" name="Paginanummer"/>
          <p:cNvSpPr/>
          <p:nvPr userDrawn="1"/>
        </p:nvSpPr>
        <p:spPr>
          <a:xfrm>
            <a:off x="8674100" y="400685"/>
            <a:ext cx="190500"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noAutofit/>
          </a:bodyPr>
          <a:lstStyle/>
          <a:p>
            <a:pPr algn="r"/>
            <a:fld id="{825C7DD7-04B3-467D-9524-52591AE6A38C}" type="slidenum">
              <a:rPr lang="nl-NL" sz="600" smtClean="0">
                <a:solidFill>
                  <a:srgbClr val="000000"/>
                </a:solidFill>
              </a:rPr>
              <a:pPr algn="r"/>
              <a:t>‹#›</a:t>
            </a:fld>
            <a:endParaRPr lang="nl-NL" sz="600" dirty="0">
              <a:solidFill>
                <a:srgbClr val="000000"/>
              </a:solidFill>
            </a:endParaRPr>
          </a:p>
        </p:txBody>
      </p:sp>
      <p:sp>
        <p:nvSpPr>
          <p:cNvPr id="2061" name="Scheiding"/>
          <p:cNvSpPr txBox="1">
            <a:spLocks noChangeArrowheads="1"/>
          </p:cNvSpPr>
          <p:nvPr/>
        </p:nvSpPr>
        <p:spPr bwMode="auto">
          <a:xfrm>
            <a:off x="8661400" y="400685"/>
            <a:ext cx="529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t">
            <a:no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nl-NL" sz="600" dirty="0" smtClean="0">
                <a:solidFill>
                  <a:srgbClr val="000000"/>
                </a:solidFill>
                <a:latin typeface="Verdana" pitchFamily="34" charset="0"/>
              </a:rPr>
              <a:t>|</a:t>
            </a:r>
          </a:p>
        </p:txBody>
      </p:sp>
      <p:pic>
        <p:nvPicPr>
          <p:cNvPr id="2" name="RUGlogoTop"/>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210821" y="82093"/>
            <a:ext cx="1126723" cy="264160"/>
          </a:xfrm>
          <a:prstGeom prst="rect">
            <a:avLst/>
          </a:prstGeom>
        </p:spPr>
      </p:pic>
      <p:sp>
        <p:nvSpPr>
          <p:cNvPr id="5129" name="tb_Faculty" hidden="1"/>
          <p:cNvSpPr txBox="1">
            <a:spLocks noChangeArrowheads="1"/>
          </p:cNvSpPr>
          <p:nvPr/>
        </p:nvSpPr>
        <p:spPr bwMode="auto">
          <a:xfrm>
            <a:off x="3687763" y="338138"/>
            <a:ext cx="115576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defRPr/>
            </a:pPr>
            <a:r>
              <a:rPr lang="nl-NL" sz="1000" dirty="0" smtClean="0">
                <a:solidFill>
                  <a:srgbClr val="CC0000"/>
                </a:solidFill>
                <a:latin typeface="Georgia" pitchFamily="18" charset="0"/>
              </a:rPr>
              <a:t>faculteit der letteren</a:t>
            </a:r>
          </a:p>
        </p:txBody>
      </p:sp>
      <p:sp>
        <p:nvSpPr>
          <p:cNvPr id="5130" name="tb_Department" hidden="1"/>
          <p:cNvSpPr txBox="1">
            <a:spLocks noChangeAspect="1" noChangeArrowheads="1"/>
          </p:cNvSpPr>
          <p:nvPr/>
        </p:nvSpPr>
        <p:spPr bwMode="auto">
          <a:xfrm>
            <a:off x="5811838" y="341313"/>
            <a:ext cx="1800225"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defRPr/>
            </a:pPr>
            <a:r>
              <a:rPr lang="nl-NL" sz="1000" dirty="0" smtClean="0">
                <a:solidFill>
                  <a:srgbClr val="CC0000"/>
                </a:solidFill>
                <a:latin typeface="Georgia" pitchFamily="18" charset="0"/>
              </a:rPr>
              <a:t>gltc</a:t>
            </a:r>
          </a:p>
        </p:txBody>
      </p:sp>
      <p:sp>
        <p:nvSpPr>
          <p:cNvPr id="5128" name="tbDate"/>
          <p:cNvSpPr txBox="1">
            <a:spLocks noChangeArrowheads="1"/>
          </p:cNvSpPr>
          <p:nvPr/>
        </p:nvSpPr>
        <p:spPr bwMode="auto">
          <a:xfrm>
            <a:off x="7874000" y="400685"/>
            <a:ext cx="7620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t">
            <a:no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lgn="r">
              <a:spcBef>
                <a:spcPct val="50000"/>
              </a:spcBef>
              <a:defRPr/>
            </a:pPr>
            <a:r>
              <a:rPr lang="nl-NL" sz="600" smtClean="0">
                <a:solidFill>
                  <a:srgbClr val="000000"/>
                </a:solidFill>
                <a:latin typeface="Verdana" pitchFamily="34" charset="0"/>
              </a:rPr>
              <a:t>08-09-2017</a:t>
            </a:r>
            <a:endParaRPr lang="nl-NL" sz="600" dirty="0" smtClean="0">
              <a:solidFill>
                <a:srgbClr val="000000"/>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3982" r:id="rId1"/>
    <p:sldLayoutId id="2147483957" r:id="rId2"/>
    <p:sldLayoutId id="2147483958" r:id="rId3"/>
    <p:sldLayoutId id="2147483959" r:id="rId4"/>
    <p:sldLayoutId id="2147483960" r:id="rId5"/>
    <p:sldLayoutId id="2147483961" r:id="rId6"/>
    <p:sldLayoutId id="2147483962" r:id="rId7"/>
    <p:sldLayoutId id="2147483963" r:id="rId8"/>
    <p:sldLayoutId id="2147483964" r:id="rId9"/>
    <p:sldLayoutId id="2147483965" r:id="rId10"/>
    <p:sldLayoutId id="2147483966" r:id="rId11"/>
  </p:sldLayoutIdLst>
  <p:hf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Verdana" pitchFamily="34" charset="0"/>
          <a:cs typeface="Arial" charset="0"/>
        </a:defRPr>
      </a:lvl2pPr>
      <a:lvl3pPr algn="l" rtl="0" eaLnBrk="0" fontAlgn="base" hangingPunct="0">
        <a:spcBef>
          <a:spcPct val="0"/>
        </a:spcBef>
        <a:spcAft>
          <a:spcPct val="0"/>
        </a:spcAft>
        <a:defRPr sz="4200">
          <a:solidFill>
            <a:schemeClr val="tx2"/>
          </a:solidFill>
          <a:latin typeface="Verdana" pitchFamily="34" charset="0"/>
          <a:cs typeface="Arial" charset="0"/>
        </a:defRPr>
      </a:lvl3pPr>
      <a:lvl4pPr algn="l" rtl="0" eaLnBrk="0" fontAlgn="base" hangingPunct="0">
        <a:spcBef>
          <a:spcPct val="0"/>
        </a:spcBef>
        <a:spcAft>
          <a:spcPct val="0"/>
        </a:spcAft>
        <a:defRPr sz="4200">
          <a:solidFill>
            <a:schemeClr val="tx2"/>
          </a:solidFill>
          <a:latin typeface="Verdana" pitchFamily="34" charset="0"/>
          <a:cs typeface="Arial" charset="0"/>
        </a:defRPr>
      </a:lvl4pPr>
      <a:lvl5pPr algn="l" rtl="0" eaLnBrk="0" fontAlgn="base" hangingPunct="0">
        <a:spcBef>
          <a:spcPct val="0"/>
        </a:spcBef>
        <a:spcAft>
          <a:spcPct val="0"/>
        </a:spcAft>
        <a:defRPr sz="4200">
          <a:solidFill>
            <a:schemeClr val="tx2"/>
          </a:solidFill>
          <a:latin typeface="Verdana" pitchFamily="34" charset="0"/>
          <a:cs typeface="Arial" charset="0"/>
        </a:defRPr>
      </a:lvl5pPr>
      <a:lvl6pPr marL="457200" algn="l" rtl="0" fontAlgn="base">
        <a:spcBef>
          <a:spcPct val="0"/>
        </a:spcBef>
        <a:spcAft>
          <a:spcPct val="0"/>
        </a:spcAft>
        <a:defRPr sz="4200">
          <a:solidFill>
            <a:schemeClr val="tx2"/>
          </a:solidFill>
          <a:latin typeface="Verdana" pitchFamily="34" charset="0"/>
          <a:cs typeface="Arial" charset="0"/>
        </a:defRPr>
      </a:lvl6pPr>
      <a:lvl7pPr marL="914400" algn="l" rtl="0" fontAlgn="base">
        <a:spcBef>
          <a:spcPct val="0"/>
        </a:spcBef>
        <a:spcAft>
          <a:spcPct val="0"/>
        </a:spcAft>
        <a:defRPr sz="4200">
          <a:solidFill>
            <a:schemeClr val="tx2"/>
          </a:solidFill>
          <a:latin typeface="Verdana" pitchFamily="34" charset="0"/>
          <a:cs typeface="Arial" charset="0"/>
        </a:defRPr>
      </a:lvl7pPr>
      <a:lvl8pPr marL="1371600" algn="l" rtl="0" fontAlgn="base">
        <a:spcBef>
          <a:spcPct val="0"/>
        </a:spcBef>
        <a:spcAft>
          <a:spcPct val="0"/>
        </a:spcAft>
        <a:defRPr sz="4200">
          <a:solidFill>
            <a:schemeClr val="tx2"/>
          </a:solidFill>
          <a:latin typeface="Verdana" pitchFamily="34" charset="0"/>
          <a:cs typeface="Arial" charset="0"/>
        </a:defRPr>
      </a:lvl8pPr>
      <a:lvl9pPr marL="1828800" algn="l" rtl="0" fontAlgn="base">
        <a:spcBef>
          <a:spcPct val="0"/>
        </a:spcBef>
        <a:spcAft>
          <a:spcPct val="0"/>
        </a:spcAft>
        <a:defRPr sz="4200">
          <a:solidFill>
            <a:schemeClr val="tx2"/>
          </a:solidFill>
          <a:latin typeface="Verdana" pitchFamily="34" charset="0"/>
          <a:cs typeface="Arial" charset="0"/>
        </a:defRPr>
      </a:lvl9pPr>
    </p:titleStyle>
    <p:bodyStyle>
      <a:lvl1pPr marL="249238" indent="-249238" algn="l" rtl="0" eaLnBrk="0" fontAlgn="base" hangingPunct="0">
        <a:spcBef>
          <a:spcPct val="20000"/>
        </a:spcBef>
        <a:spcAft>
          <a:spcPct val="0"/>
        </a:spcAft>
        <a:buFont typeface="Verdana" pitchFamily="34" charset="0"/>
        <a:buChar char="›"/>
        <a:defRPr sz="2500">
          <a:solidFill>
            <a:schemeClr val="tx1"/>
          </a:solidFill>
          <a:latin typeface="+mn-lt"/>
          <a:ea typeface="+mn-ea"/>
          <a:cs typeface="+mn-cs"/>
        </a:defRPr>
      </a:lvl1pPr>
      <a:lvl2pPr marL="517525" indent="-266700" algn="l" rtl="0" eaLnBrk="0" fontAlgn="base" hangingPunct="0">
        <a:spcBef>
          <a:spcPct val="20000"/>
        </a:spcBef>
        <a:spcAft>
          <a:spcPct val="0"/>
        </a:spcAft>
        <a:buSzPct val="50000"/>
        <a:buFont typeface="Wingdings" pitchFamily="2" charset="2"/>
        <a:buChar char="§"/>
        <a:defRPr sz="2500">
          <a:solidFill>
            <a:schemeClr val="tx1"/>
          </a:solidFill>
          <a:latin typeface="+mn-lt"/>
          <a:cs typeface="+mn-cs"/>
        </a:defRPr>
      </a:lvl2pPr>
      <a:lvl3pPr marL="760413" indent="-241300" algn="l" rtl="0" eaLnBrk="0" fontAlgn="base" hangingPunct="0">
        <a:spcBef>
          <a:spcPct val="20000"/>
        </a:spcBef>
        <a:spcAft>
          <a:spcPct val="0"/>
        </a:spcAft>
        <a:buFont typeface="Courier New" pitchFamily="49" charset="0"/>
        <a:buChar char="-"/>
        <a:defRPr sz="2500">
          <a:solidFill>
            <a:schemeClr val="tx1"/>
          </a:solidFill>
          <a:latin typeface="+mn-lt"/>
          <a:cs typeface="+mn-cs"/>
        </a:defRPr>
      </a:lvl3pPr>
      <a:lvl4pPr marL="1009650" indent="-249238" algn="l" rtl="0" eaLnBrk="0" fontAlgn="base" hangingPunct="0">
        <a:spcBef>
          <a:spcPct val="20000"/>
        </a:spcBef>
        <a:spcAft>
          <a:spcPct val="0"/>
        </a:spcAft>
        <a:buFont typeface="Courier New" pitchFamily="49" charset="0"/>
        <a:buChar char="-"/>
        <a:defRPr sz="2500">
          <a:solidFill>
            <a:schemeClr val="tx1"/>
          </a:solidFill>
          <a:latin typeface="+mn-lt"/>
          <a:cs typeface="+mn-cs"/>
        </a:defRPr>
      </a:lvl4pPr>
      <a:lvl5pPr marL="1260475" indent="-249238" algn="l" rtl="0" eaLnBrk="0" fontAlgn="base" hangingPunct="0">
        <a:spcBef>
          <a:spcPct val="20000"/>
        </a:spcBef>
        <a:spcAft>
          <a:spcPct val="0"/>
        </a:spcAft>
        <a:buFont typeface="Courier New" pitchFamily="49" charset="0"/>
        <a:buChar char="-"/>
        <a:defRPr sz="2500">
          <a:solidFill>
            <a:schemeClr val="tx1"/>
          </a:solidFill>
          <a:latin typeface="+mn-lt"/>
          <a:cs typeface="+mn-cs"/>
        </a:defRPr>
      </a:lvl5pPr>
      <a:lvl6pPr marL="1717675" indent="-249238" algn="l" rtl="0" fontAlgn="base">
        <a:spcBef>
          <a:spcPct val="20000"/>
        </a:spcBef>
        <a:spcAft>
          <a:spcPct val="0"/>
        </a:spcAft>
        <a:buFont typeface="Courier New" pitchFamily="49" charset="0"/>
        <a:buChar char="-"/>
        <a:defRPr sz="2500">
          <a:solidFill>
            <a:schemeClr val="tx1"/>
          </a:solidFill>
          <a:latin typeface="+mn-lt"/>
          <a:cs typeface="+mn-cs"/>
        </a:defRPr>
      </a:lvl6pPr>
      <a:lvl7pPr marL="2174875" indent="-249238" algn="l" rtl="0" fontAlgn="base">
        <a:spcBef>
          <a:spcPct val="20000"/>
        </a:spcBef>
        <a:spcAft>
          <a:spcPct val="0"/>
        </a:spcAft>
        <a:buFont typeface="Courier New" pitchFamily="49" charset="0"/>
        <a:buChar char="-"/>
        <a:defRPr sz="2500">
          <a:solidFill>
            <a:schemeClr val="tx1"/>
          </a:solidFill>
          <a:latin typeface="+mn-lt"/>
          <a:cs typeface="+mn-cs"/>
        </a:defRPr>
      </a:lvl7pPr>
      <a:lvl8pPr marL="2632075" indent="-249238" algn="l" rtl="0" fontAlgn="base">
        <a:spcBef>
          <a:spcPct val="20000"/>
        </a:spcBef>
        <a:spcAft>
          <a:spcPct val="0"/>
        </a:spcAft>
        <a:buFont typeface="Courier New" pitchFamily="49" charset="0"/>
        <a:buChar char="-"/>
        <a:defRPr sz="2500">
          <a:solidFill>
            <a:schemeClr val="tx1"/>
          </a:solidFill>
          <a:latin typeface="+mn-lt"/>
          <a:cs typeface="+mn-cs"/>
        </a:defRPr>
      </a:lvl8pPr>
      <a:lvl9pPr marL="3089275" indent="-249238" algn="l" rtl="0" fontAlgn="base">
        <a:spcBef>
          <a:spcPct val="20000"/>
        </a:spcBef>
        <a:spcAft>
          <a:spcPct val="0"/>
        </a:spcAft>
        <a:buFont typeface="Courier New" pitchFamily="49" charset="0"/>
        <a:buChar char="-"/>
        <a:defRPr sz="25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7" name="shape_Transparantie" hidden="1"/>
          <p:cNvSpPr>
            <a:spLocks noChangeArrowheads="1"/>
          </p:cNvSpPr>
          <p:nvPr/>
        </p:nvSpPr>
        <p:spPr bwMode="auto">
          <a:xfrm>
            <a:off x="127000" y="0"/>
            <a:ext cx="254000" cy="1017588"/>
          </a:xfrm>
          <a:prstGeom prst="rect">
            <a:avLst/>
          </a:prstGeom>
          <a:gradFill rotWithShape="1">
            <a:gsLst>
              <a:gs pos="0">
                <a:srgbClr val="FFFFFF"/>
              </a:gs>
              <a:gs pos="100000">
                <a:srgbClr val="757575">
                  <a:alpha val="0"/>
                </a:srgbClr>
              </a:gs>
            </a:gsLst>
            <a:lin ang="0" scaled="1"/>
          </a:gra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dirty="0" smtClean="0"/>
          </a:p>
        </p:txBody>
      </p:sp>
      <p:sp>
        <p:nvSpPr>
          <p:cNvPr id="3078" name="shape_TransFollower" hidden="1"/>
          <p:cNvSpPr>
            <a:spLocks noChangeArrowheads="1"/>
          </p:cNvSpPr>
          <p:nvPr/>
        </p:nvSpPr>
        <p:spPr bwMode="auto">
          <a:xfrm>
            <a:off x="0" y="0"/>
            <a:ext cx="127000" cy="1017588"/>
          </a:xfrm>
          <a:prstGeom prst="rect">
            <a:avLst/>
          </a:prstGeom>
          <a:solidFill>
            <a:srgbClr val="FFFFFF"/>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dirty="0" smtClean="0"/>
          </a:p>
        </p:txBody>
      </p:sp>
      <p:sp>
        <p:nvSpPr>
          <p:cNvPr id="3074" name="Tekstvak"/>
          <p:cNvSpPr>
            <a:spLocks noGrp="1" noChangeArrowheads="1"/>
          </p:cNvSpPr>
          <p:nvPr>
            <p:ph type="body" idx="1"/>
          </p:nvPr>
        </p:nvSpPr>
        <p:spPr bwMode="auto">
          <a:xfrm>
            <a:off x="0" y="1456213"/>
            <a:ext cx="9140825" cy="5147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2091" tIns="45720" rIns="267843" bIns="45720" numCol="1" anchor="t" anchorCtr="0" compatLnSpc="1">
            <a:prstTxWarp prst="textNoShape">
              <a:avLst/>
            </a:prstTxWarp>
          </a:bodyPr>
          <a:lstStyle/>
          <a:p>
            <a:pPr lvl="0"/>
            <a:r>
              <a:rPr lang="nl-NL" altLang="nl-NL" dirty="0" smtClean="0"/>
              <a:t>Click to edit Master text styles</a:t>
            </a:r>
          </a:p>
          <a:p>
            <a:pPr lvl="1"/>
            <a:r>
              <a:rPr lang="nl-NL" altLang="nl-NL" dirty="0" smtClean="0"/>
              <a:t>Second level</a:t>
            </a:r>
          </a:p>
          <a:p>
            <a:pPr lvl="2"/>
            <a:r>
              <a:rPr lang="nl-NL" altLang="nl-NL" dirty="0" smtClean="0"/>
              <a:t>Third level</a:t>
            </a:r>
          </a:p>
          <a:p>
            <a:pPr lvl="3"/>
            <a:r>
              <a:rPr lang="nl-NL" altLang="nl-NL" dirty="0" smtClean="0"/>
              <a:t>Fourth level</a:t>
            </a:r>
          </a:p>
          <a:p>
            <a:pPr lvl="4"/>
            <a:r>
              <a:rPr lang="nl-NL" altLang="nl-NL" dirty="0" smtClean="0"/>
              <a:t>Fifth level</a:t>
            </a:r>
          </a:p>
        </p:txBody>
      </p:sp>
      <p:sp>
        <p:nvSpPr>
          <p:cNvPr id="3083" name="Titelvak"/>
          <p:cNvSpPr>
            <a:spLocks noGrp="1" noChangeArrowheads="1"/>
          </p:cNvSpPr>
          <p:nvPr>
            <p:ph type="title"/>
          </p:nvPr>
        </p:nvSpPr>
        <p:spPr bwMode="auto">
          <a:xfrm>
            <a:off x="0" y="584835"/>
            <a:ext cx="9140825"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2800" tIns="46990" rIns="270000" bIns="46990" numCol="1" anchor="ctr" anchorCtr="0" compatLnSpc="1">
            <a:prstTxWarp prst="textNoShape">
              <a:avLst/>
            </a:prstTxWarp>
          </a:bodyPr>
          <a:lstStyle/>
          <a:p>
            <a:pPr lvl="0"/>
            <a:r>
              <a:rPr lang="nl-NL" altLang="nl-NL" dirty="0" smtClean="0"/>
              <a:t>Click to edit Master title style</a:t>
            </a:r>
          </a:p>
        </p:txBody>
      </p:sp>
      <p:sp>
        <p:nvSpPr>
          <p:cNvPr id="3075" name="RodeBalk"/>
          <p:cNvSpPr>
            <a:spLocks noChangeArrowheads="1"/>
          </p:cNvSpPr>
          <p:nvPr/>
        </p:nvSpPr>
        <p:spPr bwMode="auto">
          <a:xfrm>
            <a:off x="-1" y="407035"/>
            <a:ext cx="9144000" cy="76200"/>
          </a:xfrm>
          <a:prstGeom prst="rect">
            <a:avLst/>
          </a:prstGeom>
          <a:solidFill>
            <a:srgbClr val="CC0000"/>
          </a:solidFill>
          <a:ln>
            <a:noFill/>
          </a:ln>
          <a:effectLst/>
          <a:extLst>
            <a:ext uri="{91240B29-F687-4f45-9708-019B960494DF}">
              <a14:hiddenLine xmlns:a14="http://schemas.microsoft.com/office/drawing/2010/main" w="0" cmpd="sng">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45720" bIns="4572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nl-NL" altLang="nl-NL" dirty="0" smtClean="0">
              <a:solidFill>
                <a:srgbClr val="FFFFFF"/>
              </a:solidFill>
            </a:endParaRPr>
          </a:p>
        </p:txBody>
      </p:sp>
      <p:pic>
        <p:nvPicPr>
          <p:cNvPr id="3080" name="LogoSlash_01" descr="SLASHTRANS" hidden="1"/>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165475" y="392113"/>
            <a:ext cx="41402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LogoSlash_02" descr="SLASHTRANS" hidden="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286374" y="392113"/>
            <a:ext cx="41656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SchuineBalk"/>
          <p:cNvSpPr/>
          <p:nvPr userDrawn="1"/>
        </p:nvSpPr>
        <p:spPr>
          <a:xfrm>
            <a:off x="7974000" y="394244"/>
            <a:ext cx="1170000" cy="97028"/>
          </a:xfrm>
          <a:custGeom>
            <a:avLst/>
            <a:gdLst>
              <a:gd name="connsiteX0" fmla="*/ 0 w 1170000"/>
              <a:gd name="connsiteY0" fmla="*/ 0 h 96197"/>
              <a:gd name="connsiteX1" fmla="*/ 1170000 w 1170000"/>
              <a:gd name="connsiteY1" fmla="*/ 0 h 96197"/>
              <a:gd name="connsiteX2" fmla="*/ 1170000 w 1170000"/>
              <a:gd name="connsiteY2" fmla="*/ 96197 h 96197"/>
              <a:gd name="connsiteX3" fmla="*/ 0 w 1170000"/>
              <a:gd name="connsiteY3" fmla="*/ 96197 h 96197"/>
              <a:gd name="connsiteX4" fmla="*/ 0 w 1170000"/>
              <a:gd name="connsiteY4" fmla="*/ 0 h 96197"/>
              <a:gd name="connsiteX0" fmla="*/ 76200 w 1170000"/>
              <a:gd name="connsiteY0" fmla="*/ 2382 h 96197"/>
              <a:gd name="connsiteX1" fmla="*/ 1170000 w 1170000"/>
              <a:gd name="connsiteY1" fmla="*/ 0 h 96197"/>
              <a:gd name="connsiteX2" fmla="*/ 1170000 w 1170000"/>
              <a:gd name="connsiteY2" fmla="*/ 96197 h 96197"/>
              <a:gd name="connsiteX3" fmla="*/ 0 w 1170000"/>
              <a:gd name="connsiteY3" fmla="*/ 96197 h 96197"/>
              <a:gd name="connsiteX4" fmla="*/ 76200 w 1170000"/>
              <a:gd name="connsiteY4" fmla="*/ 2382 h 96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0000" h="96197">
                <a:moveTo>
                  <a:pt x="76200" y="2382"/>
                </a:moveTo>
                <a:lnTo>
                  <a:pt x="1170000" y="0"/>
                </a:lnTo>
                <a:lnTo>
                  <a:pt x="1170000" y="96197"/>
                </a:lnTo>
                <a:lnTo>
                  <a:pt x="0" y="96197"/>
                </a:lnTo>
                <a:lnTo>
                  <a:pt x="76200" y="238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45720" bIns="45720" rtlCol="0" anchor="ctr"/>
          <a:lstStyle/>
          <a:p>
            <a:pPr algn="ctr"/>
            <a:endParaRPr lang="nl-NL" dirty="0"/>
          </a:p>
        </p:txBody>
      </p:sp>
      <p:sp>
        <p:nvSpPr>
          <p:cNvPr id="14" name="Paginanummer"/>
          <p:cNvSpPr/>
          <p:nvPr userDrawn="1"/>
        </p:nvSpPr>
        <p:spPr>
          <a:xfrm>
            <a:off x="8674100" y="400685"/>
            <a:ext cx="190500" cy="138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noAutofit/>
          </a:bodyPr>
          <a:lstStyle/>
          <a:p>
            <a:pPr algn="r"/>
            <a:fld id="{825C7DD7-04B3-467D-9524-52591AE6A38C}" type="slidenum">
              <a:rPr lang="nl-NL" sz="600" smtClean="0">
                <a:solidFill>
                  <a:srgbClr val="000000"/>
                </a:solidFill>
              </a:rPr>
              <a:pPr algn="r"/>
              <a:t>‹#›</a:t>
            </a:fld>
            <a:endParaRPr lang="nl-NL" sz="600" dirty="0">
              <a:solidFill>
                <a:srgbClr val="000000"/>
              </a:solidFill>
            </a:endParaRPr>
          </a:p>
        </p:txBody>
      </p:sp>
      <p:sp>
        <p:nvSpPr>
          <p:cNvPr id="3085" name="Scheiding"/>
          <p:cNvSpPr txBox="1">
            <a:spLocks noChangeArrowheads="1"/>
          </p:cNvSpPr>
          <p:nvPr/>
        </p:nvSpPr>
        <p:spPr bwMode="auto">
          <a:xfrm>
            <a:off x="8661400" y="400685"/>
            <a:ext cx="529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t">
            <a:no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nl-NL" sz="600" dirty="0" smtClean="0">
                <a:solidFill>
                  <a:srgbClr val="000000"/>
                </a:solidFill>
                <a:latin typeface="Verdana" pitchFamily="34" charset="0"/>
              </a:rPr>
              <a:t>|</a:t>
            </a:r>
          </a:p>
        </p:txBody>
      </p:sp>
      <p:pic>
        <p:nvPicPr>
          <p:cNvPr id="2" name="RUGlogoTop"/>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210821" y="82093"/>
            <a:ext cx="1126723" cy="264160"/>
          </a:xfrm>
          <a:prstGeom prst="rect">
            <a:avLst/>
          </a:prstGeom>
        </p:spPr>
      </p:pic>
      <p:sp>
        <p:nvSpPr>
          <p:cNvPr id="7177" name="tb_Faculty" hidden="1"/>
          <p:cNvSpPr txBox="1">
            <a:spLocks noChangeArrowheads="1"/>
          </p:cNvSpPr>
          <p:nvPr/>
        </p:nvSpPr>
        <p:spPr bwMode="auto">
          <a:xfrm>
            <a:off x="3687763" y="338138"/>
            <a:ext cx="115576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defRPr/>
            </a:pPr>
            <a:r>
              <a:rPr lang="nl-NL" sz="1000" dirty="0" smtClean="0">
                <a:solidFill>
                  <a:srgbClr val="CC0000"/>
                </a:solidFill>
                <a:latin typeface="Georgia" pitchFamily="18" charset="0"/>
              </a:rPr>
              <a:t>faculteit der letteren</a:t>
            </a:r>
          </a:p>
        </p:txBody>
      </p:sp>
      <p:sp>
        <p:nvSpPr>
          <p:cNvPr id="7178" name="tb_Department" hidden="1"/>
          <p:cNvSpPr txBox="1">
            <a:spLocks noChangeArrowheads="1"/>
          </p:cNvSpPr>
          <p:nvPr/>
        </p:nvSpPr>
        <p:spPr bwMode="auto">
          <a:xfrm>
            <a:off x="5811838" y="341313"/>
            <a:ext cx="1800225"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defRPr/>
            </a:pPr>
            <a:r>
              <a:rPr lang="nl-NL" sz="1000" dirty="0" smtClean="0">
                <a:solidFill>
                  <a:srgbClr val="CC0000"/>
                </a:solidFill>
                <a:latin typeface="Georgia" pitchFamily="18" charset="0"/>
              </a:rPr>
              <a:t>gltc</a:t>
            </a:r>
          </a:p>
        </p:txBody>
      </p:sp>
      <p:sp>
        <p:nvSpPr>
          <p:cNvPr id="7176" name="tbDate"/>
          <p:cNvSpPr txBox="1">
            <a:spLocks noChangeArrowheads="1"/>
          </p:cNvSpPr>
          <p:nvPr/>
        </p:nvSpPr>
        <p:spPr bwMode="auto">
          <a:xfrm>
            <a:off x="7874000" y="400685"/>
            <a:ext cx="762000"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t">
            <a:noAutofit/>
          </a:bodyPr>
          <a:lstStyle>
            <a:lvl1pPr>
              <a:defRPr>
                <a:solidFill>
                  <a:schemeClr val="tx1"/>
                </a:solidFill>
                <a:latin typeface="Arial" charset="0"/>
                <a:cs typeface="Arial" charset="0"/>
              </a:defRPr>
            </a:lvl1pPr>
            <a:lvl2pPr marL="320675">
              <a:defRPr>
                <a:solidFill>
                  <a:schemeClr val="tx1"/>
                </a:solidFill>
                <a:latin typeface="Arial" charset="0"/>
                <a:cs typeface="Arial" charset="0"/>
              </a:defRPr>
            </a:lvl2pPr>
            <a:lvl3pPr marL="642938">
              <a:defRPr>
                <a:solidFill>
                  <a:schemeClr val="tx1"/>
                </a:solidFill>
                <a:latin typeface="Arial" charset="0"/>
                <a:cs typeface="Arial" charset="0"/>
              </a:defRPr>
            </a:lvl3pPr>
            <a:lvl4pPr marL="963613">
              <a:defRPr>
                <a:solidFill>
                  <a:schemeClr val="tx1"/>
                </a:solidFill>
                <a:latin typeface="Arial" charset="0"/>
                <a:cs typeface="Arial" charset="0"/>
              </a:defRPr>
            </a:lvl4pPr>
            <a:lvl5pPr marL="1285875">
              <a:defRPr>
                <a:solidFill>
                  <a:schemeClr val="tx1"/>
                </a:solidFill>
                <a:latin typeface="Arial" charset="0"/>
                <a:cs typeface="Arial" charset="0"/>
              </a:defRPr>
            </a:lvl5pPr>
            <a:lvl6pPr marL="1743075" fontAlgn="base">
              <a:spcBef>
                <a:spcPct val="0"/>
              </a:spcBef>
              <a:spcAft>
                <a:spcPct val="0"/>
              </a:spcAft>
              <a:defRPr>
                <a:solidFill>
                  <a:schemeClr val="tx1"/>
                </a:solidFill>
                <a:latin typeface="Arial" charset="0"/>
                <a:cs typeface="Arial" charset="0"/>
              </a:defRPr>
            </a:lvl6pPr>
            <a:lvl7pPr marL="2200275" fontAlgn="base">
              <a:spcBef>
                <a:spcPct val="0"/>
              </a:spcBef>
              <a:spcAft>
                <a:spcPct val="0"/>
              </a:spcAft>
              <a:defRPr>
                <a:solidFill>
                  <a:schemeClr val="tx1"/>
                </a:solidFill>
                <a:latin typeface="Arial" charset="0"/>
                <a:cs typeface="Arial" charset="0"/>
              </a:defRPr>
            </a:lvl7pPr>
            <a:lvl8pPr marL="2657475" fontAlgn="base">
              <a:spcBef>
                <a:spcPct val="0"/>
              </a:spcBef>
              <a:spcAft>
                <a:spcPct val="0"/>
              </a:spcAft>
              <a:defRPr>
                <a:solidFill>
                  <a:schemeClr val="tx1"/>
                </a:solidFill>
                <a:latin typeface="Arial" charset="0"/>
                <a:cs typeface="Arial" charset="0"/>
              </a:defRPr>
            </a:lvl8pPr>
            <a:lvl9pPr marL="3114675" fontAlgn="base">
              <a:spcBef>
                <a:spcPct val="0"/>
              </a:spcBef>
              <a:spcAft>
                <a:spcPct val="0"/>
              </a:spcAft>
              <a:defRPr>
                <a:solidFill>
                  <a:schemeClr val="tx1"/>
                </a:solidFill>
                <a:latin typeface="Arial" charset="0"/>
                <a:cs typeface="Arial" charset="0"/>
              </a:defRPr>
            </a:lvl9pPr>
          </a:lstStyle>
          <a:p>
            <a:pPr algn="r">
              <a:spcBef>
                <a:spcPct val="50000"/>
              </a:spcBef>
              <a:defRPr/>
            </a:pPr>
            <a:r>
              <a:rPr lang="nl-NL" sz="600" smtClean="0">
                <a:solidFill>
                  <a:srgbClr val="000000"/>
                </a:solidFill>
                <a:latin typeface="Verdana" pitchFamily="34" charset="0"/>
              </a:rPr>
              <a:t>08-09-2017</a:t>
            </a:r>
            <a:endParaRPr lang="nl-NL" sz="600" dirty="0" smtClean="0">
              <a:solidFill>
                <a:srgbClr val="000000"/>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3981" r:id="rId1"/>
    <p:sldLayoutId id="2147483967" r:id="rId2"/>
    <p:sldLayoutId id="2147483968" r:id="rId3"/>
    <p:sldLayoutId id="2147483969" r:id="rId4"/>
    <p:sldLayoutId id="2147483970" r:id="rId5"/>
    <p:sldLayoutId id="2147483971" r:id="rId6"/>
    <p:sldLayoutId id="2147483972" r:id="rId7"/>
    <p:sldLayoutId id="2147483973" r:id="rId8"/>
    <p:sldLayoutId id="2147483974" r:id="rId9"/>
    <p:sldLayoutId id="2147483975" r:id="rId10"/>
    <p:sldLayoutId id="2147483976" r:id="rId11"/>
  </p:sldLayoutIdLst>
  <p:hf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Verdana" pitchFamily="34" charset="0"/>
          <a:cs typeface="Arial" charset="0"/>
        </a:defRPr>
      </a:lvl2pPr>
      <a:lvl3pPr algn="l" rtl="0" eaLnBrk="0" fontAlgn="base" hangingPunct="0">
        <a:spcBef>
          <a:spcPct val="0"/>
        </a:spcBef>
        <a:spcAft>
          <a:spcPct val="0"/>
        </a:spcAft>
        <a:defRPr sz="4200">
          <a:solidFill>
            <a:schemeClr val="tx2"/>
          </a:solidFill>
          <a:latin typeface="Verdana" pitchFamily="34" charset="0"/>
          <a:cs typeface="Arial" charset="0"/>
        </a:defRPr>
      </a:lvl3pPr>
      <a:lvl4pPr algn="l" rtl="0" eaLnBrk="0" fontAlgn="base" hangingPunct="0">
        <a:spcBef>
          <a:spcPct val="0"/>
        </a:spcBef>
        <a:spcAft>
          <a:spcPct val="0"/>
        </a:spcAft>
        <a:defRPr sz="4200">
          <a:solidFill>
            <a:schemeClr val="tx2"/>
          </a:solidFill>
          <a:latin typeface="Verdana" pitchFamily="34" charset="0"/>
          <a:cs typeface="Arial" charset="0"/>
        </a:defRPr>
      </a:lvl4pPr>
      <a:lvl5pPr algn="l" rtl="0" eaLnBrk="0" fontAlgn="base" hangingPunct="0">
        <a:spcBef>
          <a:spcPct val="0"/>
        </a:spcBef>
        <a:spcAft>
          <a:spcPct val="0"/>
        </a:spcAft>
        <a:defRPr sz="4200">
          <a:solidFill>
            <a:schemeClr val="tx2"/>
          </a:solidFill>
          <a:latin typeface="Verdana" pitchFamily="34" charset="0"/>
          <a:cs typeface="Arial" charset="0"/>
        </a:defRPr>
      </a:lvl5pPr>
      <a:lvl6pPr marL="457200" algn="l" rtl="0" fontAlgn="base">
        <a:spcBef>
          <a:spcPct val="0"/>
        </a:spcBef>
        <a:spcAft>
          <a:spcPct val="0"/>
        </a:spcAft>
        <a:defRPr sz="4200">
          <a:solidFill>
            <a:schemeClr val="tx2"/>
          </a:solidFill>
          <a:latin typeface="Verdana" pitchFamily="34" charset="0"/>
          <a:cs typeface="Arial" charset="0"/>
        </a:defRPr>
      </a:lvl6pPr>
      <a:lvl7pPr marL="914400" algn="l" rtl="0" fontAlgn="base">
        <a:spcBef>
          <a:spcPct val="0"/>
        </a:spcBef>
        <a:spcAft>
          <a:spcPct val="0"/>
        </a:spcAft>
        <a:defRPr sz="4200">
          <a:solidFill>
            <a:schemeClr val="tx2"/>
          </a:solidFill>
          <a:latin typeface="Verdana" pitchFamily="34" charset="0"/>
          <a:cs typeface="Arial" charset="0"/>
        </a:defRPr>
      </a:lvl7pPr>
      <a:lvl8pPr marL="1371600" algn="l" rtl="0" fontAlgn="base">
        <a:spcBef>
          <a:spcPct val="0"/>
        </a:spcBef>
        <a:spcAft>
          <a:spcPct val="0"/>
        </a:spcAft>
        <a:defRPr sz="4200">
          <a:solidFill>
            <a:schemeClr val="tx2"/>
          </a:solidFill>
          <a:latin typeface="Verdana" pitchFamily="34" charset="0"/>
          <a:cs typeface="Arial" charset="0"/>
        </a:defRPr>
      </a:lvl8pPr>
      <a:lvl9pPr marL="1828800" algn="l" rtl="0" fontAlgn="base">
        <a:spcBef>
          <a:spcPct val="0"/>
        </a:spcBef>
        <a:spcAft>
          <a:spcPct val="0"/>
        </a:spcAft>
        <a:defRPr sz="4200">
          <a:solidFill>
            <a:schemeClr val="tx2"/>
          </a:solidFill>
          <a:latin typeface="Verdana" pitchFamily="34" charset="0"/>
          <a:cs typeface="Arial" charset="0"/>
        </a:defRPr>
      </a:lvl9pPr>
    </p:titleStyle>
    <p:bodyStyle>
      <a:lvl1pPr marL="249238" indent="-249238" algn="l" rtl="0" eaLnBrk="0" fontAlgn="base" hangingPunct="0">
        <a:spcBef>
          <a:spcPct val="20000"/>
        </a:spcBef>
        <a:spcAft>
          <a:spcPct val="0"/>
        </a:spcAft>
        <a:buFont typeface="Verdana" pitchFamily="34" charset="0"/>
        <a:buChar char="›"/>
        <a:defRPr sz="2500">
          <a:solidFill>
            <a:schemeClr val="tx1"/>
          </a:solidFill>
          <a:latin typeface="+mn-lt"/>
          <a:ea typeface="+mn-ea"/>
          <a:cs typeface="+mn-cs"/>
        </a:defRPr>
      </a:lvl1pPr>
      <a:lvl2pPr marL="501650" indent="-250825" algn="l" rtl="0" eaLnBrk="0" fontAlgn="base" hangingPunct="0">
        <a:spcBef>
          <a:spcPct val="20000"/>
        </a:spcBef>
        <a:spcAft>
          <a:spcPct val="0"/>
        </a:spcAft>
        <a:buSzPct val="50000"/>
        <a:buFont typeface="Wingdings" pitchFamily="2" charset="2"/>
        <a:buChar char="§"/>
        <a:defRPr sz="2500">
          <a:solidFill>
            <a:schemeClr val="tx1"/>
          </a:solidFill>
          <a:latin typeface="+mn-lt"/>
          <a:cs typeface="+mn-cs"/>
        </a:defRPr>
      </a:lvl2pPr>
      <a:lvl3pPr marL="760413" indent="-258763" algn="l" rtl="0" eaLnBrk="0" fontAlgn="base" hangingPunct="0">
        <a:spcBef>
          <a:spcPct val="20000"/>
        </a:spcBef>
        <a:spcAft>
          <a:spcPct val="0"/>
        </a:spcAft>
        <a:buFont typeface="Courier New" pitchFamily="49" charset="0"/>
        <a:buChar char="-"/>
        <a:defRPr sz="2500">
          <a:solidFill>
            <a:schemeClr val="tx1"/>
          </a:solidFill>
          <a:latin typeface="+mn-lt"/>
          <a:cs typeface="+mn-cs"/>
        </a:defRPr>
      </a:lvl3pPr>
      <a:lvl4pPr marL="1009650" indent="-249238" algn="l" rtl="0" eaLnBrk="0" fontAlgn="base" hangingPunct="0">
        <a:spcBef>
          <a:spcPct val="20000"/>
        </a:spcBef>
        <a:spcAft>
          <a:spcPct val="0"/>
        </a:spcAft>
        <a:buFont typeface="Courier New" pitchFamily="49" charset="0"/>
        <a:buChar char="-"/>
        <a:defRPr sz="2500">
          <a:solidFill>
            <a:schemeClr val="tx1"/>
          </a:solidFill>
          <a:latin typeface="+mn-lt"/>
          <a:cs typeface="+mn-cs"/>
        </a:defRPr>
      </a:lvl4pPr>
      <a:lvl5pPr marL="1268413" indent="-257175" algn="l" rtl="0" eaLnBrk="0" fontAlgn="base" hangingPunct="0">
        <a:spcBef>
          <a:spcPct val="20000"/>
        </a:spcBef>
        <a:spcAft>
          <a:spcPct val="0"/>
        </a:spcAft>
        <a:buFont typeface="Courier New" pitchFamily="49" charset="0"/>
        <a:buChar char="-"/>
        <a:defRPr sz="2500">
          <a:solidFill>
            <a:schemeClr val="tx1"/>
          </a:solidFill>
          <a:latin typeface="+mn-lt"/>
          <a:cs typeface="+mn-cs"/>
        </a:defRPr>
      </a:lvl5pPr>
      <a:lvl6pPr marL="1725613" indent="-257175" algn="l" rtl="0" fontAlgn="base">
        <a:spcBef>
          <a:spcPct val="20000"/>
        </a:spcBef>
        <a:spcAft>
          <a:spcPct val="0"/>
        </a:spcAft>
        <a:buFont typeface="Courier New" pitchFamily="49" charset="0"/>
        <a:buChar char="-"/>
        <a:defRPr sz="2500">
          <a:solidFill>
            <a:schemeClr val="tx1"/>
          </a:solidFill>
          <a:latin typeface="+mn-lt"/>
          <a:cs typeface="+mn-cs"/>
        </a:defRPr>
      </a:lvl6pPr>
      <a:lvl7pPr marL="2182813" indent="-257175" algn="l" rtl="0" fontAlgn="base">
        <a:spcBef>
          <a:spcPct val="20000"/>
        </a:spcBef>
        <a:spcAft>
          <a:spcPct val="0"/>
        </a:spcAft>
        <a:buFont typeface="Courier New" pitchFamily="49" charset="0"/>
        <a:buChar char="-"/>
        <a:defRPr sz="2500">
          <a:solidFill>
            <a:schemeClr val="tx1"/>
          </a:solidFill>
          <a:latin typeface="+mn-lt"/>
          <a:cs typeface="+mn-cs"/>
        </a:defRPr>
      </a:lvl7pPr>
      <a:lvl8pPr marL="2640013" indent="-257175" algn="l" rtl="0" fontAlgn="base">
        <a:spcBef>
          <a:spcPct val="20000"/>
        </a:spcBef>
        <a:spcAft>
          <a:spcPct val="0"/>
        </a:spcAft>
        <a:buFont typeface="Courier New" pitchFamily="49" charset="0"/>
        <a:buChar char="-"/>
        <a:defRPr sz="2500">
          <a:solidFill>
            <a:schemeClr val="tx1"/>
          </a:solidFill>
          <a:latin typeface="+mn-lt"/>
          <a:cs typeface="+mn-cs"/>
        </a:defRPr>
      </a:lvl8pPr>
      <a:lvl9pPr marL="3097213" indent="-257175" algn="l" rtl="0" fontAlgn="base">
        <a:spcBef>
          <a:spcPct val="20000"/>
        </a:spcBef>
        <a:spcAft>
          <a:spcPct val="0"/>
        </a:spcAft>
        <a:buFont typeface="Courier New" pitchFamily="49" charset="0"/>
        <a:buChar char="-"/>
        <a:defRPr sz="25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0" y="1274400"/>
            <a:ext cx="9144000" cy="1420902"/>
          </a:xfrm>
        </p:spPr>
        <p:txBody>
          <a:bodyPr/>
          <a:lstStyle/>
          <a:p>
            <a:r>
              <a:rPr lang="nl-NL" sz="3200" dirty="0" smtClean="0"/>
              <a:t>Van minnaars en demonen: </a:t>
            </a:r>
            <a:br>
              <a:rPr lang="nl-NL" sz="3200" dirty="0" smtClean="0"/>
            </a:br>
            <a:r>
              <a:rPr lang="nl-NL" sz="3200" dirty="0" smtClean="0"/>
              <a:t>Plato’s </a:t>
            </a:r>
            <a:r>
              <a:rPr lang="nl-NL" sz="3200" dirty="0" smtClean="0"/>
              <a:t>filosofisch liefdesverhaal</a:t>
            </a:r>
            <a:endParaRPr lang="nl-NL" dirty="0"/>
          </a:p>
        </p:txBody>
      </p:sp>
      <p:sp>
        <p:nvSpPr>
          <p:cNvPr id="9" name="Subtitle 8"/>
          <p:cNvSpPr>
            <a:spLocks noGrp="1"/>
          </p:cNvSpPr>
          <p:nvPr>
            <p:ph type="subTitle" idx="1"/>
          </p:nvPr>
        </p:nvSpPr>
        <p:spPr>
          <a:xfrm>
            <a:off x="0" y="3573016"/>
            <a:ext cx="9140825" cy="2366984"/>
          </a:xfrm>
        </p:spPr>
        <p:txBody>
          <a:bodyPr>
            <a:normAutofit/>
          </a:bodyPr>
          <a:lstStyle/>
          <a:p>
            <a:r>
              <a:rPr lang="nl-NL" sz="2400" dirty="0" smtClean="0"/>
              <a:t>VCN-Nazomerconferentie</a:t>
            </a:r>
          </a:p>
          <a:p>
            <a:r>
              <a:rPr lang="nl-NL" dirty="0" smtClean="0"/>
              <a:t>20 september 2019</a:t>
            </a:r>
          </a:p>
          <a:p>
            <a:endParaRPr lang="nl-NL" dirty="0" smtClean="0"/>
          </a:p>
          <a:p>
            <a:endParaRPr lang="nl-NL" dirty="0" smtClean="0"/>
          </a:p>
          <a:p>
            <a:pPr algn="r"/>
            <a:r>
              <a:rPr lang="nl-NL" dirty="0" smtClean="0"/>
              <a:t>Dr. Albert Joosse</a:t>
            </a:r>
          </a:p>
          <a:p>
            <a:pPr algn="r"/>
            <a:r>
              <a:rPr lang="nl-NL" dirty="0" err="1" smtClean="0"/>
              <a:t>L.A.Joosse</a:t>
            </a:r>
            <a:r>
              <a:rPr lang="nl-NL" dirty="0" err="1" smtClean="0"/>
              <a:t>@</a:t>
            </a:r>
            <a:r>
              <a:rPr lang="nl-NL" dirty="0" err="1" smtClean="0"/>
              <a:t>rug.nl</a:t>
            </a:r>
            <a:r>
              <a:rPr lang="nl-NL" dirty="0" smtClean="0"/>
              <a:t> </a:t>
            </a:r>
            <a:endParaRPr lang="nl-NL" dirty="0"/>
          </a:p>
        </p:txBody>
      </p:sp>
    </p:spTree>
    <p:extLst>
      <p:ext uri="{BB962C8B-B14F-4D97-AF65-F5344CB8AC3E}">
        <p14:creationId xmlns:p14="http://schemas.microsoft.com/office/powerpoint/2010/main" val="228836597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Het </a:t>
            </a:r>
            <a:r>
              <a:rPr lang="en-US" dirty="0" err="1" smtClean="0"/>
              <a:t>filosofisch</a:t>
            </a:r>
            <a:r>
              <a:rPr lang="en-US" dirty="0" smtClean="0"/>
              <a:t> </a:t>
            </a:r>
            <a:r>
              <a:rPr lang="en-US" dirty="0" err="1" smtClean="0"/>
              <a:t>gebrek</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Je </a:t>
            </a:r>
            <a:r>
              <a:rPr lang="en-US" dirty="0" err="1" smtClean="0"/>
              <a:t>hebt</a:t>
            </a:r>
            <a:r>
              <a:rPr lang="en-US" dirty="0" smtClean="0"/>
              <a:t> </a:t>
            </a:r>
            <a:r>
              <a:rPr lang="en-US" dirty="0" err="1" smtClean="0"/>
              <a:t>lief</a:t>
            </a:r>
            <a:r>
              <a:rPr lang="en-US" dirty="0" smtClean="0"/>
              <a:t>:</a:t>
            </a:r>
          </a:p>
          <a:p>
            <a:pPr marL="514350" indent="-514350">
              <a:buFont typeface="+mj-lt"/>
              <a:buAutoNum type="alphaLcPeriod"/>
            </a:pPr>
            <a:r>
              <a:rPr lang="en-US" dirty="0" err="1" smtClean="0"/>
              <a:t>wat</a:t>
            </a:r>
            <a:r>
              <a:rPr lang="en-US" dirty="0" smtClean="0"/>
              <a:t> </a:t>
            </a:r>
            <a:r>
              <a:rPr lang="en-US" dirty="0"/>
              <a:t>je </a:t>
            </a:r>
            <a:r>
              <a:rPr lang="en-US" dirty="0" err="1"/>
              <a:t>niet</a:t>
            </a:r>
            <a:r>
              <a:rPr lang="en-US" dirty="0"/>
              <a:t> </a:t>
            </a:r>
            <a:r>
              <a:rPr lang="en-US" dirty="0" err="1" smtClean="0"/>
              <a:t>hebt</a:t>
            </a:r>
            <a:endParaRPr lang="en-US" dirty="0" smtClean="0"/>
          </a:p>
          <a:p>
            <a:pPr marL="514350" indent="-514350">
              <a:buFont typeface="+mj-lt"/>
              <a:buAutoNum type="alphaLcPeriod"/>
            </a:pPr>
            <a:r>
              <a:rPr lang="en-US" dirty="0" err="1" smtClean="0"/>
              <a:t>wat</a:t>
            </a:r>
            <a:r>
              <a:rPr lang="en-US" dirty="0" smtClean="0"/>
              <a:t> je </a:t>
            </a:r>
            <a:r>
              <a:rPr lang="en-US" dirty="0" err="1" smtClean="0"/>
              <a:t>beseft</a:t>
            </a:r>
            <a:r>
              <a:rPr lang="en-US" dirty="0" smtClean="0"/>
              <a:t> </a:t>
            </a:r>
            <a:r>
              <a:rPr lang="en-US" dirty="0" err="1" smtClean="0"/>
              <a:t>niet</a:t>
            </a:r>
            <a:r>
              <a:rPr lang="en-US" dirty="0" smtClean="0"/>
              <a:t> </a:t>
            </a:r>
            <a:r>
              <a:rPr lang="en-US" dirty="0" err="1" smtClean="0"/>
              <a:t>te</a:t>
            </a:r>
            <a:r>
              <a:rPr lang="en-US" dirty="0" smtClean="0"/>
              <a:t> </a:t>
            </a:r>
            <a:r>
              <a:rPr lang="en-US" dirty="0" err="1" smtClean="0"/>
              <a:t>hebben</a:t>
            </a:r>
            <a:endParaRPr lang="en-US" dirty="0" smtClean="0"/>
          </a:p>
          <a:p>
            <a:pPr marL="514350" indent="-514350">
              <a:buFont typeface="+mj-lt"/>
              <a:buAutoNum type="alphaLcPeriod"/>
            </a:pPr>
            <a:r>
              <a:rPr lang="en-US" dirty="0" err="1" smtClean="0"/>
              <a:t>wat</a:t>
            </a:r>
            <a:r>
              <a:rPr lang="en-US" dirty="0" smtClean="0"/>
              <a:t> je </a:t>
            </a:r>
            <a:r>
              <a:rPr lang="en-US" dirty="0" err="1" smtClean="0"/>
              <a:t>als</a:t>
            </a:r>
            <a:r>
              <a:rPr lang="en-US" dirty="0" smtClean="0"/>
              <a:t> </a:t>
            </a:r>
            <a:r>
              <a:rPr lang="en-US" dirty="0" err="1" smtClean="0"/>
              <a:t>problematisch</a:t>
            </a:r>
            <a:r>
              <a:rPr lang="en-US" dirty="0" smtClean="0"/>
              <a:t> </a:t>
            </a:r>
            <a:r>
              <a:rPr lang="en-US" dirty="0" err="1" smtClean="0"/>
              <a:t>gemis</a:t>
            </a:r>
            <a:r>
              <a:rPr lang="en-US" dirty="0" smtClean="0"/>
              <a:t> </a:t>
            </a:r>
            <a:r>
              <a:rPr lang="en-US" dirty="0" err="1" smtClean="0"/>
              <a:t>ziet</a:t>
            </a:r>
            <a:endParaRPr lang="en-US" dirty="0" smtClean="0"/>
          </a:p>
          <a:p>
            <a:pPr marL="514350" indent="-514350">
              <a:buFont typeface="+mj-lt"/>
              <a:buAutoNum type="alphaLcPeriod"/>
            </a:pPr>
            <a:endParaRPr lang="en-US" dirty="0" smtClean="0"/>
          </a:p>
          <a:p>
            <a:pPr marL="514350" indent="-514350">
              <a:buFont typeface="+mj-lt"/>
              <a:buAutoNum type="alphaLcPeriod"/>
            </a:pPr>
            <a:r>
              <a:rPr lang="en-US" b="1" dirty="0" err="1" smtClean="0"/>
              <a:t>Gebrek</a:t>
            </a:r>
            <a:r>
              <a:rPr lang="en-US" b="1" dirty="0" smtClean="0"/>
              <a:t> </a:t>
            </a:r>
            <a:r>
              <a:rPr lang="en-US" b="1" dirty="0" err="1" smtClean="0"/>
              <a:t>bij</a:t>
            </a:r>
            <a:r>
              <a:rPr lang="en-US" b="1" dirty="0" smtClean="0"/>
              <a:t> Aristophanes</a:t>
            </a:r>
          </a:p>
          <a:p>
            <a:pPr marL="514350" indent="-514350">
              <a:buFont typeface="+mj-lt"/>
              <a:buAutoNum type="alphaLcPeriod"/>
            </a:pPr>
            <a:r>
              <a:rPr lang="en-US" dirty="0" smtClean="0"/>
              <a:t>Het </a:t>
            </a:r>
            <a:r>
              <a:rPr lang="en-US" dirty="0" err="1" smtClean="0"/>
              <a:t>paradigma</a:t>
            </a:r>
            <a:r>
              <a:rPr lang="en-US" dirty="0" smtClean="0"/>
              <a:t> van de </a:t>
            </a:r>
            <a:r>
              <a:rPr lang="en-US" dirty="0" err="1" smtClean="0"/>
              <a:t>filosoof</a:t>
            </a:r>
            <a:endParaRPr lang="en-US" dirty="0" smtClean="0"/>
          </a:p>
          <a:p>
            <a:pPr marL="514350" indent="-514350">
              <a:buFont typeface="+mj-lt"/>
              <a:buAutoNum type="alphaLcPeriod"/>
            </a:pPr>
            <a:r>
              <a:rPr lang="en-US" dirty="0" smtClean="0"/>
              <a:t>De </a:t>
            </a:r>
            <a:r>
              <a:rPr lang="en-US" i="1" dirty="0" smtClean="0"/>
              <a:t>elenchus</a:t>
            </a:r>
          </a:p>
          <a:p>
            <a:pPr marL="514350" indent="-514350">
              <a:buFont typeface="+mj-lt"/>
              <a:buAutoNum type="alphaLcPeriod"/>
            </a:pPr>
            <a:endParaRPr lang="en-US" dirty="0"/>
          </a:p>
          <a:p>
            <a:pPr marL="514350" indent="-514350">
              <a:buFont typeface="+mj-lt"/>
              <a:buAutoNum type="alphaLcPeriod"/>
            </a:pPr>
            <a:endParaRPr lang="en-US" dirty="0"/>
          </a:p>
        </p:txBody>
      </p:sp>
    </p:spTree>
    <p:extLst>
      <p:ext uri="{BB962C8B-B14F-4D97-AF65-F5344CB8AC3E}">
        <p14:creationId xmlns:p14="http://schemas.microsoft.com/office/powerpoint/2010/main" val="394759800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Het </a:t>
            </a:r>
            <a:r>
              <a:rPr lang="en-US" dirty="0" err="1" smtClean="0"/>
              <a:t>filosofisch</a:t>
            </a:r>
            <a:r>
              <a:rPr lang="en-US" dirty="0" smtClean="0"/>
              <a:t> </a:t>
            </a:r>
            <a:r>
              <a:rPr lang="en-US" dirty="0" err="1" smtClean="0"/>
              <a:t>gebrek</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Je </a:t>
            </a:r>
            <a:r>
              <a:rPr lang="en-US" dirty="0" err="1" smtClean="0"/>
              <a:t>hebt</a:t>
            </a:r>
            <a:r>
              <a:rPr lang="en-US" dirty="0" smtClean="0"/>
              <a:t> </a:t>
            </a:r>
            <a:r>
              <a:rPr lang="en-US" dirty="0" err="1" smtClean="0"/>
              <a:t>lief</a:t>
            </a:r>
            <a:r>
              <a:rPr lang="en-US" dirty="0" smtClean="0"/>
              <a:t>:</a:t>
            </a:r>
          </a:p>
          <a:p>
            <a:pPr marL="514350" indent="-514350">
              <a:buFont typeface="+mj-lt"/>
              <a:buAutoNum type="alphaLcPeriod"/>
            </a:pPr>
            <a:r>
              <a:rPr lang="en-US" dirty="0" err="1" smtClean="0"/>
              <a:t>wat</a:t>
            </a:r>
            <a:r>
              <a:rPr lang="en-US" dirty="0" smtClean="0"/>
              <a:t> </a:t>
            </a:r>
            <a:r>
              <a:rPr lang="en-US" dirty="0"/>
              <a:t>je </a:t>
            </a:r>
            <a:r>
              <a:rPr lang="en-US" dirty="0" err="1"/>
              <a:t>niet</a:t>
            </a:r>
            <a:r>
              <a:rPr lang="en-US" dirty="0"/>
              <a:t> </a:t>
            </a:r>
            <a:r>
              <a:rPr lang="en-US" dirty="0" err="1" smtClean="0"/>
              <a:t>hebt</a:t>
            </a:r>
            <a:endParaRPr lang="en-US" dirty="0" smtClean="0"/>
          </a:p>
          <a:p>
            <a:pPr marL="514350" indent="-514350">
              <a:buFont typeface="+mj-lt"/>
              <a:buAutoNum type="alphaLcPeriod"/>
            </a:pPr>
            <a:r>
              <a:rPr lang="en-US" dirty="0" err="1" smtClean="0"/>
              <a:t>wat</a:t>
            </a:r>
            <a:r>
              <a:rPr lang="en-US" dirty="0" smtClean="0"/>
              <a:t> je </a:t>
            </a:r>
            <a:r>
              <a:rPr lang="en-US" dirty="0" err="1" smtClean="0"/>
              <a:t>beseft</a:t>
            </a:r>
            <a:r>
              <a:rPr lang="en-US" dirty="0" smtClean="0"/>
              <a:t> </a:t>
            </a:r>
            <a:r>
              <a:rPr lang="en-US" dirty="0" err="1" smtClean="0"/>
              <a:t>niet</a:t>
            </a:r>
            <a:r>
              <a:rPr lang="en-US" dirty="0" smtClean="0"/>
              <a:t> </a:t>
            </a:r>
            <a:r>
              <a:rPr lang="en-US" dirty="0" err="1" smtClean="0"/>
              <a:t>te</a:t>
            </a:r>
            <a:r>
              <a:rPr lang="en-US" dirty="0" smtClean="0"/>
              <a:t> </a:t>
            </a:r>
            <a:r>
              <a:rPr lang="en-US" dirty="0" err="1" smtClean="0"/>
              <a:t>hebben</a:t>
            </a:r>
            <a:endParaRPr lang="en-US" dirty="0" smtClean="0"/>
          </a:p>
          <a:p>
            <a:pPr marL="514350" indent="-514350">
              <a:buFont typeface="+mj-lt"/>
              <a:buAutoNum type="alphaLcPeriod"/>
            </a:pPr>
            <a:r>
              <a:rPr lang="en-US" dirty="0" err="1" smtClean="0"/>
              <a:t>wat</a:t>
            </a:r>
            <a:r>
              <a:rPr lang="en-US" dirty="0" smtClean="0"/>
              <a:t> je </a:t>
            </a:r>
            <a:r>
              <a:rPr lang="en-US" dirty="0" err="1" smtClean="0"/>
              <a:t>als</a:t>
            </a:r>
            <a:r>
              <a:rPr lang="en-US" dirty="0" smtClean="0"/>
              <a:t> </a:t>
            </a:r>
            <a:r>
              <a:rPr lang="en-US" dirty="0" err="1" smtClean="0"/>
              <a:t>problematisch</a:t>
            </a:r>
            <a:r>
              <a:rPr lang="en-US" dirty="0" smtClean="0"/>
              <a:t> </a:t>
            </a:r>
            <a:r>
              <a:rPr lang="en-US" dirty="0" err="1" smtClean="0"/>
              <a:t>gemis</a:t>
            </a:r>
            <a:r>
              <a:rPr lang="en-US" dirty="0" smtClean="0"/>
              <a:t> </a:t>
            </a:r>
            <a:r>
              <a:rPr lang="en-US" dirty="0" err="1" smtClean="0"/>
              <a:t>ziet</a:t>
            </a:r>
            <a:endParaRPr lang="en-US" dirty="0" smtClean="0"/>
          </a:p>
          <a:p>
            <a:pPr marL="514350" indent="-514350">
              <a:buFont typeface="+mj-lt"/>
              <a:buAutoNum type="alphaLcPeriod"/>
            </a:pPr>
            <a:endParaRPr lang="en-US" dirty="0" smtClean="0"/>
          </a:p>
          <a:p>
            <a:pPr marL="514350" indent="-514350">
              <a:buFont typeface="+mj-lt"/>
              <a:buAutoNum type="alphaLcPeriod"/>
            </a:pPr>
            <a:r>
              <a:rPr lang="en-US" dirty="0" err="1" smtClean="0"/>
              <a:t>Gebrek</a:t>
            </a:r>
            <a:r>
              <a:rPr lang="en-US" dirty="0" smtClean="0"/>
              <a:t> </a:t>
            </a:r>
            <a:r>
              <a:rPr lang="en-US" dirty="0" err="1" smtClean="0"/>
              <a:t>bij</a:t>
            </a:r>
            <a:r>
              <a:rPr lang="en-US" dirty="0" smtClean="0"/>
              <a:t> Aristophanes</a:t>
            </a:r>
          </a:p>
          <a:p>
            <a:pPr marL="514350" indent="-514350">
              <a:buFont typeface="+mj-lt"/>
              <a:buAutoNum type="alphaLcPeriod"/>
            </a:pPr>
            <a:r>
              <a:rPr lang="en-US" b="1" dirty="0" smtClean="0"/>
              <a:t>Het </a:t>
            </a:r>
            <a:r>
              <a:rPr lang="en-US" b="1" dirty="0" err="1" smtClean="0"/>
              <a:t>paradigma</a:t>
            </a:r>
            <a:r>
              <a:rPr lang="en-US" b="1" dirty="0" smtClean="0"/>
              <a:t> van de </a:t>
            </a:r>
            <a:r>
              <a:rPr lang="en-US" b="1" dirty="0" err="1" smtClean="0"/>
              <a:t>filosoof</a:t>
            </a:r>
            <a:endParaRPr lang="en-US" b="1" dirty="0" smtClean="0"/>
          </a:p>
          <a:p>
            <a:pPr marL="514350" indent="-514350">
              <a:buFont typeface="+mj-lt"/>
              <a:buAutoNum type="alphaLcPeriod"/>
            </a:pPr>
            <a:r>
              <a:rPr lang="en-US" dirty="0" smtClean="0"/>
              <a:t>De </a:t>
            </a:r>
            <a:r>
              <a:rPr lang="en-US" i="1" dirty="0" smtClean="0"/>
              <a:t>elenchus</a:t>
            </a:r>
          </a:p>
          <a:p>
            <a:pPr marL="514350" indent="-514350">
              <a:buFont typeface="+mj-lt"/>
              <a:buAutoNum type="alphaLcPeriod"/>
            </a:pPr>
            <a:endParaRPr lang="en-US" dirty="0"/>
          </a:p>
          <a:p>
            <a:pPr marL="514350" indent="-514350">
              <a:buFont typeface="+mj-lt"/>
              <a:buAutoNum type="alphaLcPeriod"/>
            </a:pPr>
            <a:endParaRPr lang="en-US" dirty="0"/>
          </a:p>
        </p:txBody>
      </p:sp>
    </p:spTree>
    <p:extLst>
      <p:ext uri="{BB962C8B-B14F-4D97-AF65-F5344CB8AC3E}">
        <p14:creationId xmlns:p14="http://schemas.microsoft.com/office/powerpoint/2010/main" val="394759800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Het </a:t>
            </a:r>
            <a:r>
              <a:rPr lang="en-US" dirty="0" err="1" smtClean="0"/>
              <a:t>filosofisch</a:t>
            </a:r>
            <a:r>
              <a:rPr lang="en-US" dirty="0" smtClean="0"/>
              <a:t> </a:t>
            </a:r>
            <a:r>
              <a:rPr lang="en-US" dirty="0" err="1" smtClean="0"/>
              <a:t>gebrek</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nl-NL" dirty="0" smtClean="0"/>
              <a:t>204a1-6:</a:t>
            </a:r>
            <a:endParaRPr lang="nl-NL" dirty="0"/>
          </a:p>
          <a:p>
            <a:endParaRPr lang="en-US" dirty="0" smtClean="0"/>
          </a:p>
          <a:p>
            <a:pPr marL="0" indent="0" algn="just">
              <a:buNone/>
            </a:pPr>
            <a:r>
              <a:rPr lang="de-DE" dirty="0" err="1"/>
              <a:t>θεῶν</a:t>
            </a:r>
            <a:r>
              <a:rPr lang="de-DE" dirty="0"/>
              <a:t> </a:t>
            </a:r>
            <a:r>
              <a:rPr lang="de-DE" dirty="0" err="1"/>
              <a:t>οὐδεὶς</a:t>
            </a:r>
            <a:r>
              <a:rPr lang="de-DE" dirty="0"/>
              <a:t> </a:t>
            </a:r>
            <a:r>
              <a:rPr lang="de-DE" dirty="0" err="1"/>
              <a:t>φιλοσοφεῖ</a:t>
            </a:r>
            <a:r>
              <a:rPr lang="de-DE" dirty="0"/>
              <a:t> </a:t>
            </a:r>
            <a:r>
              <a:rPr lang="de-DE" dirty="0" err="1"/>
              <a:t>οὐδ</a:t>
            </a:r>
            <a:r>
              <a:rPr lang="de-DE" dirty="0"/>
              <a:t>’ </a:t>
            </a:r>
            <a:r>
              <a:rPr lang="de-DE" dirty="0" err="1"/>
              <a:t>ἐ</a:t>
            </a:r>
            <a:r>
              <a:rPr lang="de-DE" dirty="0"/>
              <a:t>π</a:t>
            </a:r>
            <a:r>
              <a:rPr lang="de-DE" dirty="0" err="1"/>
              <a:t>ιθυμεῖ</a:t>
            </a:r>
            <a:r>
              <a:rPr lang="de-DE" dirty="0"/>
              <a:t> </a:t>
            </a:r>
            <a:r>
              <a:rPr lang="de-DE" dirty="0" err="1"/>
              <a:t>σοφὸς</a:t>
            </a:r>
            <a:r>
              <a:rPr lang="de-DE" dirty="0"/>
              <a:t> </a:t>
            </a:r>
            <a:r>
              <a:rPr lang="de-DE" dirty="0" err="1"/>
              <a:t>γενέσθ</a:t>
            </a:r>
            <a:r>
              <a:rPr lang="de-DE" dirty="0"/>
              <a:t>α</a:t>
            </a:r>
            <a:r>
              <a:rPr lang="de-DE" dirty="0" err="1"/>
              <a:t>ι</a:t>
            </a:r>
            <a:r>
              <a:rPr lang="de-DE" dirty="0"/>
              <a:t>—</a:t>
            </a:r>
            <a:r>
              <a:rPr lang="de-DE" dirty="0" err="1"/>
              <a:t>ἔστι</a:t>
            </a:r>
            <a:r>
              <a:rPr lang="de-DE" dirty="0"/>
              <a:t> </a:t>
            </a:r>
            <a:r>
              <a:rPr lang="de-DE" dirty="0" err="1"/>
              <a:t>γάρ</a:t>
            </a:r>
            <a:r>
              <a:rPr lang="de-DE" dirty="0"/>
              <a:t>—</a:t>
            </a:r>
            <a:r>
              <a:rPr lang="de-DE" dirty="0" err="1"/>
              <a:t>οὐδ</a:t>
            </a:r>
            <a:r>
              <a:rPr lang="de-DE" dirty="0"/>
              <a:t>’ </a:t>
            </a:r>
            <a:r>
              <a:rPr lang="de-DE" dirty="0" err="1"/>
              <a:t>εἴ</a:t>
            </a:r>
            <a:r>
              <a:rPr lang="de-DE" dirty="0"/>
              <a:t> </a:t>
            </a:r>
            <a:r>
              <a:rPr lang="de-DE" dirty="0" err="1"/>
              <a:t>τις</a:t>
            </a:r>
            <a:r>
              <a:rPr lang="de-DE" dirty="0"/>
              <a:t> </a:t>
            </a:r>
            <a:r>
              <a:rPr lang="de-DE" dirty="0" err="1"/>
              <a:t>ἄλλος</a:t>
            </a:r>
            <a:r>
              <a:rPr lang="de-DE" dirty="0"/>
              <a:t> </a:t>
            </a:r>
            <a:r>
              <a:rPr lang="de-DE" dirty="0" err="1"/>
              <a:t>σοφός</a:t>
            </a:r>
            <a:r>
              <a:rPr lang="de-DE" dirty="0"/>
              <a:t>, </a:t>
            </a:r>
            <a:r>
              <a:rPr lang="de-DE" dirty="0" err="1"/>
              <a:t>οὐ</a:t>
            </a:r>
            <a:r>
              <a:rPr lang="de-DE" dirty="0"/>
              <a:t> </a:t>
            </a:r>
            <a:r>
              <a:rPr lang="de-DE" dirty="0" err="1"/>
              <a:t>φιλοσοφεῖ</a:t>
            </a:r>
            <a:r>
              <a:rPr lang="de-DE" dirty="0"/>
              <a:t>. </a:t>
            </a:r>
            <a:r>
              <a:rPr lang="de-DE" dirty="0" err="1"/>
              <a:t>οὐδ</a:t>
            </a:r>
            <a:r>
              <a:rPr lang="de-DE" dirty="0"/>
              <a:t>’ α</a:t>
            </a:r>
            <a:r>
              <a:rPr lang="de-DE" dirty="0" err="1"/>
              <a:t>ὖ</a:t>
            </a:r>
            <a:r>
              <a:rPr lang="de-DE" dirty="0"/>
              <a:t> </a:t>
            </a:r>
            <a:r>
              <a:rPr lang="de-DE" dirty="0" err="1"/>
              <a:t>οἱ</a:t>
            </a:r>
            <a:r>
              <a:rPr lang="de-DE" dirty="0"/>
              <a:t> </a:t>
            </a:r>
            <a:r>
              <a:rPr lang="de-DE" dirty="0" err="1"/>
              <a:t>ἀμ</a:t>
            </a:r>
            <a:r>
              <a:rPr lang="de-DE" dirty="0"/>
              <a:t>α</a:t>
            </a:r>
            <a:r>
              <a:rPr lang="de-DE" dirty="0" err="1"/>
              <a:t>θεῖς</a:t>
            </a:r>
            <a:r>
              <a:rPr lang="de-DE" dirty="0"/>
              <a:t> </a:t>
            </a:r>
            <a:r>
              <a:rPr lang="de-DE" dirty="0" err="1"/>
              <a:t>φιλοσοφοῦσιν</a:t>
            </a:r>
            <a:r>
              <a:rPr lang="de-DE" dirty="0"/>
              <a:t> </a:t>
            </a:r>
            <a:r>
              <a:rPr lang="de-DE" dirty="0" err="1"/>
              <a:t>οὐδ</a:t>
            </a:r>
            <a:r>
              <a:rPr lang="de-DE" dirty="0"/>
              <a:t>’ </a:t>
            </a:r>
            <a:r>
              <a:rPr lang="de-DE" dirty="0" err="1"/>
              <a:t>ἐ</a:t>
            </a:r>
            <a:r>
              <a:rPr lang="de-DE" dirty="0"/>
              <a:t>π</a:t>
            </a:r>
            <a:r>
              <a:rPr lang="de-DE" dirty="0" err="1"/>
              <a:t>ιθυμοῦσι</a:t>
            </a:r>
            <a:r>
              <a:rPr lang="de-DE" dirty="0"/>
              <a:t> </a:t>
            </a:r>
            <a:r>
              <a:rPr lang="de-DE" dirty="0" err="1"/>
              <a:t>σοφοὶ</a:t>
            </a:r>
            <a:r>
              <a:rPr lang="de-DE" dirty="0"/>
              <a:t> </a:t>
            </a:r>
            <a:r>
              <a:rPr lang="de-DE" dirty="0" err="1"/>
              <a:t>γενέσθ</a:t>
            </a:r>
            <a:r>
              <a:rPr lang="de-DE" dirty="0"/>
              <a:t>α</a:t>
            </a:r>
            <a:r>
              <a:rPr lang="de-DE" dirty="0" err="1"/>
              <a:t>ι</a:t>
            </a:r>
            <a:r>
              <a:rPr lang="de-DE" dirty="0"/>
              <a:t>· α</a:t>
            </a:r>
            <a:r>
              <a:rPr lang="de-DE" dirty="0" err="1"/>
              <a:t>ὐτὸ</a:t>
            </a:r>
            <a:r>
              <a:rPr lang="de-DE" dirty="0"/>
              <a:t> </a:t>
            </a:r>
            <a:r>
              <a:rPr lang="de-DE" dirty="0" err="1"/>
              <a:t>γὰρ</a:t>
            </a:r>
            <a:r>
              <a:rPr lang="de-DE" dirty="0"/>
              <a:t> </a:t>
            </a:r>
            <a:r>
              <a:rPr lang="de-DE" dirty="0" err="1"/>
              <a:t>τοῦτό</a:t>
            </a:r>
            <a:r>
              <a:rPr lang="de-DE" dirty="0"/>
              <a:t> </a:t>
            </a:r>
            <a:r>
              <a:rPr lang="de-DE" dirty="0" err="1"/>
              <a:t>ἐστι</a:t>
            </a:r>
            <a:r>
              <a:rPr lang="de-DE" dirty="0"/>
              <a:t> </a:t>
            </a:r>
            <a:r>
              <a:rPr lang="de-DE" dirty="0" err="1"/>
              <a:t>χ</a:t>
            </a:r>
            <a:r>
              <a:rPr lang="de-DE" dirty="0"/>
              <a:t>α</a:t>
            </a:r>
            <a:r>
              <a:rPr lang="de-DE" dirty="0" err="1"/>
              <a:t>λε</a:t>
            </a:r>
            <a:r>
              <a:rPr lang="de-DE" dirty="0"/>
              <a:t>π</a:t>
            </a:r>
            <a:r>
              <a:rPr lang="de-DE" dirty="0" err="1"/>
              <a:t>ὸν</a:t>
            </a:r>
            <a:r>
              <a:rPr lang="de-DE" dirty="0"/>
              <a:t> </a:t>
            </a:r>
            <a:r>
              <a:rPr lang="de-DE" dirty="0" err="1"/>
              <a:t>ἀμ</a:t>
            </a:r>
            <a:r>
              <a:rPr lang="de-DE" dirty="0"/>
              <a:t>α</a:t>
            </a:r>
            <a:r>
              <a:rPr lang="de-DE" dirty="0" err="1"/>
              <a:t>θί</a:t>
            </a:r>
            <a:r>
              <a:rPr lang="de-DE" dirty="0"/>
              <a:t>α, </a:t>
            </a:r>
            <a:r>
              <a:rPr lang="de-DE" dirty="0" err="1"/>
              <a:t>τὸ</a:t>
            </a:r>
            <a:r>
              <a:rPr lang="de-DE" dirty="0"/>
              <a:t> </a:t>
            </a:r>
            <a:r>
              <a:rPr lang="de-DE" dirty="0" err="1"/>
              <a:t>μὴ</a:t>
            </a:r>
            <a:r>
              <a:rPr lang="de-DE" dirty="0"/>
              <a:t> </a:t>
            </a:r>
            <a:r>
              <a:rPr lang="de-DE" dirty="0" err="1"/>
              <a:t>ὄντ</a:t>
            </a:r>
            <a:r>
              <a:rPr lang="de-DE" dirty="0"/>
              <a:t>α </a:t>
            </a:r>
            <a:r>
              <a:rPr lang="de-DE" dirty="0" err="1"/>
              <a:t>κ</a:t>
            </a:r>
            <a:r>
              <a:rPr lang="de-DE" dirty="0"/>
              <a:t>α</a:t>
            </a:r>
            <a:r>
              <a:rPr lang="de-DE" dirty="0" err="1"/>
              <a:t>λὸν</a:t>
            </a:r>
            <a:r>
              <a:rPr lang="de-DE" dirty="0"/>
              <a:t> </a:t>
            </a:r>
            <a:r>
              <a:rPr lang="de-DE" dirty="0" err="1"/>
              <a:t>κἀγ</a:t>
            </a:r>
            <a:r>
              <a:rPr lang="de-DE" dirty="0"/>
              <a:t>α</a:t>
            </a:r>
            <a:r>
              <a:rPr lang="de-DE" dirty="0" err="1"/>
              <a:t>θὸν</a:t>
            </a:r>
            <a:r>
              <a:rPr lang="de-DE" dirty="0"/>
              <a:t> </a:t>
            </a:r>
            <a:r>
              <a:rPr lang="de-DE" dirty="0" err="1"/>
              <a:t>μηδὲ</a:t>
            </a:r>
            <a:r>
              <a:rPr lang="de-DE" dirty="0"/>
              <a:t> </a:t>
            </a:r>
            <a:r>
              <a:rPr lang="de-DE" dirty="0" err="1"/>
              <a:t>φρόνιμον</a:t>
            </a:r>
            <a:r>
              <a:rPr lang="de-DE" dirty="0"/>
              <a:t> </a:t>
            </a:r>
            <a:r>
              <a:rPr lang="de-DE" dirty="0" err="1"/>
              <a:t>δοκεῖν</a:t>
            </a:r>
            <a:r>
              <a:rPr lang="de-DE" dirty="0"/>
              <a:t> α</a:t>
            </a:r>
            <a:r>
              <a:rPr lang="de-DE" dirty="0" err="1"/>
              <a:t>ὑτῷ</a:t>
            </a:r>
            <a:r>
              <a:rPr lang="de-DE" dirty="0"/>
              <a:t> </a:t>
            </a:r>
            <a:r>
              <a:rPr lang="de-DE" dirty="0" err="1"/>
              <a:t>εἶν</a:t>
            </a:r>
            <a:r>
              <a:rPr lang="de-DE" dirty="0"/>
              <a:t>α</a:t>
            </a:r>
            <a:r>
              <a:rPr lang="de-DE" dirty="0" err="1"/>
              <a:t>ι</a:t>
            </a:r>
            <a:r>
              <a:rPr lang="de-DE" dirty="0"/>
              <a:t> </a:t>
            </a:r>
            <a:r>
              <a:rPr lang="de-DE" dirty="0" err="1"/>
              <a:t>ἱκ</a:t>
            </a:r>
            <a:r>
              <a:rPr lang="de-DE" dirty="0"/>
              <a:t>α</a:t>
            </a:r>
            <a:r>
              <a:rPr lang="de-DE" dirty="0" err="1"/>
              <a:t>νόν</a:t>
            </a:r>
            <a:r>
              <a:rPr lang="de-DE" dirty="0"/>
              <a:t>.  </a:t>
            </a:r>
            <a:endParaRPr lang="de-DE" dirty="0" smtClean="0"/>
          </a:p>
          <a:p>
            <a:pPr marL="0" indent="0" algn="just">
              <a:buNone/>
            </a:pPr>
            <a:endParaRPr lang="de-DE" dirty="0"/>
          </a:p>
          <a:p>
            <a:pPr marL="0" indent="0" algn="just">
              <a:buNone/>
            </a:pPr>
            <a:r>
              <a:rPr lang="de-DE" dirty="0" err="1"/>
              <a:t>Geen</a:t>
            </a:r>
            <a:r>
              <a:rPr lang="de-DE" dirty="0"/>
              <a:t> van de </a:t>
            </a:r>
            <a:r>
              <a:rPr lang="de-DE" dirty="0" err="1"/>
              <a:t>goden</a:t>
            </a:r>
            <a:r>
              <a:rPr lang="de-DE" dirty="0"/>
              <a:t> </a:t>
            </a:r>
            <a:r>
              <a:rPr lang="de-DE" dirty="0" err="1"/>
              <a:t>heeft</a:t>
            </a:r>
            <a:r>
              <a:rPr lang="de-DE" dirty="0"/>
              <a:t> </a:t>
            </a:r>
            <a:r>
              <a:rPr lang="de-DE" dirty="0" err="1"/>
              <a:t>wijsheid</a:t>
            </a:r>
            <a:r>
              <a:rPr lang="de-DE" dirty="0"/>
              <a:t> lief </a:t>
            </a:r>
            <a:r>
              <a:rPr lang="de-DE" dirty="0" err="1"/>
              <a:t>of</a:t>
            </a:r>
            <a:r>
              <a:rPr lang="de-DE" dirty="0"/>
              <a:t> verlangt </a:t>
            </a:r>
            <a:r>
              <a:rPr lang="de-DE" dirty="0" err="1"/>
              <a:t>wijs</a:t>
            </a:r>
            <a:r>
              <a:rPr lang="de-DE" dirty="0"/>
              <a:t> </a:t>
            </a:r>
            <a:r>
              <a:rPr lang="de-DE" dirty="0" err="1"/>
              <a:t>te</a:t>
            </a:r>
            <a:r>
              <a:rPr lang="de-DE" dirty="0"/>
              <a:t> worden—</a:t>
            </a:r>
            <a:r>
              <a:rPr lang="de-DE" dirty="0" err="1"/>
              <a:t>dat</a:t>
            </a:r>
            <a:r>
              <a:rPr lang="de-DE" dirty="0"/>
              <a:t> </a:t>
            </a:r>
            <a:r>
              <a:rPr lang="de-DE" dirty="0" err="1"/>
              <a:t>is</a:t>
            </a:r>
            <a:r>
              <a:rPr lang="de-DE" dirty="0"/>
              <a:t> </a:t>
            </a:r>
            <a:r>
              <a:rPr lang="de-DE" dirty="0" err="1"/>
              <a:t>hij</a:t>
            </a:r>
            <a:r>
              <a:rPr lang="de-DE" dirty="0"/>
              <a:t> al—en als er </a:t>
            </a:r>
            <a:r>
              <a:rPr lang="de-DE" dirty="0" err="1"/>
              <a:t>iemand</a:t>
            </a:r>
            <a:r>
              <a:rPr lang="de-DE" dirty="0"/>
              <a:t> anders </a:t>
            </a:r>
            <a:r>
              <a:rPr lang="de-DE" dirty="0" err="1"/>
              <a:t>wijs</a:t>
            </a:r>
            <a:r>
              <a:rPr lang="de-DE" dirty="0"/>
              <a:t> </a:t>
            </a:r>
            <a:r>
              <a:rPr lang="de-DE" dirty="0" err="1"/>
              <a:t>is</a:t>
            </a:r>
            <a:r>
              <a:rPr lang="de-DE" dirty="0"/>
              <a:t>, </a:t>
            </a:r>
            <a:r>
              <a:rPr lang="de-DE" dirty="0" err="1"/>
              <a:t>dan</a:t>
            </a:r>
            <a:r>
              <a:rPr lang="de-DE" dirty="0"/>
              <a:t> </a:t>
            </a:r>
            <a:r>
              <a:rPr lang="de-DE" dirty="0" err="1"/>
              <a:t>heeft</a:t>
            </a:r>
            <a:r>
              <a:rPr lang="de-DE" dirty="0"/>
              <a:t> </a:t>
            </a:r>
            <a:r>
              <a:rPr lang="de-DE" dirty="0" err="1"/>
              <a:t>ook</a:t>
            </a:r>
            <a:r>
              <a:rPr lang="de-DE" dirty="0"/>
              <a:t> </a:t>
            </a:r>
            <a:r>
              <a:rPr lang="de-DE" dirty="0" err="1"/>
              <a:t>hij</a:t>
            </a:r>
            <a:r>
              <a:rPr lang="de-DE" dirty="0"/>
              <a:t> de </a:t>
            </a:r>
            <a:r>
              <a:rPr lang="de-DE" dirty="0" err="1"/>
              <a:t>wijsheid</a:t>
            </a:r>
            <a:r>
              <a:rPr lang="de-DE" dirty="0"/>
              <a:t> </a:t>
            </a:r>
            <a:r>
              <a:rPr lang="de-DE" dirty="0" err="1"/>
              <a:t>niet</a:t>
            </a:r>
            <a:r>
              <a:rPr lang="de-DE" dirty="0"/>
              <a:t> lief. Maar </a:t>
            </a:r>
            <a:r>
              <a:rPr lang="de-DE" dirty="0" err="1"/>
              <a:t>ook</a:t>
            </a:r>
            <a:r>
              <a:rPr lang="de-DE" dirty="0"/>
              <a:t> </a:t>
            </a:r>
            <a:r>
              <a:rPr lang="de-DE" dirty="0" err="1"/>
              <a:t>dommen</a:t>
            </a:r>
            <a:r>
              <a:rPr lang="de-DE" dirty="0"/>
              <a:t> </a:t>
            </a:r>
            <a:r>
              <a:rPr lang="de-DE" dirty="0" err="1"/>
              <a:t>hebben</a:t>
            </a:r>
            <a:r>
              <a:rPr lang="de-DE" dirty="0"/>
              <a:t> de </a:t>
            </a:r>
            <a:r>
              <a:rPr lang="de-DE" dirty="0" err="1"/>
              <a:t>wijsheid</a:t>
            </a:r>
            <a:r>
              <a:rPr lang="de-DE" dirty="0"/>
              <a:t> </a:t>
            </a:r>
            <a:r>
              <a:rPr lang="de-DE" dirty="0" err="1"/>
              <a:t>niet</a:t>
            </a:r>
            <a:r>
              <a:rPr lang="de-DE" dirty="0"/>
              <a:t> lief noch verlangen </a:t>
            </a:r>
            <a:r>
              <a:rPr lang="de-DE" dirty="0" err="1"/>
              <a:t>ze</a:t>
            </a:r>
            <a:r>
              <a:rPr lang="de-DE" dirty="0"/>
              <a:t> </a:t>
            </a:r>
            <a:r>
              <a:rPr lang="de-DE" dirty="0" err="1"/>
              <a:t>ernaar</a:t>
            </a:r>
            <a:r>
              <a:rPr lang="de-DE" dirty="0"/>
              <a:t> </a:t>
            </a:r>
            <a:r>
              <a:rPr lang="de-DE" dirty="0" err="1"/>
              <a:t>wijs</a:t>
            </a:r>
            <a:r>
              <a:rPr lang="de-DE" dirty="0"/>
              <a:t> </a:t>
            </a:r>
            <a:r>
              <a:rPr lang="de-DE" dirty="0" err="1"/>
              <a:t>te</a:t>
            </a:r>
            <a:r>
              <a:rPr lang="de-DE" dirty="0"/>
              <a:t> worden. </a:t>
            </a:r>
            <a:r>
              <a:rPr lang="de-DE" dirty="0" err="1"/>
              <a:t>Precies</a:t>
            </a:r>
            <a:r>
              <a:rPr lang="de-DE" dirty="0"/>
              <a:t> </a:t>
            </a:r>
            <a:r>
              <a:rPr lang="de-DE" dirty="0" err="1"/>
              <a:t>daarin</a:t>
            </a:r>
            <a:r>
              <a:rPr lang="de-DE" dirty="0"/>
              <a:t> </a:t>
            </a:r>
            <a:r>
              <a:rPr lang="de-DE" dirty="0" err="1"/>
              <a:t>is</a:t>
            </a:r>
            <a:r>
              <a:rPr lang="de-DE" dirty="0"/>
              <a:t> </a:t>
            </a:r>
            <a:r>
              <a:rPr lang="de-DE" dirty="0" err="1"/>
              <a:t>domheid</a:t>
            </a:r>
            <a:r>
              <a:rPr lang="de-DE" dirty="0"/>
              <a:t> </a:t>
            </a:r>
            <a:r>
              <a:rPr lang="de-DE" dirty="0" err="1"/>
              <a:t>zo</a:t>
            </a:r>
            <a:r>
              <a:rPr lang="de-DE" dirty="0"/>
              <a:t> belastend, </a:t>
            </a:r>
            <a:r>
              <a:rPr lang="de-DE" dirty="0" err="1"/>
              <a:t>dat</a:t>
            </a:r>
            <a:r>
              <a:rPr lang="de-DE" dirty="0"/>
              <a:t> wie </a:t>
            </a:r>
            <a:r>
              <a:rPr lang="de-DE" dirty="0" err="1"/>
              <a:t>niet</a:t>
            </a:r>
            <a:r>
              <a:rPr lang="de-DE" dirty="0"/>
              <a:t> </a:t>
            </a:r>
            <a:r>
              <a:rPr lang="de-DE" dirty="0" err="1"/>
              <a:t>vooraanstaand</a:t>
            </a:r>
            <a:r>
              <a:rPr lang="de-DE" dirty="0"/>
              <a:t> </a:t>
            </a:r>
            <a:r>
              <a:rPr lang="de-DE" dirty="0" err="1"/>
              <a:t>of</a:t>
            </a:r>
            <a:r>
              <a:rPr lang="de-DE" dirty="0"/>
              <a:t> </a:t>
            </a:r>
            <a:r>
              <a:rPr lang="de-DE" dirty="0" err="1"/>
              <a:t>verstandig</a:t>
            </a:r>
            <a:r>
              <a:rPr lang="de-DE" dirty="0"/>
              <a:t> </a:t>
            </a:r>
            <a:r>
              <a:rPr lang="de-DE" dirty="0" err="1"/>
              <a:t>is</a:t>
            </a:r>
            <a:r>
              <a:rPr lang="de-DE" dirty="0"/>
              <a:t> denkt </a:t>
            </a:r>
            <a:r>
              <a:rPr lang="de-DE" dirty="0" err="1"/>
              <a:t>dat</a:t>
            </a:r>
            <a:r>
              <a:rPr lang="de-DE" dirty="0"/>
              <a:t> </a:t>
            </a:r>
            <a:r>
              <a:rPr lang="de-DE" dirty="0" err="1"/>
              <a:t>hij</a:t>
            </a:r>
            <a:r>
              <a:rPr lang="de-DE" dirty="0"/>
              <a:t> </a:t>
            </a:r>
            <a:r>
              <a:rPr lang="de-DE" dirty="0" err="1"/>
              <a:t>zichzelf</a:t>
            </a:r>
            <a:r>
              <a:rPr lang="de-DE" dirty="0"/>
              <a:t> </a:t>
            </a:r>
            <a:r>
              <a:rPr lang="de-DE" dirty="0" err="1"/>
              <a:t>genoeg</a:t>
            </a:r>
            <a:r>
              <a:rPr lang="de-DE" dirty="0"/>
              <a:t> </a:t>
            </a:r>
            <a:r>
              <a:rPr lang="de-DE" dirty="0" err="1"/>
              <a:t>is</a:t>
            </a:r>
            <a:r>
              <a:rPr lang="de-DE" dirty="0" smtClean="0"/>
              <a:t>.</a:t>
            </a:r>
            <a:endParaRPr lang="de-DE" dirty="0"/>
          </a:p>
        </p:txBody>
      </p:sp>
    </p:spTree>
    <p:extLst>
      <p:ext uri="{BB962C8B-B14F-4D97-AF65-F5344CB8AC3E}">
        <p14:creationId xmlns:p14="http://schemas.microsoft.com/office/powerpoint/2010/main" val="46456026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Het </a:t>
            </a:r>
            <a:r>
              <a:rPr lang="en-US" dirty="0" err="1" smtClean="0"/>
              <a:t>filosofisch</a:t>
            </a:r>
            <a:r>
              <a:rPr lang="en-US" dirty="0" smtClean="0"/>
              <a:t> </a:t>
            </a:r>
            <a:r>
              <a:rPr lang="en-US" dirty="0" err="1" smtClean="0"/>
              <a:t>gebrek</a:t>
            </a:r>
            <a:endParaRPr lang="en-US" dirty="0"/>
          </a:p>
        </p:txBody>
      </p:sp>
      <p:sp>
        <p:nvSpPr>
          <p:cNvPr id="3" name="Content Placeholder 2"/>
          <p:cNvSpPr>
            <a:spLocks noGrp="1"/>
          </p:cNvSpPr>
          <p:nvPr>
            <p:ph idx="1"/>
          </p:nvPr>
        </p:nvSpPr>
        <p:spPr/>
        <p:txBody>
          <a:bodyPr>
            <a:normAutofit/>
          </a:bodyPr>
          <a:lstStyle/>
          <a:p>
            <a:pPr marL="0" indent="0">
              <a:buNone/>
            </a:pPr>
            <a:r>
              <a:rPr lang="nl-NL" i="1" dirty="0" err="1" smtClean="0"/>
              <a:t>Lysis</a:t>
            </a:r>
            <a:r>
              <a:rPr lang="nl-NL" i="1" dirty="0" smtClean="0"/>
              <a:t> </a:t>
            </a:r>
            <a:r>
              <a:rPr lang="nl-NL" dirty="0" smtClean="0"/>
              <a:t>218a6-b2:</a:t>
            </a:r>
            <a:endParaRPr lang="nl-NL" dirty="0"/>
          </a:p>
          <a:p>
            <a:endParaRPr lang="en-US" dirty="0" smtClean="0"/>
          </a:p>
          <a:p>
            <a:pPr marL="0" indent="0">
              <a:buNone/>
            </a:pPr>
            <a:r>
              <a:rPr lang="de-DE" dirty="0" err="1"/>
              <a:t>λεί</a:t>
            </a:r>
            <a:r>
              <a:rPr lang="de-DE" dirty="0"/>
              <a:t>π</a:t>
            </a:r>
            <a:r>
              <a:rPr lang="de-DE" dirty="0" err="1"/>
              <a:t>οντ</a:t>
            </a:r>
            <a:r>
              <a:rPr lang="de-DE" dirty="0"/>
              <a:t>α</a:t>
            </a:r>
            <a:r>
              <a:rPr lang="de-DE" dirty="0" err="1"/>
              <a:t>ι</a:t>
            </a:r>
            <a:r>
              <a:rPr lang="de-DE" dirty="0"/>
              <a:t> </a:t>
            </a:r>
            <a:r>
              <a:rPr lang="de-DE" dirty="0" err="1"/>
              <a:t>δὴ</a:t>
            </a:r>
            <a:r>
              <a:rPr lang="de-DE" dirty="0"/>
              <a:t> </a:t>
            </a:r>
            <a:r>
              <a:rPr lang="de-DE" dirty="0" err="1"/>
              <a:t>οἱ</a:t>
            </a:r>
            <a:r>
              <a:rPr lang="de-DE" dirty="0"/>
              <a:t> </a:t>
            </a:r>
            <a:r>
              <a:rPr lang="de-DE" dirty="0" err="1"/>
              <a:t>ἔχοντες</a:t>
            </a:r>
            <a:r>
              <a:rPr lang="de-DE" dirty="0"/>
              <a:t> </a:t>
            </a:r>
            <a:r>
              <a:rPr lang="de-DE" dirty="0" err="1"/>
              <a:t>μὲν</a:t>
            </a:r>
            <a:r>
              <a:rPr lang="de-DE" dirty="0"/>
              <a:t> </a:t>
            </a:r>
            <a:r>
              <a:rPr lang="de-DE" dirty="0" err="1"/>
              <a:t>τὸ</a:t>
            </a:r>
            <a:r>
              <a:rPr lang="de-DE" dirty="0"/>
              <a:t> </a:t>
            </a:r>
            <a:r>
              <a:rPr lang="de-DE" dirty="0" err="1"/>
              <a:t>κ</a:t>
            </a:r>
            <a:r>
              <a:rPr lang="de-DE" dirty="0"/>
              <a:t>α</a:t>
            </a:r>
            <a:r>
              <a:rPr lang="de-DE" dirty="0" err="1"/>
              <a:t>κὸν</a:t>
            </a:r>
            <a:r>
              <a:rPr lang="de-DE" dirty="0"/>
              <a:t> </a:t>
            </a:r>
            <a:r>
              <a:rPr lang="de-DE" dirty="0" err="1"/>
              <a:t>τοῦτο</a:t>
            </a:r>
            <a:r>
              <a:rPr lang="de-DE" dirty="0"/>
              <a:t>, </a:t>
            </a:r>
            <a:r>
              <a:rPr lang="de-DE" dirty="0" err="1"/>
              <a:t>τὴν</a:t>
            </a:r>
            <a:r>
              <a:rPr lang="de-DE" dirty="0"/>
              <a:t> </a:t>
            </a:r>
            <a:r>
              <a:rPr lang="de-DE" dirty="0" err="1"/>
              <a:t>ἄγνοι</a:t>
            </a:r>
            <a:r>
              <a:rPr lang="de-DE" dirty="0"/>
              <a:t>α</a:t>
            </a:r>
            <a:r>
              <a:rPr lang="de-DE" dirty="0" err="1"/>
              <a:t>ν</a:t>
            </a:r>
            <a:r>
              <a:rPr lang="de-DE" dirty="0"/>
              <a:t>, </a:t>
            </a:r>
            <a:r>
              <a:rPr lang="de-DE" dirty="0" err="1"/>
              <a:t>μή</a:t>
            </a:r>
            <a:r>
              <a:rPr lang="de-DE" dirty="0"/>
              <a:t>π</a:t>
            </a:r>
            <a:r>
              <a:rPr lang="de-DE" dirty="0" err="1"/>
              <a:t>ω</a:t>
            </a:r>
            <a:r>
              <a:rPr lang="de-DE" dirty="0"/>
              <a:t> </a:t>
            </a:r>
            <a:r>
              <a:rPr lang="de-DE" dirty="0" err="1"/>
              <a:t>δὲ</a:t>
            </a:r>
            <a:r>
              <a:rPr lang="de-DE" dirty="0"/>
              <a:t> </a:t>
            </a:r>
            <a:r>
              <a:rPr lang="de-DE" dirty="0" err="1"/>
              <a:t>ὑ</a:t>
            </a:r>
            <a:r>
              <a:rPr lang="de-DE" dirty="0"/>
              <a:t>π’ α</a:t>
            </a:r>
            <a:r>
              <a:rPr lang="de-DE" dirty="0" err="1"/>
              <a:t>ὐτοῦ</a:t>
            </a:r>
            <a:r>
              <a:rPr lang="de-DE" dirty="0"/>
              <a:t> </a:t>
            </a:r>
            <a:r>
              <a:rPr lang="de-DE" dirty="0" err="1"/>
              <a:t>ὄντες</a:t>
            </a:r>
            <a:r>
              <a:rPr lang="de-DE" dirty="0"/>
              <a:t> </a:t>
            </a:r>
            <a:r>
              <a:rPr lang="de-DE" dirty="0" err="1"/>
              <a:t>ἀγνώμονες</a:t>
            </a:r>
            <a:r>
              <a:rPr lang="de-DE" dirty="0"/>
              <a:t> </a:t>
            </a:r>
            <a:r>
              <a:rPr lang="de-DE" dirty="0" err="1"/>
              <a:t>μηδὲ</a:t>
            </a:r>
            <a:r>
              <a:rPr lang="de-DE" dirty="0"/>
              <a:t> </a:t>
            </a:r>
            <a:r>
              <a:rPr lang="de-DE" dirty="0" err="1"/>
              <a:t>ἀμ</a:t>
            </a:r>
            <a:r>
              <a:rPr lang="de-DE" dirty="0"/>
              <a:t>α</a:t>
            </a:r>
            <a:r>
              <a:rPr lang="de-DE" dirty="0" err="1"/>
              <a:t>θεῖς</a:t>
            </a:r>
            <a:r>
              <a:rPr lang="de-DE" dirty="0"/>
              <a:t>, </a:t>
            </a:r>
            <a:r>
              <a:rPr lang="de-DE" dirty="0" err="1"/>
              <a:t>ἀλλ</a:t>
            </a:r>
            <a:r>
              <a:rPr lang="de-DE" dirty="0"/>
              <a:t>’ </a:t>
            </a:r>
            <a:r>
              <a:rPr lang="de-DE" dirty="0" err="1"/>
              <a:t>ἔτι</a:t>
            </a:r>
            <a:r>
              <a:rPr lang="de-DE" dirty="0"/>
              <a:t> </a:t>
            </a:r>
            <a:r>
              <a:rPr lang="de-DE" dirty="0" err="1"/>
              <a:t>ἡγούμενοι</a:t>
            </a:r>
            <a:r>
              <a:rPr lang="de-DE" dirty="0"/>
              <a:t> </a:t>
            </a:r>
            <a:r>
              <a:rPr lang="de-DE" dirty="0" err="1"/>
              <a:t>μὴ</a:t>
            </a:r>
            <a:r>
              <a:rPr lang="de-DE" dirty="0"/>
              <a:t> </a:t>
            </a:r>
            <a:r>
              <a:rPr lang="de-DE" dirty="0" err="1"/>
              <a:t>εἰδέν</a:t>
            </a:r>
            <a:r>
              <a:rPr lang="de-DE" dirty="0"/>
              <a:t>α</a:t>
            </a:r>
            <a:r>
              <a:rPr lang="de-DE" dirty="0" err="1"/>
              <a:t>ι</a:t>
            </a:r>
            <a:r>
              <a:rPr lang="de-DE" dirty="0"/>
              <a:t> </a:t>
            </a:r>
            <a:r>
              <a:rPr lang="de-DE" dirty="0" err="1"/>
              <a:t>ἃ</a:t>
            </a:r>
            <a:r>
              <a:rPr lang="de-DE" dirty="0"/>
              <a:t> </a:t>
            </a:r>
            <a:r>
              <a:rPr lang="de-DE" dirty="0" err="1"/>
              <a:t>μὴ</a:t>
            </a:r>
            <a:r>
              <a:rPr lang="de-DE" dirty="0"/>
              <a:t> </a:t>
            </a:r>
            <a:r>
              <a:rPr lang="de-DE" dirty="0" err="1"/>
              <a:t>ἴσ</a:t>
            </a:r>
            <a:r>
              <a:rPr lang="de-DE" dirty="0"/>
              <a:t>α</a:t>
            </a:r>
            <a:r>
              <a:rPr lang="de-DE" dirty="0" err="1"/>
              <a:t>σιν</a:t>
            </a:r>
            <a:r>
              <a:rPr lang="de-DE" dirty="0"/>
              <a:t>. </a:t>
            </a:r>
            <a:r>
              <a:rPr lang="de-DE" dirty="0" err="1"/>
              <a:t>διὸ</a:t>
            </a:r>
            <a:r>
              <a:rPr lang="de-DE" dirty="0"/>
              <a:t> </a:t>
            </a:r>
            <a:r>
              <a:rPr lang="de-DE" dirty="0" err="1"/>
              <a:t>δὴ</a:t>
            </a:r>
            <a:r>
              <a:rPr lang="de-DE" dirty="0"/>
              <a:t> </a:t>
            </a:r>
            <a:r>
              <a:rPr lang="de-DE" dirty="0" err="1"/>
              <a:t>κ</a:t>
            </a:r>
            <a:r>
              <a:rPr lang="de-DE" dirty="0"/>
              <a:t>α</a:t>
            </a:r>
            <a:r>
              <a:rPr lang="de-DE" dirty="0" err="1"/>
              <a:t>ὶ</a:t>
            </a:r>
            <a:r>
              <a:rPr lang="de-DE" dirty="0"/>
              <a:t> </a:t>
            </a:r>
            <a:r>
              <a:rPr lang="de-DE" dirty="0" err="1"/>
              <a:t>φιλοσοφοῦσιν</a:t>
            </a:r>
            <a:r>
              <a:rPr lang="de-DE" dirty="0"/>
              <a:t> </a:t>
            </a:r>
            <a:r>
              <a:rPr lang="de-DE" dirty="0" err="1"/>
              <a:t>οἱ</a:t>
            </a:r>
            <a:r>
              <a:rPr lang="de-DE" dirty="0"/>
              <a:t> </a:t>
            </a:r>
            <a:r>
              <a:rPr lang="de-DE" dirty="0" err="1"/>
              <a:t>οὔτε</a:t>
            </a:r>
            <a:r>
              <a:rPr lang="de-DE" dirty="0"/>
              <a:t> </a:t>
            </a:r>
            <a:r>
              <a:rPr lang="de-DE" dirty="0" err="1"/>
              <a:t>ἀγ</a:t>
            </a:r>
            <a:r>
              <a:rPr lang="de-DE" dirty="0"/>
              <a:t>α</a:t>
            </a:r>
            <a:r>
              <a:rPr lang="de-DE" dirty="0" err="1"/>
              <a:t>θοὶ</a:t>
            </a:r>
            <a:r>
              <a:rPr lang="de-DE" dirty="0"/>
              <a:t> </a:t>
            </a:r>
            <a:r>
              <a:rPr lang="de-DE" dirty="0" err="1"/>
              <a:t>οὔτε</a:t>
            </a:r>
            <a:r>
              <a:rPr lang="de-DE" dirty="0"/>
              <a:t> </a:t>
            </a:r>
            <a:r>
              <a:rPr lang="de-DE" dirty="0" err="1"/>
              <a:t>κ</a:t>
            </a:r>
            <a:r>
              <a:rPr lang="de-DE" dirty="0"/>
              <a:t>α</a:t>
            </a:r>
            <a:r>
              <a:rPr lang="de-DE" dirty="0" err="1"/>
              <a:t>κοί</a:t>
            </a:r>
            <a:r>
              <a:rPr lang="de-DE" dirty="0"/>
              <a:t> π</a:t>
            </a:r>
            <a:r>
              <a:rPr lang="de-DE" dirty="0" err="1"/>
              <a:t>ω</a:t>
            </a:r>
            <a:r>
              <a:rPr lang="de-DE" dirty="0"/>
              <a:t> </a:t>
            </a:r>
            <a:r>
              <a:rPr lang="de-DE" dirty="0" err="1"/>
              <a:t>ὄντες</a:t>
            </a:r>
            <a:r>
              <a:rPr lang="de-DE" dirty="0"/>
              <a:t>. </a:t>
            </a:r>
          </a:p>
          <a:p>
            <a:pPr marL="0" indent="0">
              <a:buNone/>
            </a:pPr>
            <a:r>
              <a:rPr lang="nl-NL" b="1" dirty="0"/>
              <a:t> </a:t>
            </a:r>
            <a:endParaRPr lang="de-DE" dirty="0"/>
          </a:p>
          <a:p>
            <a:pPr marL="0" indent="0">
              <a:buNone/>
            </a:pPr>
            <a:r>
              <a:rPr lang="nl-NL" dirty="0"/>
              <a:t>Dan blijven degenen over die dit slechte, onwetendheid, wel hebben, maar daardoor nog niet onredelijk of dom zijn. Ze denken tenminste nog dat ze niet weten wat ze niet weten. Vandaar ook dat mensen die niet goed en ook nog niet slecht zijn de wijsheid liefhebben</a:t>
            </a:r>
            <a:r>
              <a:rPr lang="nl-NL" dirty="0" smtClean="0"/>
              <a:t>.</a:t>
            </a:r>
            <a:endParaRPr lang="de-DE" dirty="0"/>
          </a:p>
        </p:txBody>
      </p:sp>
    </p:spTree>
    <p:extLst>
      <p:ext uri="{BB962C8B-B14F-4D97-AF65-F5344CB8AC3E}">
        <p14:creationId xmlns:p14="http://schemas.microsoft.com/office/powerpoint/2010/main" val="272775281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Het </a:t>
            </a:r>
            <a:r>
              <a:rPr lang="en-US" dirty="0" err="1" smtClean="0"/>
              <a:t>filosofisch</a:t>
            </a:r>
            <a:r>
              <a:rPr lang="en-US" dirty="0" smtClean="0"/>
              <a:t> </a:t>
            </a:r>
            <a:r>
              <a:rPr lang="en-US" dirty="0" err="1" smtClean="0"/>
              <a:t>gebrek</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Je </a:t>
            </a:r>
            <a:r>
              <a:rPr lang="en-US" dirty="0" err="1" smtClean="0"/>
              <a:t>hebt</a:t>
            </a:r>
            <a:r>
              <a:rPr lang="en-US" dirty="0" smtClean="0"/>
              <a:t> </a:t>
            </a:r>
            <a:r>
              <a:rPr lang="en-US" dirty="0" err="1" smtClean="0"/>
              <a:t>lief</a:t>
            </a:r>
            <a:r>
              <a:rPr lang="en-US" dirty="0" smtClean="0"/>
              <a:t>:</a:t>
            </a:r>
          </a:p>
          <a:p>
            <a:pPr marL="514350" indent="-514350">
              <a:buFont typeface="+mj-lt"/>
              <a:buAutoNum type="alphaLcPeriod"/>
            </a:pPr>
            <a:r>
              <a:rPr lang="en-US" dirty="0" err="1" smtClean="0"/>
              <a:t>wat</a:t>
            </a:r>
            <a:r>
              <a:rPr lang="en-US" dirty="0" smtClean="0"/>
              <a:t> </a:t>
            </a:r>
            <a:r>
              <a:rPr lang="en-US" dirty="0"/>
              <a:t>je </a:t>
            </a:r>
            <a:r>
              <a:rPr lang="en-US" dirty="0" err="1"/>
              <a:t>niet</a:t>
            </a:r>
            <a:r>
              <a:rPr lang="en-US" dirty="0"/>
              <a:t> </a:t>
            </a:r>
            <a:r>
              <a:rPr lang="en-US" dirty="0" err="1" smtClean="0"/>
              <a:t>hebt</a:t>
            </a:r>
            <a:endParaRPr lang="en-US" dirty="0" smtClean="0"/>
          </a:p>
          <a:p>
            <a:pPr marL="514350" indent="-514350">
              <a:buFont typeface="+mj-lt"/>
              <a:buAutoNum type="alphaLcPeriod"/>
            </a:pPr>
            <a:r>
              <a:rPr lang="en-US" dirty="0" err="1" smtClean="0"/>
              <a:t>wat</a:t>
            </a:r>
            <a:r>
              <a:rPr lang="en-US" dirty="0" smtClean="0"/>
              <a:t> je </a:t>
            </a:r>
            <a:r>
              <a:rPr lang="en-US" dirty="0" err="1" smtClean="0"/>
              <a:t>beseft</a:t>
            </a:r>
            <a:r>
              <a:rPr lang="en-US" dirty="0" smtClean="0"/>
              <a:t> </a:t>
            </a:r>
            <a:r>
              <a:rPr lang="en-US" dirty="0" err="1" smtClean="0"/>
              <a:t>niet</a:t>
            </a:r>
            <a:r>
              <a:rPr lang="en-US" dirty="0" smtClean="0"/>
              <a:t> </a:t>
            </a:r>
            <a:r>
              <a:rPr lang="en-US" dirty="0" err="1" smtClean="0"/>
              <a:t>te</a:t>
            </a:r>
            <a:r>
              <a:rPr lang="en-US" dirty="0" smtClean="0"/>
              <a:t> </a:t>
            </a:r>
            <a:r>
              <a:rPr lang="en-US" dirty="0" err="1" smtClean="0"/>
              <a:t>hebben</a:t>
            </a:r>
            <a:endParaRPr lang="en-US" dirty="0" smtClean="0"/>
          </a:p>
          <a:p>
            <a:pPr marL="514350" indent="-514350">
              <a:buFont typeface="+mj-lt"/>
              <a:buAutoNum type="alphaLcPeriod"/>
            </a:pPr>
            <a:r>
              <a:rPr lang="en-US" dirty="0" err="1" smtClean="0"/>
              <a:t>wat</a:t>
            </a:r>
            <a:r>
              <a:rPr lang="en-US" dirty="0" smtClean="0"/>
              <a:t> je </a:t>
            </a:r>
            <a:r>
              <a:rPr lang="en-US" dirty="0" err="1" smtClean="0"/>
              <a:t>als</a:t>
            </a:r>
            <a:r>
              <a:rPr lang="en-US" dirty="0" smtClean="0"/>
              <a:t> </a:t>
            </a:r>
            <a:r>
              <a:rPr lang="en-US" dirty="0" err="1" smtClean="0"/>
              <a:t>problematisch</a:t>
            </a:r>
            <a:r>
              <a:rPr lang="en-US" dirty="0" smtClean="0"/>
              <a:t> </a:t>
            </a:r>
            <a:r>
              <a:rPr lang="en-US" dirty="0" err="1" smtClean="0"/>
              <a:t>gemis</a:t>
            </a:r>
            <a:r>
              <a:rPr lang="en-US" dirty="0" smtClean="0"/>
              <a:t> </a:t>
            </a:r>
            <a:r>
              <a:rPr lang="en-US" dirty="0" err="1" smtClean="0"/>
              <a:t>ziet</a:t>
            </a:r>
            <a:endParaRPr lang="en-US" dirty="0" smtClean="0"/>
          </a:p>
          <a:p>
            <a:pPr marL="514350" indent="-514350">
              <a:buFont typeface="+mj-lt"/>
              <a:buAutoNum type="alphaLcPeriod"/>
            </a:pPr>
            <a:endParaRPr lang="en-US" dirty="0" smtClean="0"/>
          </a:p>
          <a:p>
            <a:pPr marL="514350" indent="-514350">
              <a:buFont typeface="+mj-lt"/>
              <a:buAutoNum type="alphaLcPeriod"/>
            </a:pPr>
            <a:r>
              <a:rPr lang="en-US" dirty="0" err="1" smtClean="0"/>
              <a:t>Gebrek</a:t>
            </a:r>
            <a:r>
              <a:rPr lang="en-US" dirty="0" smtClean="0"/>
              <a:t> </a:t>
            </a:r>
            <a:r>
              <a:rPr lang="en-US" dirty="0" err="1" smtClean="0"/>
              <a:t>bij</a:t>
            </a:r>
            <a:r>
              <a:rPr lang="en-US" dirty="0" smtClean="0"/>
              <a:t> Aristophanes</a:t>
            </a:r>
          </a:p>
          <a:p>
            <a:pPr marL="514350" indent="-514350">
              <a:buFont typeface="+mj-lt"/>
              <a:buAutoNum type="alphaLcPeriod"/>
            </a:pPr>
            <a:r>
              <a:rPr lang="en-US" dirty="0" smtClean="0"/>
              <a:t>Het </a:t>
            </a:r>
            <a:r>
              <a:rPr lang="en-US" dirty="0" err="1" smtClean="0"/>
              <a:t>paradigma</a:t>
            </a:r>
            <a:r>
              <a:rPr lang="en-US" dirty="0" smtClean="0"/>
              <a:t> van de </a:t>
            </a:r>
            <a:r>
              <a:rPr lang="en-US" dirty="0" err="1" smtClean="0"/>
              <a:t>filosoof</a:t>
            </a:r>
            <a:endParaRPr lang="en-US" dirty="0" smtClean="0"/>
          </a:p>
          <a:p>
            <a:pPr marL="514350" indent="-514350">
              <a:buFont typeface="+mj-lt"/>
              <a:buAutoNum type="alphaLcPeriod"/>
            </a:pPr>
            <a:r>
              <a:rPr lang="en-US" b="1" dirty="0" smtClean="0"/>
              <a:t>De </a:t>
            </a:r>
            <a:r>
              <a:rPr lang="en-US" b="1" i="1" dirty="0" smtClean="0"/>
              <a:t>elenchus</a:t>
            </a:r>
          </a:p>
          <a:p>
            <a:pPr marL="514350" indent="-514350">
              <a:buFont typeface="+mj-lt"/>
              <a:buAutoNum type="alphaLcPeriod"/>
            </a:pPr>
            <a:endParaRPr lang="en-US" dirty="0"/>
          </a:p>
          <a:p>
            <a:pPr marL="514350" indent="-514350">
              <a:buFont typeface="+mj-lt"/>
              <a:buAutoNum type="alphaLcPeriod"/>
            </a:pPr>
            <a:endParaRPr lang="en-US" dirty="0"/>
          </a:p>
        </p:txBody>
      </p:sp>
    </p:spTree>
    <p:extLst>
      <p:ext uri="{BB962C8B-B14F-4D97-AF65-F5344CB8AC3E}">
        <p14:creationId xmlns:p14="http://schemas.microsoft.com/office/powerpoint/2010/main" val="394759800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err="1" smtClean="0"/>
              <a:t>Teleologie</a:t>
            </a:r>
            <a:endParaRPr lang="en-US" dirty="0"/>
          </a:p>
        </p:txBody>
      </p:sp>
      <p:sp>
        <p:nvSpPr>
          <p:cNvPr id="3" name="Content Placeholder 2"/>
          <p:cNvSpPr>
            <a:spLocks noGrp="1"/>
          </p:cNvSpPr>
          <p:nvPr>
            <p:ph idx="1"/>
          </p:nvPr>
        </p:nvSpPr>
        <p:spPr/>
        <p:txBody>
          <a:bodyPr/>
          <a:lstStyle/>
          <a:p>
            <a:pPr marL="514350" indent="-514350">
              <a:buFont typeface="+mj-lt"/>
              <a:buAutoNum type="alphaLcPeriod"/>
            </a:pPr>
            <a:endParaRPr lang="en-US" dirty="0" smtClean="0"/>
          </a:p>
          <a:p>
            <a:pPr marL="514350" indent="-514350">
              <a:buFont typeface="+mj-lt"/>
              <a:buAutoNum type="alphaLcPeriod"/>
            </a:pPr>
            <a:r>
              <a:rPr lang="en-US" dirty="0" err="1" smtClean="0"/>
              <a:t>Doelen</a:t>
            </a:r>
            <a:r>
              <a:rPr lang="en-US" dirty="0" smtClean="0"/>
              <a:t> in </a:t>
            </a:r>
            <a:r>
              <a:rPr lang="en-US" dirty="0" err="1" smtClean="0"/>
              <a:t>andere</a:t>
            </a:r>
            <a:r>
              <a:rPr lang="en-US" dirty="0" smtClean="0"/>
              <a:t> </a:t>
            </a:r>
            <a:r>
              <a:rPr lang="en-US" dirty="0" err="1" smtClean="0"/>
              <a:t>toespraken</a:t>
            </a:r>
            <a:endParaRPr lang="en-US" dirty="0" smtClean="0"/>
          </a:p>
          <a:p>
            <a:pPr marL="514350" indent="-514350">
              <a:buFont typeface="+mj-lt"/>
              <a:buAutoNum type="alphaLcPeriod"/>
            </a:pPr>
            <a:r>
              <a:rPr lang="en-US" dirty="0" err="1" smtClean="0"/>
              <a:t>Omwille</a:t>
            </a:r>
            <a:r>
              <a:rPr lang="en-US" dirty="0" smtClean="0"/>
              <a:t> van</a:t>
            </a:r>
          </a:p>
          <a:p>
            <a:pPr marL="514350" indent="-514350">
              <a:buFont typeface="+mj-lt"/>
              <a:buAutoNum type="alphaLcPeriod"/>
            </a:pPr>
            <a:r>
              <a:rPr lang="en-US" dirty="0" err="1" smtClean="0"/>
              <a:t>Eudaimonisme</a:t>
            </a:r>
            <a:endParaRPr lang="en-US" dirty="0" smtClean="0"/>
          </a:p>
          <a:p>
            <a:pPr marL="514350" indent="-514350">
              <a:buFont typeface="+mj-lt"/>
              <a:buAutoNum type="alphaLcPeriod"/>
            </a:pPr>
            <a:r>
              <a:rPr lang="en-US" dirty="0" err="1" smtClean="0"/>
              <a:t>Schoonheid</a:t>
            </a:r>
            <a:r>
              <a:rPr lang="en-US" dirty="0" smtClean="0"/>
              <a:t> </a:t>
            </a:r>
            <a:r>
              <a:rPr lang="en-US" dirty="0" err="1" smtClean="0"/>
              <a:t>omwille</a:t>
            </a:r>
            <a:r>
              <a:rPr lang="en-US" dirty="0" smtClean="0"/>
              <a:t> van </a:t>
            </a:r>
            <a:r>
              <a:rPr lang="en-US" dirty="0" err="1" smtClean="0"/>
              <a:t>onsterfelijkheid</a:t>
            </a:r>
            <a:endParaRPr lang="en-US" dirty="0" smtClean="0"/>
          </a:p>
          <a:p>
            <a:pPr marL="514350" indent="-514350">
              <a:buFont typeface="+mj-lt"/>
              <a:buAutoNum type="alphaLcPeriod"/>
            </a:pPr>
            <a:r>
              <a:rPr lang="en-US" dirty="0" err="1" smtClean="0"/>
              <a:t>Onsterfelijkheid</a:t>
            </a:r>
            <a:r>
              <a:rPr lang="en-US" dirty="0" smtClean="0"/>
              <a:t> door </a:t>
            </a:r>
            <a:r>
              <a:rPr lang="en-US" dirty="0" err="1" smtClean="0"/>
              <a:t>wijsbegeerte</a:t>
            </a:r>
            <a:endParaRPr lang="en-US" dirty="0"/>
          </a:p>
        </p:txBody>
      </p:sp>
    </p:spTree>
    <p:extLst>
      <p:ext uri="{BB962C8B-B14F-4D97-AF65-F5344CB8AC3E}">
        <p14:creationId xmlns:p14="http://schemas.microsoft.com/office/powerpoint/2010/main" val="405489466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err="1" smtClean="0"/>
              <a:t>Teleologie</a:t>
            </a:r>
            <a:endParaRPr lang="en-US" dirty="0"/>
          </a:p>
        </p:txBody>
      </p:sp>
      <p:sp>
        <p:nvSpPr>
          <p:cNvPr id="3" name="Content Placeholder 2"/>
          <p:cNvSpPr>
            <a:spLocks noGrp="1"/>
          </p:cNvSpPr>
          <p:nvPr>
            <p:ph idx="1"/>
          </p:nvPr>
        </p:nvSpPr>
        <p:spPr/>
        <p:txBody>
          <a:bodyPr/>
          <a:lstStyle/>
          <a:p>
            <a:pPr marL="514350" indent="-514350">
              <a:buFont typeface="+mj-lt"/>
              <a:buAutoNum type="alphaLcPeriod"/>
            </a:pPr>
            <a:endParaRPr lang="en-US" dirty="0" smtClean="0"/>
          </a:p>
          <a:p>
            <a:pPr marL="514350" indent="-514350">
              <a:buFont typeface="+mj-lt"/>
              <a:buAutoNum type="alphaLcPeriod"/>
            </a:pPr>
            <a:r>
              <a:rPr lang="en-US" b="1" dirty="0" err="1" smtClean="0"/>
              <a:t>Doelen</a:t>
            </a:r>
            <a:r>
              <a:rPr lang="en-US" b="1" dirty="0" smtClean="0"/>
              <a:t> in </a:t>
            </a:r>
            <a:r>
              <a:rPr lang="en-US" b="1" dirty="0" err="1" smtClean="0"/>
              <a:t>andere</a:t>
            </a:r>
            <a:r>
              <a:rPr lang="en-US" b="1" dirty="0" smtClean="0"/>
              <a:t> </a:t>
            </a:r>
            <a:r>
              <a:rPr lang="en-US" b="1" dirty="0" err="1" smtClean="0"/>
              <a:t>toespraken</a:t>
            </a:r>
            <a:endParaRPr lang="en-US" b="1" dirty="0" smtClean="0"/>
          </a:p>
          <a:p>
            <a:pPr marL="514350" indent="-514350">
              <a:buFont typeface="+mj-lt"/>
              <a:buAutoNum type="alphaLcPeriod"/>
            </a:pPr>
            <a:r>
              <a:rPr lang="en-US" dirty="0" err="1" smtClean="0"/>
              <a:t>Omwille</a:t>
            </a:r>
            <a:r>
              <a:rPr lang="en-US" dirty="0" smtClean="0"/>
              <a:t> van</a:t>
            </a:r>
          </a:p>
          <a:p>
            <a:pPr marL="514350" indent="-514350">
              <a:buFont typeface="+mj-lt"/>
              <a:buAutoNum type="alphaLcPeriod"/>
            </a:pPr>
            <a:r>
              <a:rPr lang="en-US" dirty="0" err="1" smtClean="0"/>
              <a:t>Eudaimonisme</a:t>
            </a:r>
            <a:endParaRPr lang="en-US" dirty="0" smtClean="0"/>
          </a:p>
          <a:p>
            <a:pPr marL="514350" indent="-514350">
              <a:buFont typeface="+mj-lt"/>
              <a:buAutoNum type="alphaLcPeriod"/>
            </a:pPr>
            <a:r>
              <a:rPr lang="en-US" dirty="0" err="1" smtClean="0"/>
              <a:t>Schoonheid</a:t>
            </a:r>
            <a:r>
              <a:rPr lang="en-US" dirty="0" smtClean="0"/>
              <a:t> </a:t>
            </a:r>
            <a:r>
              <a:rPr lang="en-US" dirty="0" err="1" smtClean="0"/>
              <a:t>omwille</a:t>
            </a:r>
            <a:r>
              <a:rPr lang="en-US" dirty="0" smtClean="0"/>
              <a:t> van </a:t>
            </a:r>
            <a:r>
              <a:rPr lang="en-US" dirty="0" err="1" smtClean="0"/>
              <a:t>onsterfelijkheid</a:t>
            </a:r>
            <a:endParaRPr lang="en-US" dirty="0" smtClean="0"/>
          </a:p>
          <a:p>
            <a:pPr marL="514350" indent="-514350">
              <a:buFont typeface="+mj-lt"/>
              <a:buAutoNum type="alphaLcPeriod"/>
            </a:pPr>
            <a:r>
              <a:rPr lang="en-US" dirty="0" err="1" smtClean="0"/>
              <a:t>Onsterfelijkheid</a:t>
            </a:r>
            <a:r>
              <a:rPr lang="en-US" dirty="0" smtClean="0"/>
              <a:t> door </a:t>
            </a:r>
            <a:r>
              <a:rPr lang="en-US" dirty="0" err="1" smtClean="0"/>
              <a:t>wijsbegeerte</a:t>
            </a:r>
            <a:endParaRPr lang="en-US" dirty="0"/>
          </a:p>
        </p:txBody>
      </p:sp>
    </p:spTree>
    <p:extLst>
      <p:ext uri="{BB962C8B-B14F-4D97-AF65-F5344CB8AC3E}">
        <p14:creationId xmlns:p14="http://schemas.microsoft.com/office/powerpoint/2010/main" val="58772463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err="1" smtClean="0"/>
              <a:t>Teleologie</a:t>
            </a:r>
            <a:endParaRPr lang="en-US" dirty="0"/>
          </a:p>
        </p:txBody>
      </p:sp>
      <p:sp>
        <p:nvSpPr>
          <p:cNvPr id="3" name="Content Placeholder 2"/>
          <p:cNvSpPr>
            <a:spLocks noGrp="1"/>
          </p:cNvSpPr>
          <p:nvPr>
            <p:ph idx="1"/>
          </p:nvPr>
        </p:nvSpPr>
        <p:spPr/>
        <p:txBody>
          <a:bodyPr/>
          <a:lstStyle/>
          <a:p>
            <a:pPr marL="514350" indent="-514350">
              <a:buFont typeface="+mj-lt"/>
              <a:buAutoNum type="alphaLcPeriod"/>
            </a:pPr>
            <a:endParaRPr lang="en-US" dirty="0" smtClean="0"/>
          </a:p>
          <a:p>
            <a:pPr marL="514350" indent="-514350">
              <a:buFont typeface="+mj-lt"/>
              <a:buAutoNum type="alphaLcPeriod"/>
            </a:pPr>
            <a:r>
              <a:rPr lang="en-US" dirty="0" err="1" smtClean="0"/>
              <a:t>Doelen</a:t>
            </a:r>
            <a:r>
              <a:rPr lang="en-US" dirty="0" smtClean="0"/>
              <a:t> in </a:t>
            </a:r>
            <a:r>
              <a:rPr lang="en-US" dirty="0" err="1" smtClean="0"/>
              <a:t>andere</a:t>
            </a:r>
            <a:r>
              <a:rPr lang="en-US" dirty="0" smtClean="0"/>
              <a:t> </a:t>
            </a:r>
            <a:r>
              <a:rPr lang="en-US" dirty="0" err="1" smtClean="0"/>
              <a:t>toespraken</a:t>
            </a:r>
            <a:endParaRPr lang="en-US" dirty="0" smtClean="0"/>
          </a:p>
          <a:p>
            <a:pPr marL="514350" indent="-514350">
              <a:buFont typeface="+mj-lt"/>
              <a:buAutoNum type="alphaLcPeriod"/>
            </a:pPr>
            <a:r>
              <a:rPr lang="en-US" b="1" dirty="0" err="1" smtClean="0"/>
              <a:t>Omwille</a:t>
            </a:r>
            <a:r>
              <a:rPr lang="en-US" b="1" dirty="0" smtClean="0"/>
              <a:t> van</a:t>
            </a:r>
          </a:p>
          <a:p>
            <a:pPr marL="514350" indent="-514350">
              <a:buFont typeface="+mj-lt"/>
              <a:buAutoNum type="alphaLcPeriod"/>
            </a:pPr>
            <a:r>
              <a:rPr lang="en-US" dirty="0" err="1" smtClean="0"/>
              <a:t>Eudaimonisme</a:t>
            </a:r>
            <a:endParaRPr lang="en-US" dirty="0" smtClean="0"/>
          </a:p>
          <a:p>
            <a:pPr marL="514350" indent="-514350">
              <a:buFont typeface="+mj-lt"/>
              <a:buAutoNum type="alphaLcPeriod"/>
            </a:pPr>
            <a:r>
              <a:rPr lang="en-US" dirty="0" err="1" smtClean="0"/>
              <a:t>Schoonheid</a:t>
            </a:r>
            <a:r>
              <a:rPr lang="en-US" dirty="0" smtClean="0"/>
              <a:t> </a:t>
            </a:r>
            <a:r>
              <a:rPr lang="en-US" dirty="0" err="1" smtClean="0"/>
              <a:t>omwille</a:t>
            </a:r>
            <a:r>
              <a:rPr lang="en-US" dirty="0" smtClean="0"/>
              <a:t> van </a:t>
            </a:r>
            <a:r>
              <a:rPr lang="en-US" dirty="0" err="1" smtClean="0"/>
              <a:t>onsterfelijkheid</a:t>
            </a:r>
            <a:endParaRPr lang="en-US" dirty="0" smtClean="0"/>
          </a:p>
          <a:p>
            <a:pPr marL="514350" indent="-514350">
              <a:buFont typeface="+mj-lt"/>
              <a:buAutoNum type="alphaLcPeriod"/>
            </a:pPr>
            <a:r>
              <a:rPr lang="en-US" dirty="0" err="1" smtClean="0"/>
              <a:t>Onsterfelijkheid</a:t>
            </a:r>
            <a:r>
              <a:rPr lang="en-US" dirty="0" smtClean="0"/>
              <a:t> door </a:t>
            </a:r>
            <a:r>
              <a:rPr lang="en-US" dirty="0" err="1" smtClean="0"/>
              <a:t>wijsbegeerte</a:t>
            </a:r>
            <a:endParaRPr lang="en-US" dirty="0"/>
          </a:p>
        </p:txBody>
      </p:sp>
    </p:spTree>
    <p:extLst>
      <p:ext uri="{BB962C8B-B14F-4D97-AF65-F5344CB8AC3E}">
        <p14:creationId xmlns:p14="http://schemas.microsoft.com/office/powerpoint/2010/main" val="58772463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err="1" smtClean="0"/>
              <a:t>Teleologie</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lphaLcPeriod"/>
            </a:pPr>
            <a:endParaRPr lang="en-US" dirty="0" smtClean="0"/>
          </a:p>
          <a:p>
            <a:pPr marL="0" indent="0">
              <a:buNone/>
            </a:pPr>
            <a:r>
              <a:rPr lang="en-US" dirty="0" smtClean="0"/>
              <a:t>204d3-9:</a:t>
            </a:r>
          </a:p>
          <a:p>
            <a:pPr marL="0" indent="0">
              <a:buNone/>
            </a:pPr>
            <a:r>
              <a:rPr lang="de-DE" dirty="0" err="1"/>
              <a:t>εἰ</a:t>
            </a:r>
            <a:r>
              <a:rPr lang="de-DE" dirty="0"/>
              <a:t> </a:t>
            </a:r>
            <a:r>
              <a:rPr lang="de-DE" dirty="0" err="1"/>
              <a:t>δέ</a:t>
            </a:r>
            <a:r>
              <a:rPr lang="de-DE" dirty="0"/>
              <a:t> </a:t>
            </a:r>
            <a:r>
              <a:rPr lang="de-DE" dirty="0" err="1"/>
              <a:t>τις</a:t>
            </a:r>
            <a:r>
              <a:rPr lang="de-DE" dirty="0"/>
              <a:t> </a:t>
            </a:r>
            <a:r>
              <a:rPr lang="de-DE" dirty="0" err="1"/>
              <a:t>ἡμᾶς</a:t>
            </a:r>
            <a:r>
              <a:rPr lang="de-DE" dirty="0"/>
              <a:t> </a:t>
            </a:r>
            <a:r>
              <a:rPr lang="de-DE" dirty="0" err="1"/>
              <a:t>ἔροιτο</a:t>
            </a:r>
            <a:r>
              <a:rPr lang="de-DE" dirty="0"/>
              <a:t>· </a:t>
            </a:r>
            <a:r>
              <a:rPr lang="de-DE" dirty="0" err="1"/>
              <a:t>Τί</a:t>
            </a:r>
            <a:r>
              <a:rPr lang="de-DE" dirty="0"/>
              <a:t> </a:t>
            </a:r>
            <a:r>
              <a:rPr lang="de-DE" dirty="0" err="1"/>
              <a:t>τῶν</a:t>
            </a:r>
            <a:r>
              <a:rPr lang="de-DE" dirty="0"/>
              <a:t> </a:t>
            </a:r>
            <a:r>
              <a:rPr lang="de-DE" dirty="0" err="1"/>
              <a:t>κ</a:t>
            </a:r>
            <a:r>
              <a:rPr lang="de-DE" dirty="0"/>
              <a:t>α</a:t>
            </a:r>
            <a:r>
              <a:rPr lang="de-DE" dirty="0" err="1"/>
              <a:t>λῶν</a:t>
            </a:r>
            <a:r>
              <a:rPr lang="de-DE" dirty="0"/>
              <a:t> </a:t>
            </a:r>
            <a:r>
              <a:rPr lang="de-DE" dirty="0" err="1"/>
              <a:t>ἐστιν</a:t>
            </a:r>
            <a:r>
              <a:rPr lang="de-DE" dirty="0"/>
              <a:t> </a:t>
            </a:r>
            <a:r>
              <a:rPr lang="de-DE" dirty="0" err="1"/>
              <a:t>ὁ</a:t>
            </a:r>
            <a:r>
              <a:rPr lang="de-DE" dirty="0"/>
              <a:t> </a:t>
            </a:r>
            <a:r>
              <a:rPr lang="de-DE" dirty="0" err="1"/>
              <a:t>Ἔρως</a:t>
            </a:r>
            <a:r>
              <a:rPr lang="de-DE" dirty="0"/>
              <a:t>, </a:t>
            </a:r>
            <a:r>
              <a:rPr lang="de-DE" dirty="0" err="1"/>
              <a:t>ὦ</a:t>
            </a:r>
            <a:r>
              <a:rPr lang="de-DE" dirty="0"/>
              <a:t> </a:t>
            </a:r>
            <a:r>
              <a:rPr lang="de-DE" dirty="0" err="1"/>
              <a:t>Σώκρ</a:t>
            </a:r>
            <a:r>
              <a:rPr lang="de-DE" dirty="0"/>
              <a:t>α</a:t>
            </a:r>
            <a:r>
              <a:rPr lang="de-DE" dirty="0" err="1"/>
              <a:t>τές</a:t>
            </a:r>
            <a:r>
              <a:rPr lang="de-DE" dirty="0"/>
              <a:t> </a:t>
            </a:r>
            <a:r>
              <a:rPr lang="de-DE" dirty="0" err="1"/>
              <a:t>τε</a:t>
            </a:r>
            <a:r>
              <a:rPr lang="de-DE" dirty="0"/>
              <a:t> </a:t>
            </a:r>
            <a:r>
              <a:rPr lang="de-DE" dirty="0" err="1"/>
              <a:t>κ</a:t>
            </a:r>
            <a:r>
              <a:rPr lang="de-DE" dirty="0"/>
              <a:t>α</a:t>
            </a:r>
            <a:r>
              <a:rPr lang="de-DE" dirty="0" err="1"/>
              <a:t>ὶ</a:t>
            </a:r>
            <a:r>
              <a:rPr lang="de-DE" dirty="0"/>
              <a:t> </a:t>
            </a:r>
            <a:r>
              <a:rPr lang="de-DE" dirty="0" err="1"/>
              <a:t>Διοτίμ</a:t>
            </a:r>
            <a:r>
              <a:rPr lang="de-DE" dirty="0"/>
              <a:t>α; </a:t>
            </a:r>
            <a:r>
              <a:rPr lang="de-DE" dirty="0" err="1"/>
              <a:t>ὧδε</a:t>
            </a:r>
            <a:r>
              <a:rPr lang="de-DE" dirty="0"/>
              <a:t> </a:t>
            </a:r>
            <a:r>
              <a:rPr lang="de-DE" dirty="0" err="1"/>
              <a:t>δὲ</a:t>
            </a:r>
            <a:r>
              <a:rPr lang="de-DE" dirty="0"/>
              <a:t> </a:t>
            </a:r>
            <a:r>
              <a:rPr lang="de-DE" dirty="0" err="1"/>
              <a:t>σ</a:t>
            </a:r>
            <a:r>
              <a:rPr lang="de-DE" dirty="0"/>
              <a:t>α</a:t>
            </a:r>
            <a:r>
              <a:rPr lang="de-DE" dirty="0" err="1"/>
              <a:t>φέστερον</a:t>
            </a:r>
            <a:r>
              <a:rPr lang="de-DE" dirty="0"/>
              <a:t>· </a:t>
            </a:r>
            <a:r>
              <a:rPr lang="de-DE" dirty="0" err="1"/>
              <a:t>ἐρᾷ</a:t>
            </a:r>
            <a:r>
              <a:rPr lang="de-DE" dirty="0"/>
              <a:t> </a:t>
            </a:r>
            <a:r>
              <a:rPr lang="de-DE" dirty="0" err="1"/>
              <a:t>ὁ</a:t>
            </a:r>
            <a:r>
              <a:rPr lang="de-DE" dirty="0"/>
              <a:t> </a:t>
            </a:r>
            <a:r>
              <a:rPr lang="de-DE" dirty="0" err="1"/>
              <a:t>ἐρῶν</a:t>
            </a:r>
            <a:r>
              <a:rPr lang="de-DE" dirty="0"/>
              <a:t> </a:t>
            </a:r>
            <a:r>
              <a:rPr lang="de-DE" dirty="0" err="1"/>
              <a:t>τῶν</a:t>
            </a:r>
            <a:r>
              <a:rPr lang="de-DE" dirty="0"/>
              <a:t> </a:t>
            </a:r>
            <a:r>
              <a:rPr lang="de-DE" dirty="0" err="1"/>
              <a:t>κ</a:t>
            </a:r>
            <a:r>
              <a:rPr lang="de-DE" dirty="0"/>
              <a:t>α</a:t>
            </a:r>
            <a:r>
              <a:rPr lang="de-DE" dirty="0" err="1"/>
              <a:t>λῶν</a:t>
            </a:r>
            <a:r>
              <a:rPr lang="de-DE" dirty="0"/>
              <a:t>· </a:t>
            </a:r>
            <a:r>
              <a:rPr lang="de-DE" dirty="0" err="1"/>
              <a:t>τί</a:t>
            </a:r>
            <a:r>
              <a:rPr lang="de-DE" dirty="0"/>
              <a:t> </a:t>
            </a:r>
            <a:r>
              <a:rPr lang="de-DE" dirty="0" err="1"/>
              <a:t>ἐρᾷ</a:t>
            </a:r>
            <a:r>
              <a:rPr lang="de-DE" dirty="0"/>
              <a:t>; — </a:t>
            </a:r>
            <a:r>
              <a:rPr lang="de-DE" dirty="0" err="1"/>
              <a:t>Κ</a:t>
            </a:r>
            <a:r>
              <a:rPr lang="de-DE" dirty="0"/>
              <a:t>α</a:t>
            </a:r>
            <a:r>
              <a:rPr lang="de-DE" dirty="0" err="1"/>
              <a:t>ὶ</a:t>
            </a:r>
            <a:r>
              <a:rPr lang="de-DE" dirty="0"/>
              <a:t> </a:t>
            </a:r>
            <a:r>
              <a:rPr lang="de-DE" dirty="0" err="1"/>
              <a:t>ἐγὼ</a:t>
            </a:r>
            <a:r>
              <a:rPr lang="de-DE" dirty="0"/>
              <a:t> </a:t>
            </a:r>
            <a:r>
              <a:rPr lang="de-DE" dirty="0" err="1"/>
              <a:t>εἶ</a:t>
            </a:r>
            <a:r>
              <a:rPr lang="de-DE" dirty="0"/>
              <a:t>π</a:t>
            </a:r>
            <a:r>
              <a:rPr lang="de-DE" dirty="0" err="1"/>
              <a:t>ον</a:t>
            </a:r>
            <a:r>
              <a:rPr lang="de-DE" dirty="0"/>
              <a:t> </a:t>
            </a:r>
            <a:r>
              <a:rPr lang="de-DE" dirty="0" err="1"/>
              <a:t>ὅτι</a:t>
            </a:r>
            <a:r>
              <a:rPr lang="de-DE" dirty="0"/>
              <a:t> </a:t>
            </a:r>
            <a:r>
              <a:rPr lang="de-DE" dirty="0" err="1"/>
              <a:t>Γενέσθ</a:t>
            </a:r>
            <a:r>
              <a:rPr lang="de-DE" dirty="0"/>
              <a:t>α</a:t>
            </a:r>
            <a:r>
              <a:rPr lang="de-DE" dirty="0" err="1"/>
              <a:t>ι</a:t>
            </a:r>
            <a:r>
              <a:rPr lang="de-DE" dirty="0"/>
              <a:t> α</a:t>
            </a:r>
            <a:r>
              <a:rPr lang="de-DE" dirty="0" err="1"/>
              <a:t>ὑτῷ</a:t>
            </a:r>
            <a:r>
              <a:rPr lang="de-DE" dirty="0"/>
              <a:t>. —   </a:t>
            </a:r>
            <a:r>
              <a:rPr lang="de-DE" dirty="0" err="1"/>
              <a:t>Ἀλλ</a:t>
            </a:r>
            <a:r>
              <a:rPr lang="de-DE" dirty="0"/>
              <a:t>’ </a:t>
            </a:r>
            <a:r>
              <a:rPr lang="de-DE" dirty="0" err="1"/>
              <a:t>ἔτι</a:t>
            </a:r>
            <a:r>
              <a:rPr lang="de-DE" dirty="0"/>
              <a:t> π</a:t>
            </a:r>
            <a:r>
              <a:rPr lang="de-DE" dirty="0" err="1"/>
              <a:t>οθεῖ</a:t>
            </a:r>
            <a:r>
              <a:rPr lang="de-DE" dirty="0"/>
              <a:t>, </a:t>
            </a:r>
            <a:r>
              <a:rPr lang="de-DE" dirty="0" err="1"/>
              <a:t>ἔφη</a:t>
            </a:r>
            <a:r>
              <a:rPr lang="de-DE" dirty="0"/>
              <a:t>, </a:t>
            </a:r>
            <a:r>
              <a:rPr lang="de-DE" dirty="0" err="1"/>
              <a:t>ἡ</a:t>
            </a:r>
            <a:r>
              <a:rPr lang="de-DE" dirty="0"/>
              <a:t> </a:t>
            </a:r>
            <a:r>
              <a:rPr lang="de-DE" dirty="0" err="1"/>
              <a:t>ἀ</a:t>
            </a:r>
            <a:r>
              <a:rPr lang="de-DE" dirty="0"/>
              <a:t>π</a:t>
            </a:r>
            <a:r>
              <a:rPr lang="de-DE" dirty="0" err="1"/>
              <a:t>όκρισις</a:t>
            </a:r>
            <a:r>
              <a:rPr lang="de-DE" dirty="0"/>
              <a:t> </a:t>
            </a:r>
            <a:r>
              <a:rPr lang="de-DE" dirty="0" err="1"/>
              <a:t>ἐρώτησιν</a:t>
            </a:r>
            <a:r>
              <a:rPr lang="de-DE" dirty="0"/>
              <a:t> </a:t>
            </a:r>
            <a:r>
              <a:rPr lang="de-DE" dirty="0" err="1"/>
              <a:t>τοιάνδε</a:t>
            </a:r>
            <a:r>
              <a:rPr lang="de-DE" dirty="0"/>
              <a:t>· </a:t>
            </a:r>
            <a:r>
              <a:rPr lang="de-DE" dirty="0" err="1"/>
              <a:t>Τί</a:t>
            </a:r>
            <a:r>
              <a:rPr lang="de-DE" dirty="0"/>
              <a:t> </a:t>
            </a:r>
            <a:r>
              <a:rPr lang="de-DE" dirty="0" err="1"/>
              <a:t>ἔστ</a:t>
            </a:r>
            <a:r>
              <a:rPr lang="de-DE" dirty="0"/>
              <a:t>α</a:t>
            </a:r>
            <a:r>
              <a:rPr lang="de-DE" dirty="0" err="1"/>
              <a:t>ι</a:t>
            </a:r>
            <a:r>
              <a:rPr lang="de-DE" dirty="0"/>
              <a:t> </a:t>
            </a:r>
            <a:r>
              <a:rPr lang="de-DE" dirty="0" err="1"/>
              <a:t>ἐκείνῳ</a:t>
            </a:r>
            <a:r>
              <a:rPr lang="de-DE" dirty="0"/>
              <a:t> </a:t>
            </a:r>
            <a:r>
              <a:rPr lang="de-DE" dirty="0" err="1"/>
              <a:t>ᾧ</a:t>
            </a:r>
            <a:r>
              <a:rPr lang="de-DE" dirty="0"/>
              <a:t> </a:t>
            </a:r>
            <a:r>
              <a:rPr lang="de-DE" dirty="0" err="1"/>
              <a:t>ἂν</a:t>
            </a:r>
            <a:r>
              <a:rPr lang="de-DE" dirty="0"/>
              <a:t> </a:t>
            </a:r>
            <a:r>
              <a:rPr lang="de-DE" dirty="0" err="1"/>
              <a:t>γένητ</a:t>
            </a:r>
            <a:r>
              <a:rPr lang="de-DE" dirty="0"/>
              <a:t>α</a:t>
            </a:r>
            <a:r>
              <a:rPr lang="de-DE" dirty="0" err="1"/>
              <a:t>ι</a:t>
            </a:r>
            <a:r>
              <a:rPr lang="de-DE" dirty="0"/>
              <a:t> </a:t>
            </a:r>
            <a:r>
              <a:rPr lang="de-DE" dirty="0" err="1"/>
              <a:t>τὰ</a:t>
            </a:r>
            <a:r>
              <a:rPr lang="de-DE" dirty="0"/>
              <a:t> </a:t>
            </a:r>
            <a:r>
              <a:rPr lang="de-DE" dirty="0" err="1"/>
              <a:t>κ</a:t>
            </a:r>
            <a:r>
              <a:rPr lang="de-DE" dirty="0"/>
              <a:t>α</a:t>
            </a:r>
            <a:r>
              <a:rPr lang="de-DE" dirty="0" err="1"/>
              <a:t>λά</a:t>
            </a:r>
            <a:r>
              <a:rPr lang="de-DE" dirty="0"/>
              <a:t>; </a:t>
            </a:r>
            <a:endParaRPr lang="de-DE" dirty="0" smtClean="0"/>
          </a:p>
          <a:p>
            <a:pPr marL="0" indent="0">
              <a:buNone/>
            </a:pPr>
            <a:r>
              <a:rPr lang="de-DE" dirty="0"/>
              <a:t> </a:t>
            </a:r>
          </a:p>
          <a:p>
            <a:pPr marL="0" indent="0">
              <a:buNone/>
            </a:pPr>
            <a:r>
              <a:rPr lang="de-DE" dirty="0"/>
              <a:t>Als </a:t>
            </a:r>
            <a:r>
              <a:rPr lang="de-DE" dirty="0" err="1"/>
              <a:t>iemand</a:t>
            </a:r>
            <a:r>
              <a:rPr lang="de-DE" dirty="0"/>
              <a:t> </a:t>
            </a:r>
            <a:r>
              <a:rPr lang="de-DE" dirty="0" err="1"/>
              <a:t>ons</a:t>
            </a:r>
            <a:r>
              <a:rPr lang="de-DE" dirty="0"/>
              <a:t> </a:t>
            </a:r>
            <a:r>
              <a:rPr lang="de-DE" dirty="0" err="1"/>
              <a:t>zou</a:t>
            </a:r>
            <a:r>
              <a:rPr lang="de-DE" dirty="0"/>
              <a:t> </a:t>
            </a:r>
            <a:r>
              <a:rPr lang="de-DE" dirty="0" err="1"/>
              <a:t>vragen</a:t>
            </a:r>
            <a:r>
              <a:rPr lang="de-DE" dirty="0"/>
              <a:t>: ‘In welk </a:t>
            </a:r>
            <a:r>
              <a:rPr lang="de-DE" dirty="0" err="1"/>
              <a:t>opzicht</a:t>
            </a:r>
            <a:r>
              <a:rPr lang="de-DE" dirty="0"/>
              <a:t> </a:t>
            </a:r>
            <a:r>
              <a:rPr lang="de-DE" dirty="0" err="1"/>
              <a:t>heeft</a:t>
            </a:r>
            <a:r>
              <a:rPr lang="de-DE" dirty="0"/>
              <a:t> </a:t>
            </a:r>
            <a:r>
              <a:rPr lang="de-DE" i="1" dirty="0" err="1"/>
              <a:t>Erôs</a:t>
            </a:r>
            <a:r>
              <a:rPr lang="de-DE" dirty="0"/>
              <a:t> </a:t>
            </a:r>
            <a:r>
              <a:rPr lang="de-DE" dirty="0" err="1"/>
              <a:t>mooie</a:t>
            </a:r>
            <a:r>
              <a:rPr lang="de-DE" dirty="0"/>
              <a:t> dingen lief, Socrates en </a:t>
            </a:r>
            <a:r>
              <a:rPr lang="de-DE" dirty="0" err="1"/>
              <a:t>Diotima</a:t>
            </a:r>
            <a:r>
              <a:rPr lang="de-DE" dirty="0"/>
              <a:t>?’ </a:t>
            </a:r>
            <a:r>
              <a:rPr lang="de-DE" dirty="0" err="1"/>
              <a:t>Dit</a:t>
            </a:r>
            <a:r>
              <a:rPr lang="de-DE" dirty="0"/>
              <a:t> </a:t>
            </a:r>
            <a:r>
              <a:rPr lang="de-DE" dirty="0" err="1"/>
              <a:t>is</a:t>
            </a:r>
            <a:r>
              <a:rPr lang="de-DE" dirty="0"/>
              <a:t> </a:t>
            </a:r>
            <a:r>
              <a:rPr lang="de-DE" dirty="0" err="1"/>
              <a:t>wat</a:t>
            </a:r>
            <a:r>
              <a:rPr lang="de-DE" dirty="0"/>
              <a:t> </a:t>
            </a:r>
            <a:r>
              <a:rPr lang="de-DE" dirty="0" err="1"/>
              <a:t>duidelijker</a:t>
            </a:r>
            <a:r>
              <a:rPr lang="de-DE" dirty="0"/>
              <a:t>: </a:t>
            </a:r>
            <a:r>
              <a:rPr lang="de-DE" dirty="0" err="1"/>
              <a:t>een</a:t>
            </a:r>
            <a:r>
              <a:rPr lang="de-DE" dirty="0"/>
              <a:t> </a:t>
            </a:r>
            <a:r>
              <a:rPr lang="de-DE" dirty="0" err="1"/>
              <a:t>liefhebber</a:t>
            </a:r>
            <a:r>
              <a:rPr lang="de-DE" dirty="0"/>
              <a:t> </a:t>
            </a:r>
            <a:r>
              <a:rPr lang="de-DE" dirty="0" err="1"/>
              <a:t>heeft</a:t>
            </a:r>
            <a:r>
              <a:rPr lang="de-DE" dirty="0"/>
              <a:t> </a:t>
            </a:r>
            <a:r>
              <a:rPr lang="de-DE" dirty="0" err="1"/>
              <a:t>mooie</a:t>
            </a:r>
            <a:r>
              <a:rPr lang="de-DE" dirty="0"/>
              <a:t> dingen lief. In welk </a:t>
            </a:r>
            <a:r>
              <a:rPr lang="de-DE" dirty="0" err="1"/>
              <a:t>opzicht</a:t>
            </a:r>
            <a:r>
              <a:rPr lang="de-DE" dirty="0"/>
              <a:t> </a:t>
            </a:r>
            <a:r>
              <a:rPr lang="de-DE" dirty="0" err="1"/>
              <a:t>heeft</a:t>
            </a:r>
            <a:r>
              <a:rPr lang="de-DE" dirty="0"/>
              <a:t> </a:t>
            </a:r>
            <a:r>
              <a:rPr lang="de-DE" dirty="0" err="1"/>
              <a:t>hij</a:t>
            </a:r>
            <a:r>
              <a:rPr lang="de-DE" dirty="0"/>
              <a:t> </a:t>
            </a:r>
            <a:r>
              <a:rPr lang="de-DE" dirty="0" err="1"/>
              <a:t>ze</a:t>
            </a:r>
            <a:r>
              <a:rPr lang="de-DE" dirty="0"/>
              <a:t> lief? — En </a:t>
            </a:r>
            <a:r>
              <a:rPr lang="de-DE" dirty="0" err="1"/>
              <a:t>ik</a:t>
            </a:r>
            <a:r>
              <a:rPr lang="de-DE" dirty="0"/>
              <a:t> </a:t>
            </a:r>
            <a:r>
              <a:rPr lang="de-DE" dirty="0" err="1"/>
              <a:t>zei</a:t>
            </a:r>
            <a:r>
              <a:rPr lang="de-DE" dirty="0"/>
              <a:t>: </a:t>
            </a:r>
            <a:r>
              <a:rPr lang="de-DE" dirty="0" err="1"/>
              <a:t>dat</a:t>
            </a:r>
            <a:r>
              <a:rPr lang="de-DE" dirty="0"/>
              <a:t> </a:t>
            </a:r>
            <a:r>
              <a:rPr lang="de-DE" dirty="0" err="1" smtClean="0"/>
              <a:t>hij</a:t>
            </a:r>
            <a:r>
              <a:rPr lang="de-DE" dirty="0" smtClean="0"/>
              <a:t> </a:t>
            </a:r>
            <a:r>
              <a:rPr lang="de-DE" dirty="0" err="1" smtClean="0"/>
              <a:t>ze</a:t>
            </a:r>
            <a:r>
              <a:rPr lang="de-DE" dirty="0" smtClean="0"/>
              <a:t> </a:t>
            </a:r>
            <a:r>
              <a:rPr lang="de-DE" dirty="0" err="1" smtClean="0"/>
              <a:t>krijgt</a:t>
            </a:r>
            <a:r>
              <a:rPr lang="de-DE" dirty="0" smtClean="0"/>
              <a:t>. </a:t>
            </a:r>
            <a:r>
              <a:rPr lang="de-DE" dirty="0"/>
              <a:t>— Maar </a:t>
            </a:r>
            <a:r>
              <a:rPr lang="de-DE" dirty="0" err="1"/>
              <a:t>dit</a:t>
            </a:r>
            <a:r>
              <a:rPr lang="de-DE" dirty="0"/>
              <a:t> </a:t>
            </a:r>
            <a:r>
              <a:rPr lang="de-DE" dirty="0" err="1"/>
              <a:t>antwoord</a:t>
            </a:r>
            <a:r>
              <a:rPr lang="de-DE" dirty="0"/>
              <a:t>, </a:t>
            </a:r>
            <a:r>
              <a:rPr lang="de-DE" dirty="0" err="1"/>
              <a:t>zei</a:t>
            </a:r>
            <a:r>
              <a:rPr lang="de-DE" dirty="0"/>
              <a:t> </a:t>
            </a:r>
            <a:r>
              <a:rPr lang="de-DE" dirty="0" err="1"/>
              <a:t>ze</a:t>
            </a:r>
            <a:r>
              <a:rPr lang="de-DE" dirty="0"/>
              <a:t>, verlangt </a:t>
            </a:r>
            <a:r>
              <a:rPr lang="de-DE" dirty="0" err="1"/>
              <a:t>nog</a:t>
            </a:r>
            <a:r>
              <a:rPr lang="de-DE" dirty="0"/>
              <a:t> </a:t>
            </a:r>
            <a:r>
              <a:rPr lang="de-DE" dirty="0" err="1"/>
              <a:t>naar</a:t>
            </a:r>
            <a:r>
              <a:rPr lang="de-DE" dirty="0"/>
              <a:t> </a:t>
            </a:r>
            <a:r>
              <a:rPr lang="de-DE" dirty="0" err="1"/>
              <a:t>een</a:t>
            </a:r>
            <a:r>
              <a:rPr lang="de-DE" dirty="0"/>
              <a:t> </a:t>
            </a:r>
            <a:r>
              <a:rPr lang="de-DE" dirty="0" err="1"/>
              <a:t>vraag</a:t>
            </a:r>
            <a:r>
              <a:rPr lang="de-DE" dirty="0"/>
              <a:t> als </a:t>
            </a:r>
            <a:r>
              <a:rPr lang="de-DE" dirty="0" err="1"/>
              <a:t>deze</a:t>
            </a:r>
            <a:r>
              <a:rPr lang="de-DE" dirty="0"/>
              <a:t>: </a:t>
            </a:r>
            <a:r>
              <a:rPr lang="de-DE" dirty="0" err="1"/>
              <a:t>Wat</a:t>
            </a:r>
            <a:r>
              <a:rPr lang="de-DE" dirty="0"/>
              <a:t> </a:t>
            </a:r>
            <a:r>
              <a:rPr lang="de-DE" dirty="0" err="1"/>
              <a:t>zal</a:t>
            </a:r>
            <a:r>
              <a:rPr lang="de-DE" dirty="0"/>
              <a:t> </a:t>
            </a:r>
            <a:r>
              <a:rPr lang="de-DE" dirty="0" err="1"/>
              <a:t>degene</a:t>
            </a:r>
            <a:r>
              <a:rPr lang="de-DE" dirty="0"/>
              <a:t> die </a:t>
            </a:r>
            <a:r>
              <a:rPr lang="de-DE" dirty="0" err="1"/>
              <a:t>mooie</a:t>
            </a:r>
            <a:r>
              <a:rPr lang="de-DE" dirty="0"/>
              <a:t> dingen </a:t>
            </a:r>
            <a:r>
              <a:rPr lang="de-DE" dirty="0" err="1"/>
              <a:t>krijgt</a:t>
            </a:r>
            <a:r>
              <a:rPr lang="de-DE" dirty="0"/>
              <a:t> </a:t>
            </a:r>
            <a:r>
              <a:rPr lang="de-DE" dirty="0" err="1"/>
              <a:t>hebben</a:t>
            </a:r>
            <a:r>
              <a:rPr lang="de-DE" dirty="0"/>
              <a:t>?</a:t>
            </a:r>
          </a:p>
          <a:p>
            <a:pPr marL="0" indent="0">
              <a:buNone/>
            </a:pPr>
            <a:endParaRPr lang="en-US" dirty="0" smtClean="0"/>
          </a:p>
        </p:txBody>
      </p:sp>
    </p:spTree>
    <p:extLst>
      <p:ext uri="{BB962C8B-B14F-4D97-AF65-F5344CB8AC3E}">
        <p14:creationId xmlns:p14="http://schemas.microsoft.com/office/powerpoint/2010/main" val="85573700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err="1" smtClean="0"/>
              <a:t>Teleologie</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lphaLcPeriod"/>
            </a:pPr>
            <a:endParaRPr lang="en-US" dirty="0" smtClean="0"/>
          </a:p>
          <a:p>
            <a:pPr marL="0" indent="0">
              <a:buNone/>
            </a:pPr>
            <a:r>
              <a:rPr lang="en-US" dirty="0" smtClean="0"/>
              <a:t>204e5-205a3:</a:t>
            </a:r>
          </a:p>
          <a:p>
            <a:pPr marL="0" indent="0">
              <a:buNone/>
            </a:pPr>
            <a:r>
              <a:rPr lang="nl-NL" dirty="0" err="1"/>
              <a:t>Κ</a:t>
            </a:r>
            <a:r>
              <a:rPr lang="nl-NL" dirty="0"/>
              <a:t>α</a:t>
            </a:r>
            <a:r>
              <a:rPr lang="nl-NL" dirty="0" err="1"/>
              <a:t>ὶ</a:t>
            </a:r>
            <a:r>
              <a:rPr lang="nl-NL" dirty="0"/>
              <a:t> </a:t>
            </a:r>
            <a:r>
              <a:rPr lang="nl-NL" dirty="0" err="1"/>
              <a:t>τί</a:t>
            </a:r>
            <a:r>
              <a:rPr lang="nl-NL" dirty="0"/>
              <a:t> </a:t>
            </a:r>
            <a:r>
              <a:rPr lang="nl-NL" dirty="0" err="1"/>
              <a:t>ἔστ</a:t>
            </a:r>
            <a:r>
              <a:rPr lang="nl-NL" dirty="0"/>
              <a:t>α</a:t>
            </a:r>
            <a:r>
              <a:rPr lang="nl-NL" dirty="0" err="1"/>
              <a:t>ι</a:t>
            </a:r>
            <a:r>
              <a:rPr lang="nl-NL" dirty="0"/>
              <a:t> </a:t>
            </a:r>
            <a:r>
              <a:rPr lang="nl-NL" dirty="0" err="1"/>
              <a:t>ἐκείνῳ</a:t>
            </a:r>
            <a:r>
              <a:rPr lang="nl-NL" dirty="0"/>
              <a:t> </a:t>
            </a:r>
            <a:r>
              <a:rPr lang="nl-NL" dirty="0" err="1"/>
              <a:t>ᾧ</a:t>
            </a:r>
            <a:r>
              <a:rPr lang="nl-NL" dirty="0"/>
              <a:t> </a:t>
            </a:r>
            <a:r>
              <a:rPr lang="nl-NL" dirty="0" err="1"/>
              <a:t>ἂν</a:t>
            </a:r>
            <a:r>
              <a:rPr lang="nl-NL" dirty="0"/>
              <a:t> </a:t>
            </a:r>
            <a:r>
              <a:rPr lang="nl-NL" dirty="0" err="1"/>
              <a:t>γένητ</a:t>
            </a:r>
            <a:r>
              <a:rPr lang="nl-NL" dirty="0"/>
              <a:t>α</a:t>
            </a:r>
            <a:r>
              <a:rPr lang="nl-NL" dirty="0" err="1"/>
              <a:t>ι</a:t>
            </a:r>
            <a:r>
              <a:rPr lang="nl-NL" dirty="0"/>
              <a:t> </a:t>
            </a:r>
            <a:r>
              <a:rPr lang="nl-NL" dirty="0" err="1"/>
              <a:t>τἀγ</a:t>
            </a:r>
            <a:r>
              <a:rPr lang="nl-NL" dirty="0"/>
              <a:t>α</a:t>
            </a:r>
            <a:r>
              <a:rPr lang="nl-NL" dirty="0" err="1"/>
              <a:t>θά</a:t>
            </a:r>
            <a:r>
              <a:rPr lang="nl-NL" dirty="0"/>
              <a:t>; — </a:t>
            </a:r>
            <a:r>
              <a:rPr lang="nl-NL" dirty="0" err="1"/>
              <a:t>Τοῦτ</a:t>
            </a:r>
            <a:r>
              <a:rPr lang="nl-NL" dirty="0"/>
              <a:t>’ </a:t>
            </a:r>
            <a:r>
              <a:rPr lang="nl-NL" dirty="0" err="1"/>
              <a:t>εὐ</a:t>
            </a:r>
            <a:r>
              <a:rPr lang="nl-NL" dirty="0"/>
              <a:t>π</a:t>
            </a:r>
            <a:r>
              <a:rPr lang="nl-NL" dirty="0" err="1"/>
              <a:t>ορώτερον</a:t>
            </a:r>
            <a:r>
              <a:rPr lang="nl-NL" dirty="0"/>
              <a:t>, </a:t>
            </a:r>
            <a:r>
              <a:rPr lang="nl-NL" dirty="0" err="1"/>
              <a:t>ἦν</a:t>
            </a:r>
            <a:r>
              <a:rPr lang="nl-NL" dirty="0"/>
              <a:t> </a:t>
            </a:r>
            <a:r>
              <a:rPr lang="nl-NL" dirty="0" err="1"/>
              <a:t>δ</a:t>
            </a:r>
            <a:r>
              <a:rPr lang="nl-NL" dirty="0"/>
              <a:t>’ </a:t>
            </a:r>
            <a:r>
              <a:rPr lang="nl-NL" dirty="0" err="1"/>
              <a:t>ἐγώ</a:t>
            </a:r>
            <a:r>
              <a:rPr lang="nl-NL" dirty="0"/>
              <a:t>, </a:t>
            </a:r>
            <a:r>
              <a:rPr lang="nl-NL" dirty="0" err="1"/>
              <a:t>ἔχω</a:t>
            </a:r>
            <a:r>
              <a:rPr lang="nl-NL" dirty="0"/>
              <a:t> </a:t>
            </a:r>
            <a:r>
              <a:rPr lang="nl-NL" dirty="0" err="1"/>
              <a:t>ἀ</a:t>
            </a:r>
            <a:r>
              <a:rPr lang="nl-NL" dirty="0"/>
              <a:t>π</a:t>
            </a:r>
            <a:r>
              <a:rPr lang="nl-NL" dirty="0" err="1"/>
              <a:t>οκρίν</a:t>
            </a:r>
            <a:r>
              <a:rPr lang="nl-NL" dirty="0"/>
              <a:t>α</a:t>
            </a:r>
            <a:r>
              <a:rPr lang="nl-NL" dirty="0" err="1"/>
              <a:t>σθ</a:t>
            </a:r>
            <a:r>
              <a:rPr lang="nl-NL" dirty="0"/>
              <a:t>α</a:t>
            </a:r>
            <a:r>
              <a:rPr lang="nl-NL" dirty="0" err="1"/>
              <a:t>ι</a:t>
            </a:r>
            <a:r>
              <a:rPr lang="nl-NL" dirty="0"/>
              <a:t>, </a:t>
            </a:r>
            <a:r>
              <a:rPr lang="nl-NL" dirty="0" err="1"/>
              <a:t>ὅτι</a:t>
            </a:r>
            <a:r>
              <a:rPr lang="nl-NL" dirty="0"/>
              <a:t> </a:t>
            </a:r>
            <a:r>
              <a:rPr lang="nl-NL" dirty="0" err="1"/>
              <a:t>εὐδ</a:t>
            </a:r>
            <a:r>
              <a:rPr lang="nl-NL" dirty="0"/>
              <a:t>α</a:t>
            </a:r>
            <a:r>
              <a:rPr lang="nl-NL" dirty="0" err="1"/>
              <a:t>ίμων</a:t>
            </a:r>
            <a:r>
              <a:rPr lang="nl-NL" dirty="0"/>
              <a:t> </a:t>
            </a:r>
            <a:r>
              <a:rPr lang="nl-NL" dirty="0" err="1"/>
              <a:t>ἔστ</a:t>
            </a:r>
            <a:r>
              <a:rPr lang="nl-NL" dirty="0"/>
              <a:t>α</a:t>
            </a:r>
            <a:r>
              <a:rPr lang="nl-NL" dirty="0" err="1"/>
              <a:t>ι</a:t>
            </a:r>
            <a:r>
              <a:rPr lang="nl-NL" dirty="0"/>
              <a:t>. — </a:t>
            </a:r>
            <a:r>
              <a:rPr lang="nl-NL" dirty="0" err="1"/>
              <a:t>Κτήσει</a:t>
            </a:r>
            <a:r>
              <a:rPr lang="nl-NL" dirty="0"/>
              <a:t> </a:t>
            </a:r>
            <a:r>
              <a:rPr lang="nl-NL" dirty="0" err="1"/>
              <a:t>γάρ</a:t>
            </a:r>
            <a:r>
              <a:rPr lang="nl-NL" dirty="0"/>
              <a:t>, </a:t>
            </a:r>
            <a:r>
              <a:rPr lang="nl-NL" dirty="0" err="1"/>
              <a:t>ἔφη</a:t>
            </a:r>
            <a:r>
              <a:rPr lang="nl-NL" dirty="0"/>
              <a:t>, </a:t>
            </a:r>
            <a:r>
              <a:rPr lang="nl-NL" dirty="0" err="1"/>
              <a:t>ἀγ</a:t>
            </a:r>
            <a:r>
              <a:rPr lang="nl-NL" dirty="0"/>
              <a:t>α</a:t>
            </a:r>
            <a:r>
              <a:rPr lang="nl-NL" dirty="0" err="1"/>
              <a:t>θῶν</a:t>
            </a:r>
            <a:r>
              <a:rPr lang="nl-NL" dirty="0"/>
              <a:t> </a:t>
            </a:r>
            <a:r>
              <a:rPr lang="nl-NL" dirty="0" err="1"/>
              <a:t>οἱ</a:t>
            </a:r>
            <a:r>
              <a:rPr lang="nl-NL" dirty="0"/>
              <a:t> </a:t>
            </a:r>
            <a:r>
              <a:rPr lang="nl-NL" dirty="0" err="1"/>
              <a:t>εὐδ</a:t>
            </a:r>
            <a:r>
              <a:rPr lang="nl-NL" dirty="0"/>
              <a:t>α</a:t>
            </a:r>
            <a:r>
              <a:rPr lang="nl-NL" dirty="0" err="1"/>
              <a:t>ίμονες</a:t>
            </a:r>
            <a:r>
              <a:rPr lang="nl-NL" dirty="0"/>
              <a:t> </a:t>
            </a:r>
            <a:r>
              <a:rPr lang="nl-NL" dirty="0" err="1"/>
              <a:t>εὐδ</a:t>
            </a:r>
            <a:r>
              <a:rPr lang="nl-NL" dirty="0"/>
              <a:t>α</a:t>
            </a:r>
            <a:r>
              <a:rPr lang="nl-NL" dirty="0" err="1"/>
              <a:t>ίμονες</a:t>
            </a:r>
            <a:r>
              <a:rPr lang="nl-NL" dirty="0"/>
              <a:t>, </a:t>
            </a:r>
            <a:r>
              <a:rPr lang="nl-NL" dirty="0" err="1"/>
              <a:t>κ</a:t>
            </a:r>
            <a:r>
              <a:rPr lang="nl-NL" dirty="0"/>
              <a:t>α</a:t>
            </a:r>
            <a:r>
              <a:rPr lang="nl-NL" dirty="0" err="1"/>
              <a:t>ὶ</a:t>
            </a:r>
            <a:r>
              <a:rPr lang="nl-NL" dirty="0"/>
              <a:t> </a:t>
            </a:r>
            <a:r>
              <a:rPr lang="nl-NL" dirty="0" err="1"/>
              <a:t>οὐκέτι</a:t>
            </a:r>
            <a:r>
              <a:rPr lang="nl-NL" dirty="0"/>
              <a:t> π</a:t>
            </a:r>
            <a:r>
              <a:rPr lang="nl-NL" dirty="0" err="1"/>
              <a:t>ροσδεῖ</a:t>
            </a:r>
            <a:r>
              <a:rPr lang="nl-NL" dirty="0"/>
              <a:t> </a:t>
            </a:r>
            <a:r>
              <a:rPr lang="nl-NL" dirty="0" err="1"/>
              <a:t>ἐρέσθ</a:t>
            </a:r>
            <a:r>
              <a:rPr lang="nl-NL" dirty="0"/>
              <a:t>α</a:t>
            </a:r>
            <a:r>
              <a:rPr lang="nl-NL" dirty="0" err="1"/>
              <a:t>ι</a:t>
            </a:r>
            <a:r>
              <a:rPr lang="nl-NL" dirty="0"/>
              <a:t> </a:t>
            </a:r>
            <a:r>
              <a:rPr lang="nl-NL" dirty="0" err="1"/>
              <a:t>Ἵν</a:t>
            </a:r>
            <a:r>
              <a:rPr lang="nl-NL" dirty="0"/>
              <a:t>α </a:t>
            </a:r>
            <a:r>
              <a:rPr lang="nl-NL" dirty="0" err="1"/>
              <a:t>τί</a:t>
            </a:r>
            <a:r>
              <a:rPr lang="nl-NL" dirty="0"/>
              <a:t> </a:t>
            </a:r>
            <a:r>
              <a:rPr lang="nl-NL" dirty="0" err="1"/>
              <a:t>δὲ</a:t>
            </a:r>
            <a:r>
              <a:rPr lang="nl-NL" dirty="0"/>
              <a:t> β</a:t>
            </a:r>
            <a:r>
              <a:rPr lang="nl-NL" dirty="0" err="1"/>
              <a:t>ούλετ</a:t>
            </a:r>
            <a:r>
              <a:rPr lang="nl-NL" dirty="0"/>
              <a:t>α</a:t>
            </a:r>
            <a:r>
              <a:rPr lang="nl-NL" dirty="0" err="1"/>
              <a:t>ι</a:t>
            </a:r>
            <a:r>
              <a:rPr lang="nl-NL" dirty="0"/>
              <a:t> </a:t>
            </a:r>
            <a:r>
              <a:rPr lang="nl-NL" dirty="0" err="1"/>
              <a:t>εὐδ</a:t>
            </a:r>
            <a:r>
              <a:rPr lang="nl-NL" dirty="0"/>
              <a:t>α</a:t>
            </a:r>
            <a:r>
              <a:rPr lang="nl-NL" dirty="0" err="1"/>
              <a:t>ίμων</a:t>
            </a:r>
            <a:r>
              <a:rPr lang="nl-NL" dirty="0"/>
              <a:t> </a:t>
            </a:r>
            <a:r>
              <a:rPr lang="nl-NL" dirty="0" err="1"/>
              <a:t>εἶν</a:t>
            </a:r>
            <a:r>
              <a:rPr lang="nl-NL" dirty="0"/>
              <a:t>α</a:t>
            </a:r>
            <a:r>
              <a:rPr lang="nl-NL" dirty="0" err="1"/>
              <a:t>ι</a:t>
            </a:r>
            <a:r>
              <a:rPr lang="nl-NL" dirty="0"/>
              <a:t> </a:t>
            </a:r>
            <a:r>
              <a:rPr lang="nl-NL" dirty="0" err="1"/>
              <a:t>ὁ</a:t>
            </a:r>
            <a:r>
              <a:rPr lang="nl-NL" dirty="0"/>
              <a:t> β</a:t>
            </a:r>
            <a:r>
              <a:rPr lang="nl-NL" dirty="0" err="1"/>
              <a:t>ουλόμενος</a:t>
            </a:r>
            <a:r>
              <a:rPr lang="nl-NL" dirty="0"/>
              <a:t>; </a:t>
            </a:r>
            <a:r>
              <a:rPr lang="nl-NL" dirty="0" err="1"/>
              <a:t>ἀλλὰ</a:t>
            </a:r>
            <a:r>
              <a:rPr lang="nl-NL" dirty="0"/>
              <a:t> </a:t>
            </a:r>
            <a:r>
              <a:rPr lang="nl-NL" dirty="0" err="1"/>
              <a:t>τέλος</a:t>
            </a:r>
            <a:r>
              <a:rPr lang="nl-NL" dirty="0"/>
              <a:t> </a:t>
            </a:r>
            <a:r>
              <a:rPr lang="nl-NL" dirty="0" err="1"/>
              <a:t>δοκεῖ</a:t>
            </a:r>
            <a:r>
              <a:rPr lang="nl-NL" dirty="0"/>
              <a:t> </a:t>
            </a:r>
            <a:r>
              <a:rPr lang="nl-NL" dirty="0" err="1"/>
              <a:t>ἔχειν</a:t>
            </a:r>
            <a:r>
              <a:rPr lang="nl-NL" dirty="0"/>
              <a:t> </a:t>
            </a:r>
            <a:r>
              <a:rPr lang="nl-NL" dirty="0" err="1"/>
              <a:t>ἡ</a:t>
            </a:r>
            <a:r>
              <a:rPr lang="nl-NL" dirty="0"/>
              <a:t> </a:t>
            </a:r>
            <a:r>
              <a:rPr lang="nl-NL" dirty="0" err="1"/>
              <a:t>ἀ</a:t>
            </a:r>
            <a:r>
              <a:rPr lang="nl-NL" dirty="0"/>
              <a:t>π</a:t>
            </a:r>
            <a:r>
              <a:rPr lang="nl-NL" dirty="0" err="1"/>
              <a:t>όκρισις</a:t>
            </a:r>
            <a:r>
              <a:rPr lang="nl-NL" dirty="0"/>
              <a:t>.</a:t>
            </a:r>
            <a:endParaRPr lang="de-DE" dirty="0"/>
          </a:p>
          <a:p>
            <a:pPr marL="0" indent="0">
              <a:buNone/>
            </a:pPr>
            <a:r>
              <a:rPr lang="nl-NL" dirty="0"/>
              <a:t> </a:t>
            </a:r>
            <a:endParaRPr lang="de-DE" dirty="0"/>
          </a:p>
          <a:p>
            <a:pPr marL="0" indent="0">
              <a:buNone/>
            </a:pPr>
            <a:r>
              <a:rPr lang="nl-NL" dirty="0"/>
              <a:t>Wat zal degene die goede dingen krijgt hebben? </a:t>
            </a:r>
            <a:r>
              <a:rPr lang="nl-NL" dirty="0" smtClean="0"/>
              <a:t>— Dat </a:t>
            </a:r>
            <a:r>
              <a:rPr lang="nl-NL" dirty="0"/>
              <a:t>vind ik gemakkelijker om te beantwoorden, hij zal gelukkig zijn. — </a:t>
            </a:r>
            <a:r>
              <a:rPr lang="nl-NL" dirty="0" smtClean="0"/>
              <a:t>Ja, zei ze, want gelukkige mensen zijn </a:t>
            </a:r>
            <a:r>
              <a:rPr lang="nl-NL" i="1" dirty="0" smtClean="0"/>
              <a:t>gelukkig</a:t>
            </a:r>
            <a:r>
              <a:rPr lang="nl-NL" dirty="0" smtClean="0"/>
              <a:t> door goede </a:t>
            </a:r>
            <a:r>
              <a:rPr lang="nl-NL" dirty="0"/>
              <a:t>dingen </a:t>
            </a:r>
            <a:r>
              <a:rPr lang="nl-NL" dirty="0" smtClean="0"/>
              <a:t>te hebben; </a:t>
            </a:r>
            <a:r>
              <a:rPr lang="nl-NL" dirty="0"/>
              <a:t>en dan hoef je daar niet nog bij te vragen: ‘Omwille waarvan wil degene die dat wil gelukkig zijn?’ Dit antwoord lijkt finaal.</a:t>
            </a:r>
            <a:endParaRPr lang="de-DE" dirty="0"/>
          </a:p>
          <a:p>
            <a:endParaRPr lang="de-DE" dirty="0"/>
          </a:p>
          <a:p>
            <a:pPr marL="0" indent="0">
              <a:buNone/>
            </a:pPr>
            <a:endParaRPr lang="en-US" dirty="0" smtClean="0"/>
          </a:p>
        </p:txBody>
      </p:sp>
    </p:spTree>
    <p:extLst>
      <p:ext uri="{BB962C8B-B14F-4D97-AF65-F5344CB8AC3E}">
        <p14:creationId xmlns:p14="http://schemas.microsoft.com/office/powerpoint/2010/main" val="255838026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Van </a:t>
            </a:r>
            <a:r>
              <a:rPr lang="en-US" dirty="0" err="1" smtClean="0"/>
              <a:t>minnaars</a:t>
            </a:r>
            <a:r>
              <a:rPr lang="en-US" dirty="0" smtClean="0"/>
              <a:t> en </a:t>
            </a:r>
            <a:r>
              <a:rPr lang="en-US" dirty="0" err="1" smtClean="0"/>
              <a:t>demonen</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457200" indent="-457200">
              <a:buFont typeface="+mj-lt"/>
              <a:buAutoNum type="arabicPeriod"/>
            </a:pPr>
            <a:r>
              <a:rPr lang="en-US" dirty="0" smtClean="0"/>
              <a:t>Het </a:t>
            </a:r>
            <a:r>
              <a:rPr lang="en-US" dirty="0" err="1" smtClean="0"/>
              <a:t>filosofisch</a:t>
            </a:r>
            <a:r>
              <a:rPr lang="en-US" dirty="0" smtClean="0"/>
              <a:t> </a:t>
            </a:r>
            <a:r>
              <a:rPr lang="en-US" dirty="0" err="1" smtClean="0"/>
              <a:t>gebrek</a:t>
            </a:r>
            <a:endParaRPr lang="en-US" dirty="0" smtClean="0"/>
          </a:p>
          <a:p>
            <a:pPr marL="457200" indent="-457200">
              <a:buFont typeface="+mj-lt"/>
              <a:buAutoNum type="arabicPeriod"/>
            </a:pPr>
            <a:r>
              <a:rPr lang="en-US" dirty="0" err="1" smtClean="0"/>
              <a:t>Teleologie</a:t>
            </a:r>
            <a:endParaRPr lang="en-US" dirty="0" smtClean="0"/>
          </a:p>
          <a:p>
            <a:pPr marL="457200" indent="-457200">
              <a:buFont typeface="+mj-lt"/>
              <a:buAutoNum type="arabicPeriod"/>
            </a:pPr>
            <a:r>
              <a:rPr lang="en-US" dirty="0" smtClean="0"/>
              <a:t>Plato’s </a:t>
            </a:r>
            <a:r>
              <a:rPr lang="en-US" dirty="0" err="1" smtClean="0"/>
              <a:t>dubbelzinnigheid</a:t>
            </a:r>
            <a:endParaRPr lang="en-US" dirty="0"/>
          </a:p>
        </p:txBody>
      </p:sp>
    </p:spTree>
    <p:extLst>
      <p:ext uri="{BB962C8B-B14F-4D97-AF65-F5344CB8AC3E}">
        <p14:creationId xmlns:p14="http://schemas.microsoft.com/office/powerpoint/2010/main" val="198264993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err="1" smtClean="0"/>
              <a:t>Teleologie</a:t>
            </a:r>
            <a:endParaRPr lang="en-US" dirty="0"/>
          </a:p>
        </p:txBody>
      </p:sp>
      <p:sp>
        <p:nvSpPr>
          <p:cNvPr id="3" name="Content Placeholder 2"/>
          <p:cNvSpPr>
            <a:spLocks noGrp="1"/>
          </p:cNvSpPr>
          <p:nvPr>
            <p:ph idx="1"/>
          </p:nvPr>
        </p:nvSpPr>
        <p:spPr>
          <a:xfrm>
            <a:off x="0" y="1456213"/>
            <a:ext cx="9140825" cy="1036683"/>
          </a:xfrm>
        </p:spPr>
        <p:txBody>
          <a:bodyPr/>
          <a:lstStyle/>
          <a:p>
            <a:endParaRPr lang="en-US" dirty="0"/>
          </a:p>
        </p:txBody>
      </p:sp>
      <p:sp>
        <p:nvSpPr>
          <p:cNvPr id="4" name="Curved Down Arrow 3"/>
          <p:cNvSpPr/>
          <p:nvPr/>
        </p:nvSpPr>
        <p:spPr>
          <a:xfrm rot="21073307">
            <a:off x="991152" y="2979980"/>
            <a:ext cx="2088232" cy="1440160"/>
          </a:xfrm>
          <a:prstGeom prst="curvedDownArrow">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 name="Rounded Rectangle 4"/>
          <p:cNvSpPr/>
          <p:nvPr/>
        </p:nvSpPr>
        <p:spPr>
          <a:xfrm>
            <a:off x="539552" y="4797152"/>
            <a:ext cx="1152128" cy="1152128"/>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611560" y="5147900"/>
            <a:ext cx="1152128" cy="369332"/>
          </a:xfrm>
          <a:prstGeom prst="rect">
            <a:avLst/>
          </a:prstGeom>
          <a:noFill/>
        </p:spPr>
        <p:txBody>
          <a:bodyPr wrap="square" rtlCol="0">
            <a:spAutoFit/>
          </a:bodyPr>
          <a:lstStyle/>
          <a:p>
            <a:r>
              <a:rPr lang="en-US" dirty="0" err="1" smtClean="0"/>
              <a:t>minnaar</a:t>
            </a:r>
            <a:endParaRPr lang="en-US" dirty="0"/>
          </a:p>
        </p:txBody>
      </p:sp>
      <p:sp>
        <p:nvSpPr>
          <p:cNvPr id="7" name="Rounded Rectangle 6"/>
          <p:cNvSpPr/>
          <p:nvPr/>
        </p:nvSpPr>
        <p:spPr>
          <a:xfrm>
            <a:off x="2483768" y="4509120"/>
            <a:ext cx="1152128" cy="1152128"/>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2483768" y="4869160"/>
            <a:ext cx="1152128" cy="369332"/>
          </a:xfrm>
          <a:prstGeom prst="rect">
            <a:avLst/>
          </a:prstGeom>
          <a:noFill/>
        </p:spPr>
        <p:txBody>
          <a:bodyPr wrap="square" rtlCol="0">
            <a:spAutoFit/>
          </a:bodyPr>
          <a:lstStyle/>
          <a:p>
            <a:r>
              <a:rPr lang="en-US" dirty="0" smtClean="0"/>
              <a:t>  object</a:t>
            </a:r>
            <a:endParaRPr lang="en-US" dirty="0"/>
          </a:p>
        </p:txBody>
      </p:sp>
      <p:sp>
        <p:nvSpPr>
          <p:cNvPr id="9" name="TextBox 8"/>
          <p:cNvSpPr txBox="1"/>
          <p:nvPr/>
        </p:nvSpPr>
        <p:spPr>
          <a:xfrm>
            <a:off x="1547664" y="3356992"/>
            <a:ext cx="936104" cy="369332"/>
          </a:xfrm>
          <a:prstGeom prst="rect">
            <a:avLst/>
          </a:prstGeom>
          <a:noFill/>
        </p:spPr>
        <p:txBody>
          <a:bodyPr wrap="square" rtlCol="0">
            <a:spAutoFit/>
          </a:bodyPr>
          <a:lstStyle/>
          <a:p>
            <a:r>
              <a:rPr lang="en-US" dirty="0" err="1" smtClean="0"/>
              <a:t>bemint</a:t>
            </a:r>
            <a:endParaRPr lang="en-US" dirty="0"/>
          </a:p>
        </p:txBody>
      </p:sp>
      <p:sp>
        <p:nvSpPr>
          <p:cNvPr id="10" name="Curved Down Arrow 9"/>
          <p:cNvSpPr/>
          <p:nvPr/>
        </p:nvSpPr>
        <p:spPr>
          <a:xfrm rot="21073307">
            <a:off x="3445525" y="2715811"/>
            <a:ext cx="2088232" cy="1440160"/>
          </a:xfrm>
          <a:prstGeom prst="curvedDownArrow">
            <a:avLst/>
          </a:prstGeom>
          <a:no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1" name="Rounded Rectangle 10"/>
          <p:cNvSpPr/>
          <p:nvPr/>
        </p:nvSpPr>
        <p:spPr>
          <a:xfrm>
            <a:off x="5220072" y="4221088"/>
            <a:ext cx="1152128" cy="1152128"/>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5292080" y="4581128"/>
            <a:ext cx="1008112" cy="369332"/>
          </a:xfrm>
          <a:prstGeom prst="rect">
            <a:avLst/>
          </a:prstGeom>
          <a:noFill/>
        </p:spPr>
        <p:txBody>
          <a:bodyPr wrap="square" rtlCol="0">
            <a:spAutoFit/>
          </a:bodyPr>
          <a:lstStyle/>
          <a:p>
            <a:r>
              <a:rPr lang="en-US" dirty="0" smtClean="0"/>
              <a:t>object 2</a:t>
            </a:r>
            <a:endParaRPr lang="en-US" dirty="0"/>
          </a:p>
        </p:txBody>
      </p:sp>
      <p:sp>
        <p:nvSpPr>
          <p:cNvPr id="13" name="TextBox 12"/>
          <p:cNvSpPr txBox="1"/>
          <p:nvPr/>
        </p:nvSpPr>
        <p:spPr>
          <a:xfrm>
            <a:off x="3995936" y="3284984"/>
            <a:ext cx="936104" cy="369332"/>
          </a:xfrm>
          <a:prstGeom prst="rect">
            <a:avLst/>
          </a:prstGeom>
          <a:noFill/>
        </p:spPr>
        <p:txBody>
          <a:bodyPr wrap="square" rtlCol="0">
            <a:spAutoFit/>
          </a:bodyPr>
          <a:lstStyle/>
          <a:p>
            <a:r>
              <a:rPr lang="el-GR" dirty="0" smtClean="0"/>
              <a:t>ἕνεκα</a:t>
            </a:r>
            <a:endParaRPr lang="en-US" dirty="0"/>
          </a:p>
        </p:txBody>
      </p:sp>
    </p:spTree>
    <p:extLst>
      <p:ext uri="{BB962C8B-B14F-4D97-AF65-F5344CB8AC3E}">
        <p14:creationId xmlns:p14="http://schemas.microsoft.com/office/powerpoint/2010/main" val="261594289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err="1" smtClean="0"/>
              <a:t>Teleologie</a:t>
            </a:r>
            <a:endParaRPr lang="en-US" dirty="0"/>
          </a:p>
        </p:txBody>
      </p:sp>
      <p:sp>
        <p:nvSpPr>
          <p:cNvPr id="3" name="Content Placeholder 2"/>
          <p:cNvSpPr>
            <a:spLocks noGrp="1"/>
          </p:cNvSpPr>
          <p:nvPr>
            <p:ph idx="1"/>
          </p:nvPr>
        </p:nvSpPr>
        <p:spPr>
          <a:xfrm>
            <a:off x="0" y="1456213"/>
            <a:ext cx="9140825" cy="1036683"/>
          </a:xfrm>
        </p:spPr>
        <p:txBody>
          <a:bodyPr/>
          <a:lstStyle/>
          <a:p>
            <a:endParaRPr lang="en-US" dirty="0"/>
          </a:p>
        </p:txBody>
      </p:sp>
      <p:sp>
        <p:nvSpPr>
          <p:cNvPr id="4" name="Curved Down Arrow 3"/>
          <p:cNvSpPr/>
          <p:nvPr/>
        </p:nvSpPr>
        <p:spPr>
          <a:xfrm rot="21073307">
            <a:off x="991152" y="2979980"/>
            <a:ext cx="2088232" cy="1440160"/>
          </a:xfrm>
          <a:prstGeom prst="curvedDownArrow">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 name="Rounded Rectangle 4"/>
          <p:cNvSpPr/>
          <p:nvPr/>
        </p:nvSpPr>
        <p:spPr>
          <a:xfrm>
            <a:off x="539552" y="4797152"/>
            <a:ext cx="1152128" cy="1152128"/>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611560" y="5147900"/>
            <a:ext cx="1152128" cy="369332"/>
          </a:xfrm>
          <a:prstGeom prst="rect">
            <a:avLst/>
          </a:prstGeom>
          <a:noFill/>
        </p:spPr>
        <p:txBody>
          <a:bodyPr wrap="square" rtlCol="0">
            <a:spAutoFit/>
          </a:bodyPr>
          <a:lstStyle/>
          <a:p>
            <a:r>
              <a:rPr lang="en-US" dirty="0" err="1" smtClean="0"/>
              <a:t>minnaar</a:t>
            </a:r>
            <a:endParaRPr lang="en-US" dirty="0"/>
          </a:p>
        </p:txBody>
      </p:sp>
      <p:sp>
        <p:nvSpPr>
          <p:cNvPr id="7" name="Rounded Rectangle 6"/>
          <p:cNvSpPr/>
          <p:nvPr/>
        </p:nvSpPr>
        <p:spPr>
          <a:xfrm>
            <a:off x="2483768" y="4509120"/>
            <a:ext cx="1152128" cy="1152128"/>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2483768" y="4869160"/>
            <a:ext cx="1152128" cy="369332"/>
          </a:xfrm>
          <a:prstGeom prst="rect">
            <a:avLst/>
          </a:prstGeom>
          <a:noFill/>
        </p:spPr>
        <p:txBody>
          <a:bodyPr wrap="square" rtlCol="0">
            <a:spAutoFit/>
          </a:bodyPr>
          <a:lstStyle/>
          <a:p>
            <a:r>
              <a:rPr lang="en-US" dirty="0" smtClean="0"/>
              <a:t>  object</a:t>
            </a:r>
            <a:endParaRPr lang="en-US" dirty="0"/>
          </a:p>
        </p:txBody>
      </p:sp>
      <p:sp>
        <p:nvSpPr>
          <p:cNvPr id="9" name="TextBox 8"/>
          <p:cNvSpPr txBox="1"/>
          <p:nvPr/>
        </p:nvSpPr>
        <p:spPr>
          <a:xfrm>
            <a:off x="1547664" y="3356992"/>
            <a:ext cx="936104" cy="369332"/>
          </a:xfrm>
          <a:prstGeom prst="rect">
            <a:avLst/>
          </a:prstGeom>
          <a:noFill/>
        </p:spPr>
        <p:txBody>
          <a:bodyPr wrap="square" rtlCol="0">
            <a:spAutoFit/>
          </a:bodyPr>
          <a:lstStyle/>
          <a:p>
            <a:r>
              <a:rPr lang="en-US" dirty="0" err="1" smtClean="0"/>
              <a:t>bemint</a:t>
            </a:r>
            <a:endParaRPr lang="en-US" dirty="0"/>
          </a:p>
        </p:txBody>
      </p:sp>
      <p:sp>
        <p:nvSpPr>
          <p:cNvPr id="10" name="Curved Down Arrow 9"/>
          <p:cNvSpPr/>
          <p:nvPr/>
        </p:nvSpPr>
        <p:spPr>
          <a:xfrm rot="21073307">
            <a:off x="3445525" y="2715811"/>
            <a:ext cx="2088232" cy="1440160"/>
          </a:xfrm>
          <a:prstGeom prst="curvedDownArrow">
            <a:avLst/>
          </a:prstGeom>
          <a:no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1" name="Rounded Rectangle 10"/>
          <p:cNvSpPr/>
          <p:nvPr/>
        </p:nvSpPr>
        <p:spPr>
          <a:xfrm>
            <a:off x="5220072" y="4221088"/>
            <a:ext cx="1152128" cy="1152128"/>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5292080" y="4581128"/>
            <a:ext cx="1008112" cy="369332"/>
          </a:xfrm>
          <a:prstGeom prst="rect">
            <a:avLst/>
          </a:prstGeom>
          <a:noFill/>
        </p:spPr>
        <p:txBody>
          <a:bodyPr wrap="square" rtlCol="0">
            <a:spAutoFit/>
          </a:bodyPr>
          <a:lstStyle/>
          <a:p>
            <a:r>
              <a:rPr lang="en-US" dirty="0" smtClean="0"/>
              <a:t>object 2</a:t>
            </a:r>
            <a:endParaRPr lang="en-US" dirty="0"/>
          </a:p>
        </p:txBody>
      </p:sp>
      <p:sp>
        <p:nvSpPr>
          <p:cNvPr id="13" name="TextBox 12"/>
          <p:cNvSpPr txBox="1"/>
          <p:nvPr/>
        </p:nvSpPr>
        <p:spPr>
          <a:xfrm>
            <a:off x="3995936" y="3284984"/>
            <a:ext cx="936104" cy="369332"/>
          </a:xfrm>
          <a:prstGeom prst="rect">
            <a:avLst/>
          </a:prstGeom>
          <a:noFill/>
        </p:spPr>
        <p:txBody>
          <a:bodyPr wrap="square" rtlCol="0">
            <a:spAutoFit/>
          </a:bodyPr>
          <a:lstStyle/>
          <a:p>
            <a:r>
              <a:rPr lang="el-GR" dirty="0" smtClean="0"/>
              <a:t>ἕνεκα</a:t>
            </a:r>
            <a:endParaRPr lang="en-US" dirty="0"/>
          </a:p>
        </p:txBody>
      </p:sp>
      <p:sp>
        <p:nvSpPr>
          <p:cNvPr id="14" name="Curved Down Arrow 13"/>
          <p:cNvSpPr/>
          <p:nvPr/>
        </p:nvSpPr>
        <p:spPr>
          <a:xfrm rot="21073307">
            <a:off x="5965805" y="2427780"/>
            <a:ext cx="2088232" cy="1440160"/>
          </a:xfrm>
          <a:prstGeom prst="curvedDownArrow">
            <a:avLst/>
          </a:prstGeom>
          <a:no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5" name="Rounded Rectangle 14"/>
          <p:cNvSpPr/>
          <p:nvPr/>
        </p:nvSpPr>
        <p:spPr>
          <a:xfrm>
            <a:off x="7740352" y="3933057"/>
            <a:ext cx="1152128" cy="1152128"/>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6516216" y="2996953"/>
            <a:ext cx="936104" cy="369332"/>
          </a:xfrm>
          <a:prstGeom prst="rect">
            <a:avLst/>
          </a:prstGeom>
          <a:noFill/>
        </p:spPr>
        <p:txBody>
          <a:bodyPr wrap="square" rtlCol="0">
            <a:spAutoFit/>
          </a:bodyPr>
          <a:lstStyle/>
          <a:p>
            <a:r>
              <a:rPr lang="el-GR" dirty="0" smtClean="0"/>
              <a:t>ἕνεκα</a:t>
            </a:r>
            <a:endParaRPr lang="en-US" dirty="0"/>
          </a:p>
        </p:txBody>
      </p:sp>
      <p:sp>
        <p:nvSpPr>
          <p:cNvPr id="18" name="TextBox 17"/>
          <p:cNvSpPr txBox="1"/>
          <p:nvPr/>
        </p:nvSpPr>
        <p:spPr>
          <a:xfrm>
            <a:off x="7812360" y="4221088"/>
            <a:ext cx="1080120" cy="646331"/>
          </a:xfrm>
          <a:prstGeom prst="rect">
            <a:avLst/>
          </a:prstGeom>
          <a:noFill/>
        </p:spPr>
        <p:txBody>
          <a:bodyPr wrap="square" rtlCol="0">
            <a:spAutoFit/>
          </a:bodyPr>
          <a:lstStyle/>
          <a:p>
            <a:r>
              <a:rPr lang="en-US" dirty="0" smtClean="0"/>
              <a:t>object </a:t>
            </a:r>
            <a:r>
              <a:rPr lang="el-GR" dirty="0" smtClean="0"/>
              <a:t>3, </a:t>
            </a:r>
            <a:r>
              <a:rPr lang="de-DE" dirty="0" smtClean="0"/>
              <a:t>etc.</a:t>
            </a:r>
            <a:endParaRPr lang="en-US" dirty="0"/>
          </a:p>
        </p:txBody>
      </p:sp>
      <p:sp>
        <p:nvSpPr>
          <p:cNvPr id="19" name="TextBox 18"/>
          <p:cNvSpPr txBox="1"/>
          <p:nvPr/>
        </p:nvSpPr>
        <p:spPr>
          <a:xfrm>
            <a:off x="8028384" y="2924944"/>
            <a:ext cx="936104" cy="369332"/>
          </a:xfrm>
          <a:prstGeom prst="rect">
            <a:avLst/>
          </a:prstGeom>
          <a:noFill/>
        </p:spPr>
        <p:txBody>
          <a:bodyPr wrap="square" rtlCol="0">
            <a:spAutoFit/>
          </a:bodyPr>
          <a:lstStyle/>
          <a:p>
            <a:r>
              <a:rPr lang="de-DE" dirty="0" smtClean="0"/>
              <a:t>…</a:t>
            </a:r>
            <a:endParaRPr lang="en-US" dirty="0"/>
          </a:p>
        </p:txBody>
      </p:sp>
      <p:sp>
        <p:nvSpPr>
          <p:cNvPr id="20" name="Curved Down Arrow 19"/>
          <p:cNvSpPr/>
          <p:nvPr/>
        </p:nvSpPr>
        <p:spPr>
          <a:xfrm rot="21073307">
            <a:off x="8414077" y="1995732"/>
            <a:ext cx="2088232" cy="1440160"/>
          </a:xfrm>
          <a:prstGeom prst="curvedDownArrow">
            <a:avLst/>
          </a:prstGeom>
          <a:no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3477275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2. </a:t>
            </a:r>
            <a:r>
              <a:rPr lang="de-DE" dirty="0" smtClean="0"/>
              <a:t>Teleologie</a:t>
            </a:r>
            <a:endParaRPr lang="en-US" dirty="0"/>
          </a:p>
        </p:txBody>
      </p:sp>
      <p:sp>
        <p:nvSpPr>
          <p:cNvPr id="3" name="Content Placeholder 2"/>
          <p:cNvSpPr>
            <a:spLocks noGrp="1"/>
          </p:cNvSpPr>
          <p:nvPr>
            <p:ph idx="1"/>
          </p:nvPr>
        </p:nvSpPr>
        <p:spPr/>
        <p:txBody>
          <a:bodyPr>
            <a:normAutofit/>
          </a:bodyPr>
          <a:lstStyle/>
          <a:p>
            <a:pPr marL="0" indent="0">
              <a:buNone/>
            </a:pPr>
            <a:r>
              <a:rPr lang="en-US" i="1" dirty="0" err="1" smtClean="0"/>
              <a:t>Lysis</a:t>
            </a:r>
            <a:r>
              <a:rPr lang="en-US" dirty="0" smtClean="0"/>
              <a:t> 219c5-d2</a:t>
            </a:r>
            <a:r>
              <a:rPr lang="en-US" i="1" dirty="0" smtClean="0"/>
              <a:t>:</a:t>
            </a:r>
          </a:p>
          <a:p>
            <a:pPr marL="0" indent="0">
              <a:buNone/>
            </a:pPr>
            <a:endParaRPr lang="en-US" i="1" dirty="0"/>
          </a:p>
          <a:p>
            <a:pPr marL="0" indent="0">
              <a:buNone/>
            </a:pPr>
            <a:r>
              <a:rPr lang="de-DE" dirty="0" err="1"/>
              <a:t>Ἆρ</a:t>
            </a:r>
            <a:r>
              <a:rPr lang="de-DE" dirty="0"/>
              <a:t>’ </a:t>
            </a:r>
            <a:r>
              <a:rPr lang="de-DE" dirty="0" err="1"/>
              <a:t>οὖν</a:t>
            </a:r>
            <a:r>
              <a:rPr lang="de-DE" dirty="0"/>
              <a:t> </a:t>
            </a:r>
            <a:r>
              <a:rPr lang="de-DE" dirty="0" err="1"/>
              <a:t>οὐκ</a:t>
            </a:r>
            <a:r>
              <a:rPr lang="de-DE" dirty="0"/>
              <a:t> </a:t>
            </a:r>
            <a:r>
              <a:rPr lang="de-DE" dirty="0" err="1"/>
              <a:t>ἀνάγκη</a:t>
            </a:r>
            <a:r>
              <a:rPr lang="de-DE" dirty="0"/>
              <a:t> </a:t>
            </a:r>
            <a:r>
              <a:rPr lang="de-DE" dirty="0" err="1"/>
              <a:t>ἀ</a:t>
            </a:r>
            <a:r>
              <a:rPr lang="de-DE" dirty="0"/>
              <a:t>π</a:t>
            </a:r>
            <a:r>
              <a:rPr lang="de-DE" dirty="0" err="1"/>
              <a:t>ει</a:t>
            </a:r>
            <a:r>
              <a:rPr lang="de-DE" dirty="0"/>
              <a:t>π</a:t>
            </a:r>
            <a:r>
              <a:rPr lang="de-DE" dirty="0" err="1"/>
              <a:t>εῖν</a:t>
            </a:r>
            <a:r>
              <a:rPr lang="de-DE" dirty="0"/>
              <a:t> </a:t>
            </a:r>
            <a:r>
              <a:rPr lang="de-DE" dirty="0" err="1"/>
              <a:t>ἡμᾶς</a:t>
            </a:r>
            <a:r>
              <a:rPr lang="de-DE" dirty="0"/>
              <a:t> </a:t>
            </a:r>
            <a:r>
              <a:rPr lang="de-DE" dirty="0" err="1"/>
              <a:t>οὕτως</a:t>
            </a:r>
            <a:r>
              <a:rPr lang="de-DE" dirty="0"/>
              <a:t> </a:t>
            </a:r>
            <a:r>
              <a:rPr lang="de-DE" dirty="0" err="1"/>
              <a:t>ἰόντ</a:t>
            </a:r>
            <a:r>
              <a:rPr lang="de-DE" dirty="0"/>
              <a:t>α</a:t>
            </a:r>
            <a:r>
              <a:rPr lang="de-DE" dirty="0" err="1"/>
              <a:t>ς</a:t>
            </a:r>
            <a:r>
              <a:rPr lang="de-DE" dirty="0"/>
              <a:t> </a:t>
            </a:r>
            <a:r>
              <a:rPr lang="de-DE" dirty="0" err="1"/>
              <a:t>ἢ</a:t>
            </a:r>
            <a:r>
              <a:rPr lang="de-DE" dirty="0"/>
              <a:t> </a:t>
            </a:r>
            <a:r>
              <a:rPr lang="de-DE" dirty="0" err="1"/>
              <a:t>ἀφικέσθ</a:t>
            </a:r>
            <a:r>
              <a:rPr lang="de-DE" dirty="0"/>
              <a:t>α</a:t>
            </a:r>
            <a:r>
              <a:rPr lang="de-DE" dirty="0" err="1"/>
              <a:t>ι</a:t>
            </a:r>
            <a:r>
              <a:rPr lang="de-DE" dirty="0"/>
              <a:t> </a:t>
            </a:r>
            <a:r>
              <a:rPr lang="de-DE" dirty="0" err="1"/>
              <a:t>ἐ</a:t>
            </a:r>
            <a:r>
              <a:rPr lang="de-DE" dirty="0"/>
              <a:t>π</a:t>
            </a:r>
            <a:r>
              <a:rPr lang="de-DE" dirty="0" err="1"/>
              <a:t>ί</a:t>
            </a:r>
            <a:r>
              <a:rPr lang="de-DE" dirty="0"/>
              <a:t> </a:t>
            </a:r>
            <a:r>
              <a:rPr lang="de-DE" dirty="0" err="1"/>
              <a:t>τιν</a:t>
            </a:r>
            <a:r>
              <a:rPr lang="de-DE" dirty="0"/>
              <a:t>α </a:t>
            </a:r>
            <a:r>
              <a:rPr lang="de-DE" dirty="0" err="1"/>
              <a:t>ἀρχήν</a:t>
            </a:r>
            <a:r>
              <a:rPr lang="de-DE" dirty="0"/>
              <a:t>, </a:t>
            </a:r>
            <a:r>
              <a:rPr lang="de-DE" dirty="0" err="1"/>
              <a:t>ἣ</a:t>
            </a:r>
            <a:r>
              <a:rPr lang="de-DE" dirty="0"/>
              <a:t> </a:t>
            </a:r>
            <a:r>
              <a:rPr lang="de-DE" dirty="0" err="1"/>
              <a:t>οὐκέτ</a:t>
            </a:r>
            <a:r>
              <a:rPr lang="de-DE" dirty="0"/>
              <a:t>’ </a:t>
            </a:r>
            <a:r>
              <a:rPr lang="de-DE" dirty="0" err="1"/>
              <a:t>ἐ</a:t>
            </a:r>
            <a:r>
              <a:rPr lang="de-DE" dirty="0"/>
              <a:t>πα</a:t>
            </a:r>
            <a:r>
              <a:rPr lang="de-DE" dirty="0" err="1"/>
              <a:t>νοίσει</a:t>
            </a:r>
            <a:r>
              <a:rPr lang="de-DE" dirty="0"/>
              <a:t> </a:t>
            </a:r>
            <a:r>
              <a:rPr lang="de-DE" dirty="0" err="1"/>
              <a:t>ἐ</a:t>
            </a:r>
            <a:r>
              <a:rPr lang="de-DE" dirty="0"/>
              <a:t>π’ </a:t>
            </a:r>
            <a:r>
              <a:rPr lang="de-DE" dirty="0" err="1"/>
              <a:t>ἄλλο</a:t>
            </a:r>
            <a:r>
              <a:rPr lang="de-DE" dirty="0"/>
              <a:t> </a:t>
            </a:r>
            <a:r>
              <a:rPr lang="de-DE" dirty="0" err="1"/>
              <a:t>φίλον</a:t>
            </a:r>
            <a:r>
              <a:rPr lang="de-DE" dirty="0"/>
              <a:t>, </a:t>
            </a:r>
            <a:r>
              <a:rPr lang="de-DE" dirty="0" err="1"/>
              <a:t>ἀλλ</a:t>
            </a:r>
            <a:r>
              <a:rPr lang="de-DE" dirty="0"/>
              <a:t>’ </a:t>
            </a:r>
            <a:r>
              <a:rPr lang="de-DE" dirty="0" err="1"/>
              <a:t>ἥξει</a:t>
            </a:r>
            <a:r>
              <a:rPr lang="de-DE" dirty="0"/>
              <a:t> </a:t>
            </a:r>
            <a:r>
              <a:rPr lang="de-DE" dirty="0" err="1"/>
              <a:t>ἐ</a:t>
            </a:r>
            <a:r>
              <a:rPr lang="de-DE" dirty="0"/>
              <a:t>π’ </a:t>
            </a:r>
            <a:r>
              <a:rPr lang="de-DE" dirty="0" err="1"/>
              <a:t>ἐκεῖνο</a:t>
            </a:r>
            <a:r>
              <a:rPr lang="de-DE" dirty="0"/>
              <a:t> </a:t>
            </a:r>
            <a:r>
              <a:rPr lang="de-DE" dirty="0" err="1"/>
              <a:t>ὅ</a:t>
            </a:r>
            <a:r>
              <a:rPr lang="de-DE" dirty="0"/>
              <a:t> </a:t>
            </a:r>
            <a:r>
              <a:rPr lang="de-DE" dirty="0" err="1"/>
              <a:t>ἐστιν</a:t>
            </a:r>
            <a:r>
              <a:rPr lang="de-DE" dirty="0"/>
              <a:t> π</a:t>
            </a:r>
            <a:r>
              <a:rPr lang="de-DE" dirty="0" err="1"/>
              <a:t>ρῶτον</a:t>
            </a:r>
            <a:r>
              <a:rPr lang="de-DE" dirty="0"/>
              <a:t> </a:t>
            </a:r>
            <a:r>
              <a:rPr lang="de-DE" dirty="0" err="1"/>
              <a:t>φίλον</a:t>
            </a:r>
            <a:r>
              <a:rPr lang="de-DE" dirty="0"/>
              <a:t>, </a:t>
            </a:r>
            <a:r>
              <a:rPr lang="de-DE" dirty="0" err="1"/>
              <a:t>οὗ</a:t>
            </a:r>
            <a:r>
              <a:rPr lang="de-DE" dirty="0"/>
              <a:t> </a:t>
            </a:r>
            <a:r>
              <a:rPr lang="de-DE" dirty="0" err="1"/>
              <a:t>ἕνεκ</a:t>
            </a:r>
            <a:r>
              <a:rPr lang="de-DE" dirty="0"/>
              <a:t>α </a:t>
            </a:r>
            <a:r>
              <a:rPr lang="de-DE" dirty="0" err="1"/>
              <a:t>κ</a:t>
            </a:r>
            <a:r>
              <a:rPr lang="de-DE" dirty="0"/>
              <a:t>α</a:t>
            </a:r>
            <a:r>
              <a:rPr lang="de-DE" dirty="0" err="1"/>
              <a:t>ὶ</a:t>
            </a:r>
            <a:r>
              <a:rPr lang="de-DE" dirty="0"/>
              <a:t> </a:t>
            </a:r>
            <a:r>
              <a:rPr lang="de-DE" dirty="0" err="1"/>
              <a:t>τὰ</a:t>
            </a:r>
            <a:r>
              <a:rPr lang="de-DE" dirty="0"/>
              <a:t> </a:t>
            </a:r>
            <a:r>
              <a:rPr lang="de-DE" dirty="0" err="1"/>
              <a:t>ἄλλ</a:t>
            </a:r>
            <a:r>
              <a:rPr lang="de-DE" dirty="0"/>
              <a:t>α </a:t>
            </a:r>
            <a:r>
              <a:rPr lang="de-DE" dirty="0" err="1"/>
              <a:t>φ</a:t>
            </a:r>
            <a:r>
              <a:rPr lang="de-DE" dirty="0"/>
              <a:t>α</a:t>
            </a:r>
            <a:r>
              <a:rPr lang="de-DE" dirty="0" err="1"/>
              <a:t>μὲν</a:t>
            </a:r>
            <a:r>
              <a:rPr lang="de-DE" dirty="0"/>
              <a:t> π</a:t>
            </a:r>
            <a:r>
              <a:rPr lang="de-DE" dirty="0" err="1"/>
              <a:t>άντ</a:t>
            </a:r>
            <a:r>
              <a:rPr lang="de-DE" dirty="0"/>
              <a:t>α </a:t>
            </a:r>
            <a:r>
              <a:rPr lang="de-DE" dirty="0" err="1"/>
              <a:t>φίλ</a:t>
            </a:r>
            <a:r>
              <a:rPr lang="de-DE" dirty="0"/>
              <a:t>α </a:t>
            </a:r>
            <a:r>
              <a:rPr lang="de-DE" dirty="0" err="1"/>
              <a:t>εἶν</a:t>
            </a:r>
            <a:r>
              <a:rPr lang="de-DE" dirty="0"/>
              <a:t>α</a:t>
            </a:r>
            <a:r>
              <a:rPr lang="de-DE" dirty="0" err="1"/>
              <a:t>ι</a:t>
            </a:r>
            <a:r>
              <a:rPr lang="de-DE" dirty="0"/>
              <a:t>; — </a:t>
            </a:r>
            <a:r>
              <a:rPr lang="de-DE" dirty="0" err="1"/>
              <a:t>Ἀνάγκη</a:t>
            </a:r>
            <a:r>
              <a:rPr lang="de-DE" dirty="0" smtClean="0"/>
              <a:t>.</a:t>
            </a:r>
            <a:endParaRPr lang="de-DE" dirty="0"/>
          </a:p>
          <a:p>
            <a:endParaRPr lang="de-DE" dirty="0"/>
          </a:p>
          <a:p>
            <a:pPr marL="0" indent="0">
              <a:buNone/>
            </a:pPr>
            <a:r>
              <a:rPr lang="de-DE" dirty="0" err="1"/>
              <a:t>Moeten</a:t>
            </a:r>
            <a:r>
              <a:rPr lang="de-DE" dirty="0"/>
              <a:t> </a:t>
            </a:r>
            <a:r>
              <a:rPr lang="de-DE" dirty="0" err="1"/>
              <a:t>we</a:t>
            </a:r>
            <a:r>
              <a:rPr lang="de-DE" dirty="0"/>
              <a:t> </a:t>
            </a:r>
            <a:r>
              <a:rPr lang="de-DE" dirty="0" err="1"/>
              <a:t>dan</a:t>
            </a:r>
            <a:r>
              <a:rPr lang="de-DE" dirty="0"/>
              <a:t> </a:t>
            </a:r>
            <a:r>
              <a:rPr lang="de-DE" dirty="0" err="1"/>
              <a:t>niet</a:t>
            </a:r>
            <a:r>
              <a:rPr lang="de-DE" dirty="0"/>
              <a:t> </a:t>
            </a:r>
            <a:r>
              <a:rPr lang="de-DE" dirty="0" err="1"/>
              <a:t>ophouden</a:t>
            </a:r>
            <a:r>
              <a:rPr lang="de-DE" dirty="0"/>
              <a:t> </a:t>
            </a:r>
            <a:r>
              <a:rPr lang="de-DE" dirty="0" err="1"/>
              <a:t>zo</a:t>
            </a:r>
            <a:r>
              <a:rPr lang="de-DE" dirty="0"/>
              <a:t> </a:t>
            </a:r>
            <a:r>
              <a:rPr lang="de-DE" dirty="0" err="1"/>
              <a:t>door</a:t>
            </a:r>
            <a:r>
              <a:rPr lang="de-DE" dirty="0"/>
              <a:t> </a:t>
            </a:r>
            <a:r>
              <a:rPr lang="de-DE" dirty="0" err="1"/>
              <a:t>te</a:t>
            </a:r>
            <a:r>
              <a:rPr lang="de-DE" dirty="0"/>
              <a:t> </a:t>
            </a:r>
            <a:r>
              <a:rPr lang="de-DE" dirty="0" err="1"/>
              <a:t>gaan</a:t>
            </a:r>
            <a:r>
              <a:rPr lang="de-DE" dirty="0"/>
              <a:t>, </a:t>
            </a:r>
            <a:r>
              <a:rPr lang="de-DE" dirty="0" err="1"/>
              <a:t>ofwel</a:t>
            </a:r>
            <a:r>
              <a:rPr lang="de-DE" dirty="0"/>
              <a:t> </a:t>
            </a:r>
            <a:r>
              <a:rPr lang="de-DE" dirty="0" err="1"/>
              <a:t>aankomen</a:t>
            </a:r>
            <a:r>
              <a:rPr lang="de-DE" dirty="0"/>
              <a:t> </a:t>
            </a:r>
            <a:r>
              <a:rPr lang="de-DE" dirty="0" err="1"/>
              <a:t>bij</a:t>
            </a:r>
            <a:r>
              <a:rPr lang="de-DE" dirty="0"/>
              <a:t> </a:t>
            </a:r>
            <a:r>
              <a:rPr lang="de-DE" dirty="0" err="1"/>
              <a:t>een</a:t>
            </a:r>
            <a:r>
              <a:rPr lang="de-DE" dirty="0"/>
              <a:t> </a:t>
            </a:r>
            <a:r>
              <a:rPr lang="de-DE" dirty="0" err="1"/>
              <a:t>beginsel</a:t>
            </a:r>
            <a:r>
              <a:rPr lang="de-DE" dirty="0"/>
              <a:t>, </a:t>
            </a:r>
            <a:r>
              <a:rPr lang="de-DE" dirty="0" err="1"/>
              <a:t>dat</a:t>
            </a:r>
            <a:r>
              <a:rPr lang="de-DE" dirty="0"/>
              <a:t> </a:t>
            </a:r>
            <a:r>
              <a:rPr lang="de-DE" dirty="0" err="1"/>
              <a:t>niet</a:t>
            </a:r>
            <a:r>
              <a:rPr lang="de-DE" dirty="0"/>
              <a:t> langer </a:t>
            </a:r>
            <a:r>
              <a:rPr lang="de-DE" dirty="0" err="1"/>
              <a:t>terugverwijst</a:t>
            </a:r>
            <a:r>
              <a:rPr lang="de-DE" dirty="0"/>
              <a:t> </a:t>
            </a:r>
            <a:r>
              <a:rPr lang="de-DE" dirty="0" err="1"/>
              <a:t>naar</a:t>
            </a:r>
            <a:r>
              <a:rPr lang="de-DE" dirty="0"/>
              <a:t> </a:t>
            </a:r>
            <a:r>
              <a:rPr lang="de-DE" dirty="0" err="1"/>
              <a:t>een</a:t>
            </a:r>
            <a:r>
              <a:rPr lang="de-DE" dirty="0"/>
              <a:t> </a:t>
            </a:r>
            <a:r>
              <a:rPr lang="de-DE" dirty="0" err="1"/>
              <a:t>ander</a:t>
            </a:r>
            <a:r>
              <a:rPr lang="de-DE" dirty="0"/>
              <a:t> </a:t>
            </a:r>
            <a:r>
              <a:rPr lang="de-DE" dirty="0" err="1"/>
              <a:t>beminde</a:t>
            </a:r>
            <a:r>
              <a:rPr lang="de-DE" dirty="0"/>
              <a:t>, </a:t>
            </a:r>
            <a:r>
              <a:rPr lang="de-DE" dirty="0" err="1"/>
              <a:t>maar</a:t>
            </a:r>
            <a:r>
              <a:rPr lang="de-DE" dirty="0"/>
              <a:t> </a:t>
            </a:r>
            <a:r>
              <a:rPr lang="de-DE" dirty="0" err="1"/>
              <a:t>zal</a:t>
            </a:r>
            <a:r>
              <a:rPr lang="de-DE" dirty="0"/>
              <a:t> </a:t>
            </a:r>
            <a:r>
              <a:rPr lang="de-DE" dirty="0" err="1"/>
              <a:t>neerkomen</a:t>
            </a:r>
            <a:r>
              <a:rPr lang="de-DE" dirty="0"/>
              <a:t> </a:t>
            </a:r>
            <a:r>
              <a:rPr lang="de-DE" dirty="0" err="1"/>
              <a:t>op</a:t>
            </a:r>
            <a:r>
              <a:rPr lang="de-DE" dirty="0"/>
              <a:t> </a:t>
            </a:r>
            <a:r>
              <a:rPr lang="de-DE" dirty="0" err="1"/>
              <a:t>dat</a:t>
            </a:r>
            <a:r>
              <a:rPr lang="de-DE" dirty="0"/>
              <a:t> </a:t>
            </a:r>
            <a:r>
              <a:rPr lang="de-DE" dirty="0" err="1"/>
              <a:t>wat</a:t>
            </a:r>
            <a:r>
              <a:rPr lang="de-DE" dirty="0"/>
              <a:t> </a:t>
            </a:r>
            <a:r>
              <a:rPr lang="de-DE" dirty="0" err="1"/>
              <a:t>het</a:t>
            </a:r>
            <a:r>
              <a:rPr lang="de-DE" dirty="0"/>
              <a:t> </a:t>
            </a:r>
            <a:r>
              <a:rPr lang="de-DE" dirty="0" err="1"/>
              <a:t>eerste</a:t>
            </a:r>
            <a:r>
              <a:rPr lang="de-DE" dirty="0"/>
              <a:t> </a:t>
            </a:r>
            <a:r>
              <a:rPr lang="de-DE" dirty="0" err="1"/>
              <a:t>beminde</a:t>
            </a:r>
            <a:r>
              <a:rPr lang="de-DE" dirty="0"/>
              <a:t> </a:t>
            </a:r>
            <a:r>
              <a:rPr lang="de-DE" dirty="0" err="1"/>
              <a:t>is</a:t>
            </a:r>
            <a:r>
              <a:rPr lang="de-DE" dirty="0"/>
              <a:t>, </a:t>
            </a:r>
            <a:r>
              <a:rPr lang="de-DE" dirty="0" err="1"/>
              <a:t>omwille</a:t>
            </a:r>
            <a:r>
              <a:rPr lang="de-DE" dirty="0"/>
              <a:t> </a:t>
            </a:r>
            <a:r>
              <a:rPr lang="de-DE" dirty="0" err="1"/>
              <a:t>waarvan</a:t>
            </a:r>
            <a:r>
              <a:rPr lang="de-DE" dirty="0"/>
              <a:t> </a:t>
            </a:r>
            <a:r>
              <a:rPr lang="de-DE" dirty="0" err="1"/>
              <a:t>we</a:t>
            </a:r>
            <a:r>
              <a:rPr lang="de-DE" dirty="0"/>
              <a:t> </a:t>
            </a:r>
            <a:r>
              <a:rPr lang="de-DE" dirty="0" err="1"/>
              <a:t>ook</a:t>
            </a:r>
            <a:r>
              <a:rPr lang="de-DE" dirty="0"/>
              <a:t> de andere dingen alle </a:t>
            </a:r>
            <a:r>
              <a:rPr lang="de-DE" dirty="0" err="1"/>
              <a:t>bemind</a:t>
            </a:r>
            <a:r>
              <a:rPr lang="de-DE" dirty="0"/>
              <a:t> </a:t>
            </a:r>
            <a:r>
              <a:rPr lang="de-DE" dirty="0" err="1"/>
              <a:t>noemen</a:t>
            </a:r>
            <a:r>
              <a:rPr lang="de-DE" dirty="0"/>
              <a:t>? — Dat </a:t>
            </a:r>
            <a:r>
              <a:rPr lang="de-DE" dirty="0" err="1"/>
              <a:t>moeten</a:t>
            </a:r>
            <a:r>
              <a:rPr lang="de-DE" dirty="0"/>
              <a:t> </a:t>
            </a:r>
            <a:r>
              <a:rPr lang="de-DE" dirty="0" err="1"/>
              <a:t>we</a:t>
            </a:r>
            <a:r>
              <a:rPr lang="de-DE" dirty="0"/>
              <a:t>.</a:t>
            </a:r>
          </a:p>
          <a:p>
            <a:pPr marL="0" indent="0">
              <a:buNone/>
            </a:pPr>
            <a:endParaRPr lang="en-US" dirty="0" smtClean="0"/>
          </a:p>
        </p:txBody>
      </p:sp>
    </p:spTree>
    <p:extLst>
      <p:ext uri="{BB962C8B-B14F-4D97-AF65-F5344CB8AC3E}">
        <p14:creationId xmlns:p14="http://schemas.microsoft.com/office/powerpoint/2010/main" val="226819111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err="1" smtClean="0"/>
              <a:t>Teleologie</a:t>
            </a:r>
            <a:endParaRPr lang="en-US" dirty="0"/>
          </a:p>
        </p:txBody>
      </p:sp>
      <p:sp>
        <p:nvSpPr>
          <p:cNvPr id="3" name="Content Placeholder 2"/>
          <p:cNvSpPr>
            <a:spLocks noGrp="1"/>
          </p:cNvSpPr>
          <p:nvPr>
            <p:ph idx="1"/>
          </p:nvPr>
        </p:nvSpPr>
        <p:spPr>
          <a:xfrm>
            <a:off x="0" y="1456213"/>
            <a:ext cx="9140825" cy="1036683"/>
          </a:xfrm>
        </p:spPr>
        <p:txBody>
          <a:bodyPr/>
          <a:lstStyle/>
          <a:p>
            <a:endParaRPr lang="en-US" dirty="0"/>
          </a:p>
        </p:txBody>
      </p:sp>
      <p:sp>
        <p:nvSpPr>
          <p:cNvPr id="5" name="Rounded Rectangle 4"/>
          <p:cNvSpPr/>
          <p:nvPr/>
        </p:nvSpPr>
        <p:spPr>
          <a:xfrm>
            <a:off x="539552" y="4797152"/>
            <a:ext cx="1152128" cy="1152128"/>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611560" y="5147900"/>
            <a:ext cx="1152128" cy="369332"/>
          </a:xfrm>
          <a:prstGeom prst="rect">
            <a:avLst/>
          </a:prstGeom>
          <a:noFill/>
        </p:spPr>
        <p:txBody>
          <a:bodyPr wrap="square" rtlCol="0">
            <a:spAutoFit/>
          </a:bodyPr>
          <a:lstStyle/>
          <a:p>
            <a:r>
              <a:rPr lang="en-US" dirty="0" err="1" smtClean="0"/>
              <a:t>minnaar</a:t>
            </a:r>
            <a:endParaRPr lang="en-US" dirty="0"/>
          </a:p>
        </p:txBody>
      </p:sp>
      <p:sp>
        <p:nvSpPr>
          <p:cNvPr id="7" name="Rounded Rectangle 6"/>
          <p:cNvSpPr/>
          <p:nvPr/>
        </p:nvSpPr>
        <p:spPr>
          <a:xfrm>
            <a:off x="2483768" y="4509120"/>
            <a:ext cx="1152128" cy="1152128"/>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2483768" y="4869160"/>
            <a:ext cx="1152128" cy="369332"/>
          </a:xfrm>
          <a:prstGeom prst="rect">
            <a:avLst/>
          </a:prstGeom>
          <a:noFill/>
        </p:spPr>
        <p:txBody>
          <a:bodyPr wrap="square" rtlCol="0">
            <a:spAutoFit/>
          </a:bodyPr>
          <a:lstStyle/>
          <a:p>
            <a:r>
              <a:rPr lang="en-US" dirty="0" smtClean="0"/>
              <a:t>  </a:t>
            </a:r>
            <a:r>
              <a:rPr lang="el-GR" dirty="0" smtClean="0"/>
              <a:t>φ</a:t>
            </a:r>
            <a:r>
              <a:rPr lang="el-GR" dirty="0" smtClean="0"/>
              <a:t>ίλον 1</a:t>
            </a:r>
            <a:endParaRPr lang="en-US" dirty="0"/>
          </a:p>
        </p:txBody>
      </p:sp>
      <p:sp>
        <p:nvSpPr>
          <p:cNvPr id="10" name="Curved Down Arrow 9"/>
          <p:cNvSpPr/>
          <p:nvPr/>
        </p:nvSpPr>
        <p:spPr>
          <a:xfrm rot="21073307">
            <a:off x="3445525" y="2715811"/>
            <a:ext cx="2088232" cy="1440160"/>
          </a:xfrm>
          <a:prstGeom prst="curvedDownArrow">
            <a:avLst/>
          </a:prstGeom>
          <a:no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1" name="Rounded Rectangle 10"/>
          <p:cNvSpPr/>
          <p:nvPr/>
        </p:nvSpPr>
        <p:spPr>
          <a:xfrm>
            <a:off x="5220072" y="4221088"/>
            <a:ext cx="1152128" cy="1152128"/>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5364088" y="4581128"/>
            <a:ext cx="1152128" cy="369332"/>
          </a:xfrm>
          <a:prstGeom prst="rect">
            <a:avLst/>
          </a:prstGeom>
          <a:noFill/>
        </p:spPr>
        <p:txBody>
          <a:bodyPr wrap="square" rtlCol="0">
            <a:spAutoFit/>
          </a:bodyPr>
          <a:lstStyle/>
          <a:p>
            <a:r>
              <a:rPr lang="el-GR" dirty="0" smtClean="0"/>
              <a:t>φ</a:t>
            </a:r>
            <a:r>
              <a:rPr lang="el-GR" dirty="0" smtClean="0"/>
              <a:t>ίλον 2</a:t>
            </a:r>
            <a:endParaRPr lang="en-US" dirty="0"/>
          </a:p>
        </p:txBody>
      </p:sp>
      <p:sp>
        <p:nvSpPr>
          <p:cNvPr id="13" name="TextBox 12"/>
          <p:cNvSpPr txBox="1"/>
          <p:nvPr/>
        </p:nvSpPr>
        <p:spPr>
          <a:xfrm>
            <a:off x="3995936" y="3284984"/>
            <a:ext cx="936104" cy="369332"/>
          </a:xfrm>
          <a:prstGeom prst="rect">
            <a:avLst/>
          </a:prstGeom>
          <a:noFill/>
        </p:spPr>
        <p:txBody>
          <a:bodyPr wrap="square" rtlCol="0">
            <a:spAutoFit/>
          </a:bodyPr>
          <a:lstStyle/>
          <a:p>
            <a:r>
              <a:rPr lang="el-GR" dirty="0" smtClean="0"/>
              <a:t>ἕνεκα</a:t>
            </a:r>
            <a:endParaRPr lang="en-US" dirty="0"/>
          </a:p>
        </p:txBody>
      </p:sp>
      <p:sp>
        <p:nvSpPr>
          <p:cNvPr id="14" name="Curved Down Arrow 13"/>
          <p:cNvSpPr/>
          <p:nvPr/>
        </p:nvSpPr>
        <p:spPr>
          <a:xfrm rot="21073307">
            <a:off x="5965805" y="2427780"/>
            <a:ext cx="2088232" cy="1440160"/>
          </a:xfrm>
          <a:prstGeom prst="curvedDownArrow">
            <a:avLst/>
          </a:prstGeom>
          <a:no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5" name="Rounded Rectangle 14"/>
          <p:cNvSpPr/>
          <p:nvPr/>
        </p:nvSpPr>
        <p:spPr>
          <a:xfrm>
            <a:off x="7740352" y="3933057"/>
            <a:ext cx="1152128" cy="1152128"/>
          </a:xfrm>
          <a:prstGeom prst="roundRect">
            <a:avLst/>
          </a:prstGeom>
          <a:noFill/>
          <a:ln w="1905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6516216" y="2996953"/>
            <a:ext cx="936104" cy="369332"/>
          </a:xfrm>
          <a:prstGeom prst="rect">
            <a:avLst/>
          </a:prstGeom>
          <a:noFill/>
        </p:spPr>
        <p:txBody>
          <a:bodyPr wrap="square" rtlCol="0">
            <a:spAutoFit/>
          </a:bodyPr>
          <a:lstStyle/>
          <a:p>
            <a:r>
              <a:rPr lang="el-GR" dirty="0" smtClean="0"/>
              <a:t>ἕνεκα</a:t>
            </a:r>
            <a:endParaRPr lang="en-US" dirty="0"/>
          </a:p>
        </p:txBody>
      </p:sp>
      <p:sp>
        <p:nvSpPr>
          <p:cNvPr id="18" name="TextBox 17"/>
          <p:cNvSpPr txBox="1"/>
          <p:nvPr/>
        </p:nvSpPr>
        <p:spPr>
          <a:xfrm>
            <a:off x="7812360" y="4221088"/>
            <a:ext cx="1080120" cy="646331"/>
          </a:xfrm>
          <a:prstGeom prst="rect">
            <a:avLst/>
          </a:prstGeom>
          <a:noFill/>
        </p:spPr>
        <p:txBody>
          <a:bodyPr wrap="square" rtlCol="0">
            <a:spAutoFit/>
          </a:bodyPr>
          <a:lstStyle/>
          <a:p>
            <a:r>
              <a:rPr lang="el-GR" dirty="0" smtClean="0"/>
              <a:t>πρ</a:t>
            </a:r>
            <a:r>
              <a:rPr lang="el-GR" dirty="0" smtClean="0"/>
              <a:t>ῶτον φίλον</a:t>
            </a:r>
            <a:endParaRPr lang="en-US" dirty="0"/>
          </a:p>
        </p:txBody>
      </p:sp>
      <p:sp>
        <p:nvSpPr>
          <p:cNvPr id="20" name="Curved Down Arrow 19"/>
          <p:cNvSpPr/>
          <p:nvPr/>
        </p:nvSpPr>
        <p:spPr>
          <a:xfrm rot="21073307">
            <a:off x="991152" y="2979980"/>
            <a:ext cx="2088232" cy="1440160"/>
          </a:xfrm>
          <a:prstGeom prst="curvedDownArrow">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3" name="TextBox 22"/>
          <p:cNvSpPr txBox="1"/>
          <p:nvPr/>
        </p:nvSpPr>
        <p:spPr>
          <a:xfrm>
            <a:off x="1547664" y="3356992"/>
            <a:ext cx="936104" cy="369332"/>
          </a:xfrm>
          <a:prstGeom prst="rect">
            <a:avLst/>
          </a:prstGeom>
          <a:noFill/>
        </p:spPr>
        <p:txBody>
          <a:bodyPr wrap="square" rtlCol="0">
            <a:spAutoFit/>
          </a:bodyPr>
          <a:lstStyle/>
          <a:p>
            <a:r>
              <a:rPr lang="en-US" dirty="0" err="1" smtClean="0"/>
              <a:t>bemint</a:t>
            </a:r>
            <a:endParaRPr lang="en-US" dirty="0"/>
          </a:p>
        </p:txBody>
      </p:sp>
    </p:spTree>
    <p:extLst>
      <p:ext uri="{BB962C8B-B14F-4D97-AF65-F5344CB8AC3E}">
        <p14:creationId xmlns:p14="http://schemas.microsoft.com/office/powerpoint/2010/main" val="99552381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err="1" smtClean="0"/>
              <a:t>Teleologie</a:t>
            </a:r>
            <a:endParaRPr lang="en-US" dirty="0"/>
          </a:p>
        </p:txBody>
      </p:sp>
      <p:sp>
        <p:nvSpPr>
          <p:cNvPr id="3" name="Content Placeholder 2"/>
          <p:cNvSpPr>
            <a:spLocks noGrp="1"/>
          </p:cNvSpPr>
          <p:nvPr>
            <p:ph idx="1"/>
          </p:nvPr>
        </p:nvSpPr>
        <p:spPr>
          <a:xfrm>
            <a:off x="0" y="1456213"/>
            <a:ext cx="9140825" cy="1036683"/>
          </a:xfrm>
        </p:spPr>
        <p:txBody>
          <a:bodyPr/>
          <a:lstStyle/>
          <a:p>
            <a:endParaRPr lang="en-US" dirty="0"/>
          </a:p>
        </p:txBody>
      </p:sp>
      <p:sp>
        <p:nvSpPr>
          <p:cNvPr id="4" name="Curved Down Arrow 3"/>
          <p:cNvSpPr/>
          <p:nvPr/>
        </p:nvSpPr>
        <p:spPr>
          <a:xfrm rot="21186548">
            <a:off x="1092415" y="2221877"/>
            <a:ext cx="7736262" cy="1843508"/>
          </a:xfrm>
          <a:prstGeom prst="curvedDownArrow">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 name="Rounded Rectangle 4"/>
          <p:cNvSpPr/>
          <p:nvPr/>
        </p:nvSpPr>
        <p:spPr>
          <a:xfrm>
            <a:off x="539552" y="4797152"/>
            <a:ext cx="1152128" cy="1152128"/>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611560" y="5147900"/>
            <a:ext cx="1152128" cy="369332"/>
          </a:xfrm>
          <a:prstGeom prst="rect">
            <a:avLst/>
          </a:prstGeom>
          <a:noFill/>
        </p:spPr>
        <p:txBody>
          <a:bodyPr wrap="square" rtlCol="0">
            <a:spAutoFit/>
          </a:bodyPr>
          <a:lstStyle/>
          <a:p>
            <a:r>
              <a:rPr lang="en-US" dirty="0" err="1" smtClean="0"/>
              <a:t>minnaar</a:t>
            </a:r>
            <a:endParaRPr lang="en-US" dirty="0"/>
          </a:p>
        </p:txBody>
      </p:sp>
      <p:sp>
        <p:nvSpPr>
          <p:cNvPr id="7" name="Rounded Rectangle 6"/>
          <p:cNvSpPr/>
          <p:nvPr/>
        </p:nvSpPr>
        <p:spPr>
          <a:xfrm>
            <a:off x="2483768" y="4509120"/>
            <a:ext cx="1152128" cy="1152128"/>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2483768" y="4869160"/>
            <a:ext cx="1152128" cy="369332"/>
          </a:xfrm>
          <a:prstGeom prst="rect">
            <a:avLst/>
          </a:prstGeom>
          <a:noFill/>
        </p:spPr>
        <p:txBody>
          <a:bodyPr wrap="square" rtlCol="0">
            <a:spAutoFit/>
          </a:bodyPr>
          <a:lstStyle/>
          <a:p>
            <a:r>
              <a:rPr lang="en-US" dirty="0" smtClean="0"/>
              <a:t>  </a:t>
            </a:r>
            <a:r>
              <a:rPr lang="de-DE" dirty="0"/>
              <a:t>‘</a:t>
            </a:r>
            <a:r>
              <a:rPr lang="el-GR" dirty="0" smtClean="0"/>
              <a:t>φ</a:t>
            </a:r>
            <a:r>
              <a:rPr lang="el-GR" dirty="0" smtClean="0"/>
              <a:t>ίλον</a:t>
            </a:r>
            <a:r>
              <a:rPr lang="de-DE" dirty="0" smtClean="0"/>
              <a:t>’</a:t>
            </a:r>
            <a:r>
              <a:rPr lang="el-GR" dirty="0" smtClean="0"/>
              <a:t> 1</a:t>
            </a:r>
            <a:endParaRPr lang="en-US" dirty="0"/>
          </a:p>
        </p:txBody>
      </p:sp>
      <p:sp>
        <p:nvSpPr>
          <p:cNvPr id="9" name="TextBox 8"/>
          <p:cNvSpPr txBox="1"/>
          <p:nvPr/>
        </p:nvSpPr>
        <p:spPr>
          <a:xfrm rot="19440244">
            <a:off x="2214899" y="3164771"/>
            <a:ext cx="936104" cy="369332"/>
          </a:xfrm>
          <a:prstGeom prst="rect">
            <a:avLst/>
          </a:prstGeom>
          <a:noFill/>
        </p:spPr>
        <p:txBody>
          <a:bodyPr wrap="square" rtlCol="0">
            <a:spAutoFit/>
          </a:bodyPr>
          <a:lstStyle/>
          <a:p>
            <a:r>
              <a:rPr lang="en-US" dirty="0" err="1" smtClean="0"/>
              <a:t>bemint</a:t>
            </a:r>
            <a:endParaRPr lang="en-US" dirty="0"/>
          </a:p>
        </p:txBody>
      </p:sp>
      <p:sp>
        <p:nvSpPr>
          <p:cNvPr id="10" name="Curved Down Arrow 9"/>
          <p:cNvSpPr/>
          <p:nvPr/>
        </p:nvSpPr>
        <p:spPr>
          <a:xfrm rot="21073307">
            <a:off x="3445525" y="2715811"/>
            <a:ext cx="2088232" cy="1440160"/>
          </a:xfrm>
          <a:prstGeom prst="curvedDownArrow">
            <a:avLst/>
          </a:prstGeom>
          <a:no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1" name="Rounded Rectangle 10"/>
          <p:cNvSpPr/>
          <p:nvPr/>
        </p:nvSpPr>
        <p:spPr>
          <a:xfrm>
            <a:off x="5220072" y="4221088"/>
            <a:ext cx="1152128" cy="1152128"/>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5220072" y="4581128"/>
            <a:ext cx="1152128" cy="369332"/>
          </a:xfrm>
          <a:prstGeom prst="rect">
            <a:avLst/>
          </a:prstGeom>
          <a:noFill/>
        </p:spPr>
        <p:txBody>
          <a:bodyPr wrap="square" rtlCol="0">
            <a:spAutoFit/>
          </a:bodyPr>
          <a:lstStyle/>
          <a:p>
            <a:r>
              <a:rPr lang="de-DE" dirty="0" smtClean="0"/>
              <a:t>‘</a:t>
            </a:r>
            <a:r>
              <a:rPr lang="el-GR" dirty="0" smtClean="0"/>
              <a:t>φ</a:t>
            </a:r>
            <a:r>
              <a:rPr lang="el-GR" dirty="0" smtClean="0"/>
              <a:t>ίλον</a:t>
            </a:r>
            <a:r>
              <a:rPr lang="de-DE" dirty="0"/>
              <a:t>’</a:t>
            </a:r>
            <a:r>
              <a:rPr lang="el-GR" dirty="0" smtClean="0"/>
              <a:t> 2</a:t>
            </a:r>
            <a:endParaRPr lang="en-US" dirty="0"/>
          </a:p>
        </p:txBody>
      </p:sp>
      <p:sp>
        <p:nvSpPr>
          <p:cNvPr id="13" name="TextBox 12"/>
          <p:cNvSpPr txBox="1"/>
          <p:nvPr/>
        </p:nvSpPr>
        <p:spPr>
          <a:xfrm>
            <a:off x="3995936" y="3284984"/>
            <a:ext cx="936104" cy="369332"/>
          </a:xfrm>
          <a:prstGeom prst="rect">
            <a:avLst/>
          </a:prstGeom>
          <a:noFill/>
        </p:spPr>
        <p:txBody>
          <a:bodyPr wrap="square" rtlCol="0">
            <a:spAutoFit/>
          </a:bodyPr>
          <a:lstStyle/>
          <a:p>
            <a:r>
              <a:rPr lang="el-GR" dirty="0" smtClean="0"/>
              <a:t>ἕνεκα</a:t>
            </a:r>
            <a:endParaRPr lang="en-US" dirty="0"/>
          </a:p>
        </p:txBody>
      </p:sp>
      <p:sp>
        <p:nvSpPr>
          <p:cNvPr id="14" name="Curved Down Arrow 13"/>
          <p:cNvSpPr/>
          <p:nvPr/>
        </p:nvSpPr>
        <p:spPr>
          <a:xfrm rot="21073307">
            <a:off x="5965805" y="2427780"/>
            <a:ext cx="2088232" cy="1440160"/>
          </a:xfrm>
          <a:prstGeom prst="curvedDownArrow">
            <a:avLst/>
          </a:prstGeom>
          <a:no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5" name="Rounded Rectangle 14"/>
          <p:cNvSpPr/>
          <p:nvPr/>
        </p:nvSpPr>
        <p:spPr>
          <a:xfrm>
            <a:off x="7740352" y="3933057"/>
            <a:ext cx="1152128" cy="1152128"/>
          </a:xfrm>
          <a:prstGeom prst="round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6516216" y="2996953"/>
            <a:ext cx="936104" cy="369332"/>
          </a:xfrm>
          <a:prstGeom prst="rect">
            <a:avLst/>
          </a:prstGeom>
          <a:noFill/>
        </p:spPr>
        <p:txBody>
          <a:bodyPr wrap="square" rtlCol="0">
            <a:spAutoFit/>
          </a:bodyPr>
          <a:lstStyle/>
          <a:p>
            <a:r>
              <a:rPr lang="el-GR" dirty="0" smtClean="0"/>
              <a:t>ἕνεκα</a:t>
            </a:r>
            <a:endParaRPr lang="en-US" dirty="0"/>
          </a:p>
        </p:txBody>
      </p:sp>
      <p:sp>
        <p:nvSpPr>
          <p:cNvPr id="18" name="TextBox 17"/>
          <p:cNvSpPr txBox="1"/>
          <p:nvPr/>
        </p:nvSpPr>
        <p:spPr>
          <a:xfrm>
            <a:off x="7812360" y="4221088"/>
            <a:ext cx="1080120" cy="646331"/>
          </a:xfrm>
          <a:prstGeom prst="rect">
            <a:avLst/>
          </a:prstGeom>
          <a:noFill/>
        </p:spPr>
        <p:txBody>
          <a:bodyPr wrap="square" rtlCol="0">
            <a:spAutoFit/>
          </a:bodyPr>
          <a:lstStyle/>
          <a:p>
            <a:r>
              <a:rPr lang="el-GR" dirty="0" smtClean="0"/>
              <a:t>πρ</a:t>
            </a:r>
            <a:r>
              <a:rPr lang="el-GR" dirty="0" smtClean="0"/>
              <a:t>ῶτον φίλον</a:t>
            </a:r>
            <a:endParaRPr lang="en-US" dirty="0"/>
          </a:p>
        </p:txBody>
      </p:sp>
      <p:sp>
        <p:nvSpPr>
          <p:cNvPr id="21" name="Curved Down Arrow 20"/>
          <p:cNvSpPr/>
          <p:nvPr/>
        </p:nvSpPr>
        <p:spPr>
          <a:xfrm rot="20684529">
            <a:off x="1568808" y="4305588"/>
            <a:ext cx="1233082" cy="325858"/>
          </a:xfrm>
          <a:prstGeom prst="curvedDownArrow">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2" name="TextBox 21"/>
          <p:cNvSpPr txBox="1"/>
          <p:nvPr/>
        </p:nvSpPr>
        <p:spPr>
          <a:xfrm rot="20172894">
            <a:off x="1710843" y="4388907"/>
            <a:ext cx="936104" cy="369332"/>
          </a:xfrm>
          <a:prstGeom prst="rect">
            <a:avLst/>
          </a:prstGeom>
          <a:noFill/>
        </p:spPr>
        <p:txBody>
          <a:bodyPr wrap="square" rtlCol="0">
            <a:spAutoFit/>
          </a:bodyPr>
          <a:lstStyle/>
          <a:p>
            <a:r>
              <a:rPr lang="en-US" dirty="0" err="1" smtClean="0"/>
              <a:t>kiest</a:t>
            </a:r>
            <a:r>
              <a:rPr lang="en-US" dirty="0" smtClean="0"/>
              <a:t>?</a:t>
            </a:r>
            <a:endParaRPr lang="en-US" dirty="0"/>
          </a:p>
        </p:txBody>
      </p:sp>
    </p:spTree>
    <p:extLst>
      <p:ext uri="{BB962C8B-B14F-4D97-AF65-F5344CB8AC3E}">
        <p14:creationId xmlns:p14="http://schemas.microsoft.com/office/powerpoint/2010/main" val="33538088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err="1" smtClean="0"/>
              <a:t>Teleologie</a:t>
            </a:r>
            <a:endParaRPr lang="en-US" dirty="0"/>
          </a:p>
        </p:txBody>
      </p:sp>
      <p:sp>
        <p:nvSpPr>
          <p:cNvPr id="3" name="Content Placeholder 2"/>
          <p:cNvSpPr>
            <a:spLocks noGrp="1"/>
          </p:cNvSpPr>
          <p:nvPr>
            <p:ph idx="1"/>
          </p:nvPr>
        </p:nvSpPr>
        <p:spPr>
          <a:xfrm>
            <a:off x="0" y="1456213"/>
            <a:ext cx="9140825" cy="1036683"/>
          </a:xfrm>
        </p:spPr>
        <p:txBody>
          <a:bodyPr/>
          <a:lstStyle/>
          <a:p>
            <a:endParaRPr lang="en-US" dirty="0"/>
          </a:p>
        </p:txBody>
      </p:sp>
      <p:sp>
        <p:nvSpPr>
          <p:cNvPr id="5" name="Rounded Rectangle 4"/>
          <p:cNvSpPr/>
          <p:nvPr/>
        </p:nvSpPr>
        <p:spPr>
          <a:xfrm>
            <a:off x="3707904" y="5445224"/>
            <a:ext cx="1152128" cy="1152128"/>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3779912" y="5795972"/>
            <a:ext cx="1152128" cy="369332"/>
          </a:xfrm>
          <a:prstGeom prst="rect">
            <a:avLst/>
          </a:prstGeom>
          <a:noFill/>
        </p:spPr>
        <p:txBody>
          <a:bodyPr wrap="square" rtlCol="0">
            <a:spAutoFit/>
          </a:bodyPr>
          <a:lstStyle/>
          <a:p>
            <a:r>
              <a:rPr lang="en-US" dirty="0" err="1" smtClean="0"/>
              <a:t>minnaar</a:t>
            </a:r>
            <a:endParaRPr lang="en-US" dirty="0"/>
          </a:p>
        </p:txBody>
      </p:sp>
      <p:sp>
        <p:nvSpPr>
          <p:cNvPr id="7" name="Rounded Rectangle 6"/>
          <p:cNvSpPr/>
          <p:nvPr/>
        </p:nvSpPr>
        <p:spPr>
          <a:xfrm>
            <a:off x="1619672" y="3284984"/>
            <a:ext cx="1152128" cy="1152128"/>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1619672" y="3645024"/>
            <a:ext cx="1152128" cy="369332"/>
          </a:xfrm>
          <a:prstGeom prst="rect">
            <a:avLst/>
          </a:prstGeom>
          <a:noFill/>
        </p:spPr>
        <p:txBody>
          <a:bodyPr wrap="square" rtlCol="0">
            <a:spAutoFit/>
          </a:bodyPr>
          <a:lstStyle/>
          <a:p>
            <a:r>
              <a:rPr lang="en-US" dirty="0" smtClean="0"/>
              <a:t>  object</a:t>
            </a:r>
            <a:endParaRPr lang="en-US" dirty="0"/>
          </a:p>
        </p:txBody>
      </p:sp>
      <p:sp>
        <p:nvSpPr>
          <p:cNvPr id="10" name="Curved Down Arrow 9"/>
          <p:cNvSpPr/>
          <p:nvPr/>
        </p:nvSpPr>
        <p:spPr>
          <a:xfrm rot="13324917">
            <a:off x="1406025" y="5166455"/>
            <a:ext cx="1956150" cy="1189363"/>
          </a:xfrm>
          <a:prstGeom prst="curvedDownArrow">
            <a:avLst/>
          </a:prstGeom>
          <a:no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1" name="Rounded Rectangle 10"/>
          <p:cNvSpPr/>
          <p:nvPr/>
        </p:nvSpPr>
        <p:spPr>
          <a:xfrm>
            <a:off x="3707904" y="3284984"/>
            <a:ext cx="1152128" cy="1152128"/>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3779912" y="3645024"/>
            <a:ext cx="1008112" cy="369332"/>
          </a:xfrm>
          <a:prstGeom prst="rect">
            <a:avLst/>
          </a:prstGeom>
          <a:noFill/>
        </p:spPr>
        <p:txBody>
          <a:bodyPr wrap="square" rtlCol="0">
            <a:spAutoFit/>
          </a:bodyPr>
          <a:lstStyle/>
          <a:p>
            <a:r>
              <a:rPr lang="en-US" dirty="0" smtClean="0"/>
              <a:t>object 2</a:t>
            </a:r>
            <a:endParaRPr lang="en-US" dirty="0"/>
          </a:p>
        </p:txBody>
      </p:sp>
      <p:sp>
        <p:nvSpPr>
          <p:cNvPr id="13" name="TextBox 12"/>
          <p:cNvSpPr txBox="1"/>
          <p:nvPr/>
        </p:nvSpPr>
        <p:spPr>
          <a:xfrm>
            <a:off x="1979712" y="5723964"/>
            <a:ext cx="936104" cy="369332"/>
          </a:xfrm>
          <a:prstGeom prst="rect">
            <a:avLst/>
          </a:prstGeom>
          <a:noFill/>
        </p:spPr>
        <p:txBody>
          <a:bodyPr wrap="square" rtlCol="0">
            <a:spAutoFit/>
          </a:bodyPr>
          <a:lstStyle/>
          <a:p>
            <a:r>
              <a:rPr lang="el-GR" dirty="0" smtClean="0"/>
              <a:t>ἕνεκα</a:t>
            </a:r>
            <a:endParaRPr lang="en-US" dirty="0"/>
          </a:p>
        </p:txBody>
      </p:sp>
      <p:sp>
        <p:nvSpPr>
          <p:cNvPr id="17" name="Right Arrow 16"/>
          <p:cNvSpPr/>
          <p:nvPr/>
        </p:nvSpPr>
        <p:spPr>
          <a:xfrm rot="13840244">
            <a:off x="2655922" y="4731586"/>
            <a:ext cx="1152128" cy="432048"/>
          </a:xfrm>
          <a:prstGeom prst="rightArrow">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ounded Rectangle 20"/>
          <p:cNvSpPr/>
          <p:nvPr/>
        </p:nvSpPr>
        <p:spPr>
          <a:xfrm>
            <a:off x="5868144" y="3284984"/>
            <a:ext cx="1152128" cy="1152128"/>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5940152" y="3645024"/>
            <a:ext cx="1008112" cy="369332"/>
          </a:xfrm>
          <a:prstGeom prst="rect">
            <a:avLst/>
          </a:prstGeom>
          <a:noFill/>
        </p:spPr>
        <p:txBody>
          <a:bodyPr wrap="square" rtlCol="0">
            <a:spAutoFit/>
          </a:bodyPr>
          <a:lstStyle/>
          <a:p>
            <a:r>
              <a:rPr lang="en-US" dirty="0" smtClean="0"/>
              <a:t>object 3</a:t>
            </a:r>
            <a:endParaRPr lang="en-US" dirty="0"/>
          </a:p>
        </p:txBody>
      </p:sp>
      <p:sp>
        <p:nvSpPr>
          <p:cNvPr id="23" name="Right Arrow 22"/>
          <p:cNvSpPr/>
          <p:nvPr/>
        </p:nvSpPr>
        <p:spPr>
          <a:xfrm rot="19031667">
            <a:off x="4853396" y="4699011"/>
            <a:ext cx="1152128" cy="432048"/>
          </a:xfrm>
          <a:prstGeom prst="rightArrow">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ight Arrow 23"/>
          <p:cNvSpPr/>
          <p:nvPr/>
        </p:nvSpPr>
        <p:spPr>
          <a:xfrm rot="16200000">
            <a:off x="3920707" y="4728365"/>
            <a:ext cx="726522" cy="432048"/>
          </a:xfrm>
          <a:prstGeom prst="rightArrow">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755576" y="2924944"/>
            <a:ext cx="7488832" cy="1800200"/>
          </a:xfrm>
          <a:prstGeom prst="ellipse">
            <a:avLst/>
          </a:prstGeom>
          <a:solidFill>
            <a:srgbClr val="008000">
              <a:alpha val="11000"/>
            </a:srgbClr>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38088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err="1" smtClean="0"/>
              <a:t>Teleologie</a:t>
            </a:r>
            <a:endParaRPr lang="en-US" dirty="0"/>
          </a:p>
        </p:txBody>
      </p:sp>
      <p:sp>
        <p:nvSpPr>
          <p:cNvPr id="3" name="Content Placeholder 2"/>
          <p:cNvSpPr>
            <a:spLocks noGrp="1"/>
          </p:cNvSpPr>
          <p:nvPr>
            <p:ph idx="1"/>
          </p:nvPr>
        </p:nvSpPr>
        <p:spPr/>
        <p:txBody>
          <a:bodyPr/>
          <a:lstStyle/>
          <a:p>
            <a:pPr marL="514350" indent="-514350">
              <a:buFont typeface="+mj-lt"/>
              <a:buAutoNum type="alphaLcPeriod"/>
            </a:pPr>
            <a:endParaRPr lang="en-US" dirty="0" smtClean="0"/>
          </a:p>
          <a:p>
            <a:pPr marL="514350" indent="-514350">
              <a:buFont typeface="+mj-lt"/>
              <a:buAutoNum type="alphaLcPeriod"/>
            </a:pPr>
            <a:r>
              <a:rPr lang="en-US" dirty="0" err="1" smtClean="0"/>
              <a:t>Doelen</a:t>
            </a:r>
            <a:r>
              <a:rPr lang="en-US" dirty="0" smtClean="0"/>
              <a:t> in </a:t>
            </a:r>
            <a:r>
              <a:rPr lang="en-US" dirty="0" err="1" smtClean="0"/>
              <a:t>andere</a:t>
            </a:r>
            <a:r>
              <a:rPr lang="en-US" dirty="0" smtClean="0"/>
              <a:t> </a:t>
            </a:r>
            <a:r>
              <a:rPr lang="en-US" dirty="0" err="1" smtClean="0"/>
              <a:t>toespraken</a:t>
            </a:r>
            <a:endParaRPr lang="en-US" dirty="0" smtClean="0"/>
          </a:p>
          <a:p>
            <a:pPr marL="514350" indent="-514350">
              <a:buFont typeface="+mj-lt"/>
              <a:buAutoNum type="alphaLcPeriod"/>
            </a:pPr>
            <a:r>
              <a:rPr lang="en-US" dirty="0" err="1" smtClean="0"/>
              <a:t>Omwille</a:t>
            </a:r>
            <a:r>
              <a:rPr lang="en-US" dirty="0" smtClean="0"/>
              <a:t> van</a:t>
            </a:r>
          </a:p>
          <a:p>
            <a:pPr marL="514350" indent="-514350">
              <a:buFont typeface="+mj-lt"/>
              <a:buAutoNum type="alphaLcPeriod"/>
            </a:pPr>
            <a:r>
              <a:rPr lang="en-US" b="1" dirty="0" err="1" smtClean="0"/>
              <a:t>Eudaimonisme</a:t>
            </a:r>
            <a:endParaRPr lang="en-US" b="1" dirty="0" smtClean="0"/>
          </a:p>
          <a:p>
            <a:pPr marL="514350" indent="-514350">
              <a:buFont typeface="+mj-lt"/>
              <a:buAutoNum type="alphaLcPeriod"/>
            </a:pPr>
            <a:r>
              <a:rPr lang="en-US" dirty="0" err="1" smtClean="0"/>
              <a:t>Schoonheid</a:t>
            </a:r>
            <a:r>
              <a:rPr lang="en-US" dirty="0" smtClean="0"/>
              <a:t> </a:t>
            </a:r>
            <a:r>
              <a:rPr lang="en-US" dirty="0" err="1" smtClean="0"/>
              <a:t>omwille</a:t>
            </a:r>
            <a:r>
              <a:rPr lang="en-US" dirty="0" smtClean="0"/>
              <a:t> van </a:t>
            </a:r>
            <a:r>
              <a:rPr lang="en-US" dirty="0" err="1" smtClean="0"/>
              <a:t>onsterfelijkheid</a:t>
            </a:r>
            <a:endParaRPr lang="en-US" dirty="0" smtClean="0"/>
          </a:p>
          <a:p>
            <a:pPr marL="514350" indent="-514350">
              <a:buFont typeface="+mj-lt"/>
              <a:buAutoNum type="alphaLcPeriod"/>
            </a:pPr>
            <a:r>
              <a:rPr lang="en-US" dirty="0" err="1" smtClean="0"/>
              <a:t>Onsterfelijkheid</a:t>
            </a:r>
            <a:r>
              <a:rPr lang="en-US" dirty="0" smtClean="0"/>
              <a:t> door </a:t>
            </a:r>
            <a:r>
              <a:rPr lang="en-US" dirty="0" err="1" smtClean="0"/>
              <a:t>wijsbegeerte</a:t>
            </a:r>
            <a:endParaRPr lang="en-US" dirty="0"/>
          </a:p>
        </p:txBody>
      </p:sp>
    </p:spTree>
    <p:extLst>
      <p:ext uri="{BB962C8B-B14F-4D97-AF65-F5344CB8AC3E}">
        <p14:creationId xmlns:p14="http://schemas.microsoft.com/office/powerpoint/2010/main" val="58772463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err="1" smtClean="0"/>
              <a:t>Teleologie</a:t>
            </a:r>
            <a:endParaRPr lang="en-US" dirty="0"/>
          </a:p>
        </p:txBody>
      </p:sp>
      <p:sp>
        <p:nvSpPr>
          <p:cNvPr id="3" name="Content Placeholder 2"/>
          <p:cNvSpPr>
            <a:spLocks noGrp="1"/>
          </p:cNvSpPr>
          <p:nvPr>
            <p:ph idx="1"/>
          </p:nvPr>
        </p:nvSpPr>
        <p:spPr/>
        <p:txBody>
          <a:bodyPr/>
          <a:lstStyle/>
          <a:p>
            <a:pPr marL="514350" indent="-514350">
              <a:buFont typeface="+mj-lt"/>
              <a:buAutoNum type="alphaLcPeriod"/>
            </a:pPr>
            <a:endParaRPr lang="en-US" dirty="0" smtClean="0"/>
          </a:p>
          <a:p>
            <a:pPr marL="514350" indent="-514350">
              <a:buFont typeface="+mj-lt"/>
              <a:buAutoNum type="alphaLcPeriod"/>
            </a:pPr>
            <a:r>
              <a:rPr lang="en-US" dirty="0" err="1" smtClean="0"/>
              <a:t>Doelen</a:t>
            </a:r>
            <a:r>
              <a:rPr lang="en-US" dirty="0" smtClean="0"/>
              <a:t> in </a:t>
            </a:r>
            <a:r>
              <a:rPr lang="en-US" dirty="0" err="1" smtClean="0"/>
              <a:t>andere</a:t>
            </a:r>
            <a:r>
              <a:rPr lang="en-US" dirty="0" smtClean="0"/>
              <a:t> </a:t>
            </a:r>
            <a:r>
              <a:rPr lang="en-US" dirty="0" err="1" smtClean="0"/>
              <a:t>toespraken</a:t>
            </a:r>
            <a:endParaRPr lang="en-US" dirty="0" smtClean="0"/>
          </a:p>
          <a:p>
            <a:pPr marL="514350" indent="-514350">
              <a:buFont typeface="+mj-lt"/>
              <a:buAutoNum type="alphaLcPeriod"/>
            </a:pPr>
            <a:r>
              <a:rPr lang="en-US" dirty="0" err="1" smtClean="0"/>
              <a:t>Omwille</a:t>
            </a:r>
            <a:r>
              <a:rPr lang="en-US" dirty="0" smtClean="0"/>
              <a:t> van</a:t>
            </a:r>
          </a:p>
          <a:p>
            <a:pPr marL="514350" indent="-514350">
              <a:buFont typeface="+mj-lt"/>
              <a:buAutoNum type="alphaLcPeriod"/>
            </a:pPr>
            <a:r>
              <a:rPr lang="en-US" dirty="0" err="1" smtClean="0"/>
              <a:t>Eudaimonisme</a:t>
            </a:r>
            <a:endParaRPr lang="en-US" dirty="0" smtClean="0"/>
          </a:p>
          <a:p>
            <a:pPr marL="514350" indent="-514350">
              <a:buFont typeface="+mj-lt"/>
              <a:buAutoNum type="alphaLcPeriod"/>
            </a:pPr>
            <a:r>
              <a:rPr lang="en-US" b="1" dirty="0" err="1" smtClean="0"/>
              <a:t>Schoonheid</a:t>
            </a:r>
            <a:r>
              <a:rPr lang="en-US" b="1" dirty="0" smtClean="0"/>
              <a:t> </a:t>
            </a:r>
            <a:r>
              <a:rPr lang="en-US" b="1" dirty="0" err="1" smtClean="0"/>
              <a:t>omwille</a:t>
            </a:r>
            <a:r>
              <a:rPr lang="en-US" b="1" dirty="0" smtClean="0"/>
              <a:t> van </a:t>
            </a:r>
            <a:r>
              <a:rPr lang="en-US" b="1" dirty="0" err="1" smtClean="0"/>
              <a:t>onsterfelijkheid</a:t>
            </a:r>
            <a:endParaRPr lang="en-US" b="1" dirty="0" smtClean="0"/>
          </a:p>
          <a:p>
            <a:pPr marL="514350" indent="-514350">
              <a:buFont typeface="+mj-lt"/>
              <a:buAutoNum type="alphaLcPeriod"/>
            </a:pPr>
            <a:r>
              <a:rPr lang="en-US" dirty="0" err="1" smtClean="0"/>
              <a:t>Onsterfelijkheid</a:t>
            </a:r>
            <a:r>
              <a:rPr lang="en-US" dirty="0" smtClean="0"/>
              <a:t> door </a:t>
            </a:r>
            <a:r>
              <a:rPr lang="en-US" dirty="0" err="1" smtClean="0"/>
              <a:t>wijsbegeerte</a:t>
            </a:r>
            <a:endParaRPr lang="en-US" dirty="0"/>
          </a:p>
        </p:txBody>
      </p:sp>
    </p:spTree>
    <p:extLst>
      <p:ext uri="{BB962C8B-B14F-4D97-AF65-F5344CB8AC3E}">
        <p14:creationId xmlns:p14="http://schemas.microsoft.com/office/powerpoint/2010/main" val="58772463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err="1" smtClean="0"/>
              <a:t>Teleologie</a:t>
            </a:r>
            <a:endParaRPr lang="en-US" dirty="0"/>
          </a:p>
        </p:txBody>
      </p:sp>
      <p:sp>
        <p:nvSpPr>
          <p:cNvPr id="3" name="Content Placeholder 2"/>
          <p:cNvSpPr>
            <a:spLocks noGrp="1"/>
          </p:cNvSpPr>
          <p:nvPr>
            <p:ph idx="1"/>
          </p:nvPr>
        </p:nvSpPr>
        <p:spPr/>
        <p:txBody>
          <a:bodyPr/>
          <a:lstStyle/>
          <a:p>
            <a:pPr marL="0" indent="0">
              <a:buNone/>
            </a:pPr>
            <a:r>
              <a:rPr lang="en-US" dirty="0" smtClean="0"/>
              <a:t>206e2-5:</a:t>
            </a:r>
          </a:p>
          <a:p>
            <a:pPr marL="0" indent="0">
              <a:buNone/>
            </a:pPr>
            <a:endParaRPr lang="en-US" dirty="0"/>
          </a:p>
          <a:p>
            <a:pPr marL="0" indent="0">
              <a:buNone/>
            </a:pPr>
            <a:r>
              <a:rPr lang="de-DE" dirty="0" err="1" smtClean="0"/>
              <a:t>ἔστιν</a:t>
            </a:r>
            <a:r>
              <a:rPr lang="de-DE" dirty="0" smtClean="0"/>
              <a:t> </a:t>
            </a:r>
            <a:r>
              <a:rPr lang="de-DE" dirty="0" err="1" smtClean="0"/>
              <a:t>γάρ</a:t>
            </a:r>
            <a:r>
              <a:rPr lang="de-DE" dirty="0" smtClean="0"/>
              <a:t>, </a:t>
            </a:r>
            <a:r>
              <a:rPr lang="de-DE" dirty="0" err="1" smtClean="0"/>
              <a:t>ὦ</a:t>
            </a:r>
            <a:r>
              <a:rPr lang="de-DE" dirty="0" smtClean="0"/>
              <a:t> </a:t>
            </a:r>
            <a:r>
              <a:rPr lang="de-DE" dirty="0" err="1" smtClean="0"/>
              <a:t>Σώκρ</a:t>
            </a:r>
            <a:r>
              <a:rPr lang="de-DE" dirty="0" smtClean="0"/>
              <a:t>α</a:t>
            </a:r>
            <a:r>
              <a:rPr lang="de-DE" dirty="0" err="1" smtClean="0"/>
              <a:t>τες</a:t>
            </a:r>
            <a:r>
              <a:rPr lang="de-DE" dirty="0" smtClean="0"/>
              <a:t>, </a:t>
            </a:r>
            <a:r>
              <a:rPr lang="de-DE" dirty="0" err="1" smtClean="0"/>
              <a:t>ἔφη</a:t>
            </a:r>
            <a:r>
              <a:rPr lang="de-DE" dirty="0" smtClean="0"/>
              <a:t>, </a:t>
            </a:r>
            <a:r>
              <a:rPr lang="de-DE" dirty="0" err="1" smtClean="0"/>
              <a:t>οὐ</a:t>
            </a:r>
            <a:r>
              <a:rPr lang="de-DE" dirty="0" smtClean="0"/>
              <a:t> </a:t>
            </a:r>
            <a:r>
              <a:rPr lang="de-DE" dirty="0" err="1" smtClean="0"/>
              <a:t>τοῦ</a:t>
            </a:r>
            <a:r>
              <a:rPr lang="de-DE" dirty="0" smtClean="0"/>
              <a:t> </a:t>
            </a:r>
            <a:r>
              <a:rPr lang="de-DE" dirty="0" err="1" smtClean="0"/>
              <a:t>κ</a:t>
            </a:r>
            <a:r>
              <a:rPr lang="de-DE" dirty="0" smtClean="0"/>
              <a:t>α</a:t>
            </a:r>
            <a:r>
              <a:rPr lang="de-DE" dirty="0" err="1" smtClean="0"/>
              <a:t>λοῦ</a:t>
            </a:r>
            <a:r>
              <a:rPr lang="de-DE" dirty="0" smtClean="0"/>
              <a:t> </a:t>
            </a:r>
            <a:r>
              <a:rPr lang="de-DE" dirty="0" err="1" smtClean="0"/>
              <a:t>ὁ</a:t>
            </a:r>
            <a:r>
              <a:rPr lang="de-DE" dirty="0" smtClean="0"/>
              <a:t> </a:t>
            </a:r>
            <a:r>
              <a:rPr lang="de-DE" dirty="0" err="1" smtClean="0"/>
              <a:t>ἔρως</a:t>
            </a:r>
            <a:r>
              <a:rPr lang="de-DE" dirty="0" smtClean="0"/>
              <a:t>, </a:t>
            </a:r>
            <a:r>
              <a:rPr lang="de-DE" dirty="0" err="1" smtClean="0"/>
              <a:t>ὡς</a:t>
            </a:r>
            <a:r>
              <a:rPr lang="de-DE" dirty="0" smtClean="0"/>
              <a:t> </a:t>
            </a:r>
            <a:r>
              <a:rPr lang="de-DE" dirty="0" err="1" smtClean="0"/>
              <a:t>σὺ</a:t>
            </a:r>
            <a:r>
              <a:rPr lang="de-DE" dirty="0" smtClean="0"/>
              <a:t> </a:t>
            </a:r>
            <a:r>
              <a:rPr lang="de-DE" dirty="0" err="1" smtClean="0"/>
              <a:t>οἴει</a:t>
            </a:r>
            <a:r>
              <a:rPr lang="de-DE" dirty="0" smtClean="0"/>
              <a:t>. — </a:t>
            </a:r>
            <a:r>
              <a:rPr lang="de-DE" dirty="0" err="1" smtClean="0"/>
              <a:t>Ἀλλὰ</a:t>
            </a:r>
            <a:r>
              <a:rPr lang="de-DE" dirty="0" smtClean="0"/>
              <a:t> </a:t>
            </a:r>
            <a:r>
              <a:rPr lang="de-DE" dirty="0" err="1" smtClean="0"/>
              <a:t>τί</a:t>
            </a:r>
            <a:r>
              <a:rPr lang="de-DE" dirty="0" smtClean="0"/>
              <a:t> </a:t>
            </a:r>
            <a:r>
              <a:rPr lang="de-DE" dirty="0" err="1" smtClean="0"/>
              <a:t>μήν</a:t>
            </a:r>
            <a:r>
              <a:rPr lang="de-DE" dirty="0" smtClean="0"/>
              <a:t>; — </a:t>
            </a:r>
            <a:r>
              <a:rPr lang="de-DE" dirty="0" err="1" smtClean="0"/>
              <a:t>Τῆς</a:t>
            </a:r>
            <a:r>
              <a:rPr lang="de-DE" dirty="0" smtClean="0"/>
              <a:t> </a:t>
            </a:r>
            <a:r>
              <a:rPr lang="de-DE" dirty="0" err="1" smtClean="0"/>
              <a:t>γεννήσεως</a:t>
            </a:r>
            <a:r>
              <a:rPr lang="de-DE" dirty="0" smtClean="0"/>
              <a:t> </a:t>
            </a:r>
            <a:r>
              <a:rPr lang="de-DE" dirty="0" err="1" smtClean="0"/>
              <a:t>κ</a:t>
            </a:r>
            <a:r>
              <a:rPr lang="de-DE" dirty="0" smtClean="0"/>
              <a:t>α</a:t>
            </a:r>
            <a:r>
              <a:rPr lang="de-DE" dirty="0" err="1" smtClean="0"/>
              <a:t>ὶ</a:t>
            </a:r>
            <a:r>
              <a:rPr lang="de-DE" dirty="0" smtClean="0"/>
              <a:t> </a:t>
            </a:r>
            <a:r>
              <a:rPr lang="de-DE" dirty="0" err="1" smtClean="0"/>
              <a:t>τοῦ</a:t>
            </a:r>
            <a:r>
              <a:rPr lang="de-DE" dirty="0" smtClean="0"/>
              <a:t> </a:t>
            </a:r>
            <a:r>
              <a:rPr lang="de-DE" dirty="0" err="1" smtClean="0"/>
              <a:t>τόκου</a:t>
            </a:r>
            <a:r>
              <a:rPr lang="de-DE" dirty="0" smtClean="0"/>
              <a:t> </a:t>
            </a:r>
            <a:r>
              <a:rPr lang="de-DE" dirty="0" err="1" smtClean="0"/>
              <a:t>ἐν</a:t>
            </a:r>
            <a:r>
              <a:rPr lang="de-DE" dirty="0" smtClean="0"/>
              <a:t> </a:t>
            </a:r>
            <a:r>
              <a:rPr lang="de-DE" dirty="0" err="1" smtClean="0"/>
              <a:t>τῷ</a:t>
            </a:r>
            <a:r>
              <a:rPr lang="de-DE" dirty="0" smtClean="0"/>
              <a:t> </a:t>
            </a:r>
            <a:r>
              <a:rPr lang="de-DE" dirty="0" err="1" smtClean="0"/>
              <a:t>κ</a:t>
            </a:r>
            <a:r>
              <a:rPr lang="de-DE" dirty="0" smtClean="0"/>
              <a:t>α</a:t>
            </a:r>
            <a:r>
              <a:rPr lang="de-DE" dirty="0" err="1" smtClean="0"/>
              <a:t>λῷ</a:t>
            </a:r>
            <a:r>
              <a:rPr lang="de-DE" dirty="0" smtClean="0"/>
              <a:t>. </a:t>
            </a:r>
          </a:p>
          <a:p>
            <a:pPr marL="0" indent="0">
              <a:buNone/>
            </a:pPr>
            <a:r>
              <a:rPr lang="de-DE" dirty="0"/>
              <a:t> </a:t>
            </a:r>
          </a:p>
          <a:p>
            <a:pPr marL="0" indent="0">
              <a:buNone/>
            </a:pPr>
            <a:r>
              <a:rPr lang="de-DE" dirty="0"/>
              <a:t>Socrates, </a:t>
            </a:r>
            <a:r>
              <a:rPr lang="de-DE" dirty="0" err="1"/>
              <a:t>zei</a:t>
            </a:r>
            <a:r>
              <a:rPr lang="de-DE" dirty="0"/>
              <a:t> </a:t>
            </a:r>
            <a:r>
              <a:rPr lang="de-DE" dirty="0" err="1"/>
              <a:t>ze</a:t>
            </a:r>
            <a:r>
              <a:rPr lang="de-DE" dirty="0"/>
              <a:t>, </a:t>
            </a:r>
            <a:r>
              <a:rPr lang="de-DE" dirty="0" err="1"/>
              <a:t>liefde</a:t>
            </a:r>
            <a:r>
              <a:rPr lang="de-DE" dirty="0"/>
              <a:t> </a:t>
            </a:r>
            <a:r>
              <a:rPr lang="de-DE" dirty="0" err="1"/>
              <a:t>is</a:t>
            </a:r>
            <a:r>
              <a:rPr lang="de-DE" dirty="0"/>
              <a:t> </a:t>
            </a:r>
            <a:r>
              <a:rPr lang="de-DE" dirty="0" err="1"/>
              <a:t>niet</a:t>
            </a:r>
            <a:r>
              <a:rPr lang="de-DE" dirty="0"/>
              <a:t> </a:t>
            </a:r>
            <a:r>
              <a:rPr lang="de-DE" dirty="0" err="1"/>
              <a:t>voor</a:t>
            </a:r>
            <a:r>
              <a:rPr lang="de-DE" dirty="0"/>
              <a:t> </a:t>
            </a:r>
            <a:r>
              <a:rPr lang="de-DE" dirty="0" err="1"/>
              <a:t>het</a:t>
            </a:r>
            <a:r>
              <a:rPr lang="de-DE" dirty="0"/>
              <a:t> </a:t>
            </a:r>
            <a:r>
              <a:rPr lang="de-DE" dirty="0" err="1"/>
              <a:t>mooie</a:t>
            </a:r>
            <a:r>
              <a:rPr lang="de-DE" dirty="0"/>
              <a:t>, </a:t>
            </a:r>
            <a:r>
              <a:rPr lang="de-DE" dirty="0" err="1"/>
              <a:t>zoals</a:t>
            </a:r>
            <a:r>
              <a:rPr lang="de-DE" dirty="0"/>
              <a:t> </a:t>
            </a:r>
            <a:r>
              <a:rPr lang="de-DE" dirty="0" err="1"/>
              <a:t>jij</a:t>
            </a:r>
            <a:r>
              <a:rPr lang="de-DE" dirty="0"/>
              <a:t> dacht. — </a:t>
            </a:r>
            <a:r>
              <a:rPr lang="de-DE" dirty="0" err="1"/>
              <a:t>Waarvoor</a:t>
            </a:r>
            <a:r>
              <a:rPr lang="de-DE" dirty="0"/>
              <a:t> </a:t>
            </a:r>
            <a:r>
              <a:rPr lang="de-DE" dirty="0" err="1"/>
              <a:t>dan</a:t>
            </a:r>
            <a:r>
              <a:rPr lang="de-DE" dirty="0"/>
              <a:t> </a:t>
            </a:r>
            <a:r>
              <a:rPr lang="de-DE" dirty="0" err="1"/>
              <a:t>wel</a:t>
            </a:r>
            <a:r>
              <a:rPr lang="de-DE" dirty="0"/>
              <a:t>? — </a:t>
            </a:r>
            <a:r>
              <a:rPr lang="de-DE" dirty="0" err="1"/>
              <a:t>Voor</a:t>
            </a:r>
            <a:r>
              <a:rPr lang="de-DE" dirty="0"/>
              <a:t> </a:t>
            </a:r>
            <a:r>
              <a:rPr lang="de-DE" dirty="0" err="1"/>
              <a:t>het</a:t>
            </a:r>
            <a:r>
              <a:rPr lang="de-DE" dirty="0"/>
              <a:t> </a:t>
            </a:r>
            <a:r>
              <a:rPr lang="de-DE" dirty="0" err="1"/>
              <a:t>voortbrengen</a:t>
            </a:r>
            <a:r>
              <a:rPr lang="de-DE" dirty="0"/>
              <a:t> en baren in </a:t>
            </a:r>
            <a:r>
              <a:rPr lang="de-DE" dirty="0" err="1"/>
              <a:t>het</a:t>
            </a:r>
            <a:r>
              <a:rPr lang="de-DE" dirty="0"/>
              <a:t> </a:t>
            </a:r>
            <a:r>
              <a:rPr lang="de-DE" dirty="0" err="1"/>
              <a:t>mooie</a:t>
            </a:r>
            <a:r>
              <a:rPr lang="de-DE" dirty="0"/>
              <a:t>. </a:t>
            </a:r>
          </a:p>
          <a:p>
            <a:pPr marL="0" indent="0">
              <a:buNone/>
            </a:pPr>
            <a:endParaRPr lang="en-US" dirty="0"/>
          </a:p>
        </p:txBody>
      </p:sp>
    </p:spTree>
    <p:extLst>
      <p:ext uri="{BB962C8B-B14F-4D97-AF65-F5344CB8AC3E}">
        <p14:creationId xmlns:p14="http://schemas.microsoft.com/office/powerpoint/2010/main" val="385540679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err="1" smtClean="0"/>
              <a:t>Teleologie</a:t>
            </a:r>
            <a:endParaRPr lang="en-US" dirty="0"/>
          </a:p>
        </p:txBody>
      </p:sp>
      <p:sp>
        <p:nvSpPr>
          <p:cNvPr id="3" name="Content Placeholder 2"/>
          <p:cNvSpPr>
            <a:spLocks noGrp="1"/>
          </p:cNvSpPr>
          <p:nvPr>
            <p:ph idx="1"/>
          </p:nvPr>
        </p:nvSpPr>
        <p:spPr/>
        <p:txBody>
          <a:bodyPr/>
          <a:lstStyle/>
          <a:p>
            <a:pPr marL="514350" indent="-514350">
              <a:buFont typeface="+mj-lt"/>
              <a:buAutoNum type="alphaLcPeriod"/>
            </a:pPr>
            <a:endParaRPr lang="en-US" dirty="0" smtClean="0"/>
          </a:p>
          <a:p>
            <a:pPr marL="514350" indent="-514350">
              <a:buFont typeface="+mj-lt"/>
              <a:buAutoNum type="alphaLcPeriod"/>
            </a:pPr>
            <a:r>
              <a:rPr lang="en-US" dirty="0" err="1" smtClean="0"/>
              <a:t>Doelen</a:t>
            </a:r>
            <a:r>
              <a:rPr lang="en-US" dirty="0" smtClean="0"/>
              <a:t> in </a:t>
            </a:r>
            <a:r>
              <a:rPr lang="en-US" dirty="0" err="1" smtClean="0"/>
              <a:t>andere</a:t>
            </a:r>
            <a:r>
              <a:rPr lang="en-US" dirty="0" smtClean="0"/>
              <a:t> </a:t>
            </a:r>
            <a:r>
              <a:rPr lang="en-US" dirty="0" err="1" smtClean="0"/>
              <a:t>toespraken</a:t>
            </a:r>
            <a:endParaRPr lang="en-US" dirty="0" smtClean="0"/>
          </a:p>
          <a:p>
            <a:pPr marL="514350" indent="-514350">
              <a:buFont typeface="+mj-lt"/>
              <a:buAutoNum type="alphaLcPeriod"/>
            </a:pPr>
            <a:r>
              <a:rPr lang="en-US" dirty="0" err="1" smtClean="0"/>
              <a:t>Omwille</a:t>
            </a:r>
            <a:r>
              <a:rPr lang="en-US" dirty="0" smtClean="0"/>
              <a:t> van</a:t>
            </a:r>
          </a:p>
          <a:p>
            <a:pPr marL="514350" indent="-514350">
              <a:buFont typeface="+mj-lt"/>
              <a:buAutoNum type="alphaLcPeriod"/>
            </a:pPr>
            <a:r>
              <a:rPr lang="en-US" dirty="0" err="1" smtClean="0"/>
              <a:t>Eudaimonisme</a:t>
            </a:r>
            <a:endParaRPr lang="en-US" dirty="0" smtClean="0"/>
          </a:p>
          <a:p>
            <a:pPr marL="514350" indent="-514350">
              <a:buFont typeface="+mj-lt"/>
              <a:buAutoNum type="alphaLcPeriod"/>
            </a:pPr>
            <a:r>
              <a:rPr lang="en-US" dirty="0" err="1" smtClean="0"/>
              <a:t>Schoonheid</a:t>
            </a:r>
            <a:r>
              <a:rPr lang="en-US" dirty="0" smtClean="0"/>
              <a:t> </a:t>
            </a:r>
            <a:r>
              <a:rPr lang="en-US" dirty="0" err="1" smtClean="0"/>
              <a:t>omwille</a:t>
            </a:r>
            <a:r>
              <a:rPr lang="en-US" dirty="0" smtClean="0"/>
              <a:t> van </a:t>
            </a:r>
            <a:r>
              <a:rPr lang="en-US" dirty="0" err="1" smtClean="0"/>
              <a:t>onsterfelijkheid</a:t>
            </a:r>
            <a:endParaRPr lang="en-US" dirty="0" smtClean="0"/>
          </a:p>
          <a:p>
            <a:pPr marL="514350" indent="-514350">
              <a:buFont typeface="+mj-lt"/>
              <a:buAutoNum type="alphaLcPeriod"/>
            </a:pPr>
            <a:r>
              <a:rPr lang="en-US" b="1" dirty="0" err="1" smtClean="0"/>
              <a:t>Onsterfelijkheid</a:t>
            </a:r>
            <a:r>
              <a:rPr lang="en-US" b="1" dirty="0" smtClean="0"/>
              <a:t> door </a:t>
            </a:r>
            <a:r>
              <a:rPr lang="en-US" b="1" dirty="0" err="1" smtClean="0"/>
              <a:t>wijsbegeerte</a:t>
            </a:r>
            <a:endParaRPr lang="en-US" b="1" dirty="0"/>
          </a:p>
        </p:txBody>
      </p:sp>
    </p:spTree>
    <p:extLst>
      <p:ext uri="{BB962C8B-B14F-4D97-AF65-F5344CB8AC3E}">
        <p14:creationId xmlns:p14="http://schemas.microsoft.com/office/powerpoint/2010/main" val="5877246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Hoe </a:t>
            </a:r>
            <a:r>
              <a:rPr lang="en-US" dirty="0" err="1" smtClean="0"/>
              <a:t>verhouden</a:t>
            </a:r>
            <a:r>
              <a:rPr lang="en-US" dirty="0" smtClean="0"/>
              <a:t> </a:t>
            </a:r>
            <a:r>
              <a:rPr lang="en-US" dirty="0" err="1" smtClean="0"/>
              <a:t>zich</a:t>
            </a:r>
            <a:r>
              <a:rPr lang="en-US" dirty="0" smtClean="0"/>
              <a:t> de </a:t>
            </a:r>
            <a:r>
              <a:rPr lang="en-US" i="1" dirty="0" err="1" smtClean="0"/>
              <a:t>logoi</a:t>
            </a:r>
            <a:r>
              <a:rPr lang="en-US" dirty="0" smtClean="0"/>
              <a:t>?</a:t>
            </a:r>
            <a:endParaRPr lang="en-US" i="1"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err="1" smtClean="0"/>
              <a:t>Vier</a:t>
            </a:r>
            <a:r>
              <a:rPr lang="en-US" dirty="0" smtClean="0"/>
              <a:t> </a:t>
            </a:r>
            <a:r>
              <a:rPr lang="en-US" dirty="0" err="1" smtClean="0"/>
              <a:t>interpretaties</a:t>
            </a:r>
            <a:r>
              <a:rPr lang="en-US" dirty="0" smtClean="0"/>
              <a:t>:</a:t>
            </a:r>
          </a:p>
          <a:p>
            <a:endParaRPr lang="en-US" dirty="0" smtClean="0"/>
          </a:p>
          <a:p>
            <a:pPr marL="450850" indent="-450850">
              <a:buFont typeface="+mj-lt"/>
              <a:buAutoNum type="romanLcPeriod"/>
            </a:pPr>
            <a:r>
              <a:rPr lang="en-US" dirty="0" err="1" smtClean="0"/>
              <a:t>Exclusief</a:t>
            </a:r>
            <a:endParaRPr lang="en-US" dirty="0" smtClean="0"/>
          </a:p>
          <a:p>
            <a:pPr marL="457200" indent="-457200">
              <a:buFont typeface="+mj-lt"/>
              <a:buAutoNum type="romanLcPeriod"/>
            </a:pPr>
            <a:r>
              <a:rPr lang="en-US" dirty="0" err="1" smtClean="0"/>
              <a:t>Inclusief</a:t>
            </a:r>
            <a:endParaRPr lang="en-US" dirty="0" smtClean="0"/>
          </a:p>
          <a:p>
            <a:pPr marL="457200" indent="-457200">
              <a:buFont typeface="+mj-lt"/>
              <a:buAutoNum type="romanLcPeriod"/>
            </a:pPr>
            <a:r>
              <a:rPr lang="en-US" dirty="0" err="1" smtClean="0"/>
              <a:t>Rivaliserend</a:t>
            </a:r>
            <a:endParaRPr lang="en-US" dirty="0" smtClean="0"/>
          </a:p>
          <a:p>
            <a:pPr marL="457200" indent="-457200">
              <a:buFont typeface="+mj-lt"/>
              <a:buAutoNum type="romanLcPeriod"/>
            </a:pPr>
            <a:r>
              <a:rPr lang="en-US" dirty="0" err="1" smtClean="0"/>
              <a:t>Complementair</a:t>
            </a:r>
            <a:endParaRPr lang="en-US" dirty="0"/>
          </a:p>
        </p:txBody>
      </p:sp>
    </p:spTree>
    <p:extLst>
      <p:ext uri="{BB962C8B-B14F-4D97-AF65-F5344CB8AC3E}">
        <p14:creationId xmlns:p14="http://schemas.microsoft.com/office/powerpoint/2010/main" val="104135960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err="1" smtClean="0"/>
              <a:t>Teleologie</a:t>
            </a:r>
            <a:endParaRPr lang="en-US" dirty="0"/>
          </a:p>
        </p:txBody>
      </p:sp>
      <p:sp>
        <p:nvSpPr>
          <p:cNvPr id="3" name="Content Placeholder 2"/>
          <p:cNvSpPr>
            <a:spLocks noGrp="1"/>
          </p:cNvSpPr>
          <p:nvPr>
            <p:ph idx="1"/>
          </p:nvPr>
        </p:nvSpPr>
        <p:spPr/>
        <p:txBody>
          <a:bodyPr>
            <a:normAutofit fontScale="92500"/>
          </a:bodyPr>
          <a:lstStyle/>
          <a:p>
            <a:pPr marL="0" indent="0">
              <a:buNone/>
            </a:pPr>
            <a:r>
              <a:rPr lang="de-DE" dirty="0" smtClean="0"/>
              <a:t>209b4-c2:</a:t>
            </a:r>
          </a:p>
          <a:p>
            <a:pPr marL="0" indent="0">
              <a:buNone/>
            </a:pPr>
            <a:r>
              <a:rPr lang="de-DE" dirty="0" err="1" smtClean="0"/>
              <a:t>τά</a:t>
            </a:r>
            <a:r>
              <a:rPr lang="de-DE" dirty="0" smtClean="0"/>
              <a:t> </a:t>
            </a:r>
            <a:r>
              <a:rPr lang="de-DE" dirty="0" err="1"/>
              <a:t>τε</a:t>
            </a:r>
            <a:r>
              <a:rPr lang="de-DE" dirty="0"/>
              <a:t> </a:t>
            </a:r>
            <a:r>
              <a:rPr lang="de-DE" dirty="0" err="1"/>
              <a:t>οὖν</a:t>
            </a:r>
            <a:r>
              <a:rPr lang="de-DE" dirty="0"/>
              <a:t> </a:t>
            </a:r>
            <a:r>
              <a:rPr lang="de-DE" dirty="0" err="1"/>
              <a:t>σώμ</a:t>
            </a:r>
            <a:r>
              <a:rPr lang="de-DE" dirty="0"/>
              <a:t>α</a:t>
            </a:r>
            <a:r>
              <a:rPr lang="de-DE" dirty="0" err="1"/>
              <a:t>τ</a:t>
            </a:r>
            <a:r>
              <a:rPr lang="de-DE" dirty="0"/>
              <a:t>α </a:t>
            </a:r>
            <a:r>
              <a:rPr lang="de-DE" dirty="0" err="1"/>
              <a:t>τὰ</a:t>
            </a:r>
            <a:r>
              <a:rPr lang="de-DE" dirty="0"/>
              <a:t> </a:t>
            </a:r>
            <a:r>
              <a:rPr lang="de-DE" dirty="0" err="1"/>
              <a:t>κ</a:t>
            </a:r>
            <a:r>
              <a:rPr lang="de-DE" dirty="0"/>
              <a:t>α</a:t>
            </a:r>
            <a:r>
              <a:rPr lang="de-DE" dirty="0" err="1"/>
              <a:t>λὰ</a:t>
            </a:r>
            <a:r>
              <a:rPr lang="de-DE" dirty="0"/>
              <a:t> </a:t>
            </a:r>
            <a:r>
              <a:rPr lang="de-DE" dirty="0" err="1"/>
              <a:t>μᾶλλον</a:t>
            </a:r>
            <a:r>
              <a:rPr lang="de-DE" dirty="0"/>
              <a:t> </a:t>
            </a:r>
            <a:r>
              <a:rPr lang="de-DE" dirty="0" err="1"/>
              <a:t>ἢ</a:t>
            </a:r>
            <a:r>
              <a:rPr lang="de-DE" dirty="0"/>
              <a:t> </a:t>
            </a:r>
            <a:r>
              <a:rPr lang="de-DE" dirty="0" err="1"/>
              <a:t>τὰ</a:t>
            </a:r>
            <a:r>
              <a:rPr lang="de-DE" dirty="0"/>
              <a:t> α</a:t>
            </a:r>
            <a:r>
              <a:rPr lang="de-DE" dirty="0" err="1"/>
              <a:t>ἰσχρὰ</a:t>
            </a:r>
            <a:r>
              <a:rPr lang="de-DE" dirty="0"/>
              <a:t> </a:t>
            </a:r>
            <a:r>
              <a:rPr lang="de-DE" dirty="0" err="1"/>
              <a:t>ἀσ</a:t>
            </a:r>
            <a:r>
              <a:rPr lang="de-DE" dirty="0"/>
              <a:t>π</a:t>
            </a:r>
            <a:r>
              <a:rPr lang="de-DE" dirty="0" err="1"/>
              <a:t>άζετ</a:t>
            </a:r>
            <a:r>
              <a:rPr lang="de-DE" dirty="0"/>
              <a:t>α</a:t>
            </a:r>
            <a:r>
              <a:rPr lang="de-DE" dirty="0" err="1"/>
              <a:t>ι</a:t>
            </a:r>
            <a:r>
              <a:rPr lang="de-DE" dirty="0"/>
              <a:t> </a:t>
            </a:r>
            <a:r>
              <a:rPr lang="de-DE" dirty="0" err="1"/>
              <a:t>ἅτε</a:t>
            </a:r>
            <a:r>
              <a:rPr lang="de-DE" dirty="0"/>
              <a:t> </a:t>
            </a:r>
            <a:r>
              <a:rPr lang="de-DE" dirty="0" err="1"/>
              <a:t>κυῶν</a:t>
            </a:r>
            <a:r>
              <a:rPr lang="de-DE" dirty="0"/>
              <a:t>, </a:t>
            </a:r>
            <a:r>
              <a:rPr lang="de-DE" dirty="0" err="1"/>
              <a:t>κ</a:t>
            </a:r>
            <a:r>
              <a:rPr lang="de-DE" dirty="0"/>
              <a:t>α</a:t>
            </a:r>
            <a:r>
              <a:rPr lang="de-DE" dirty="0" err="1"/>
              <a:t>ὶ</a:t>
            </a:r>
            <a:r>
              <a:rPr lang="de-DE" dirty="0"/>
              <a:t> </a:t>
            </a:r>
            <a:r>
              <a:rPr lang="de-DE" dirty="0" err="1"/>
              <a:t>ἂν</a:t>
            </a:r>
            <a:r>
              <a:rPr lang="de-DE" dirty="0"/>
              <a:t> </a:t>
            </a:r>
            <a:r>
              <a:rPr lang="de-DE" dirty="0" err="1"/>
              <a:t>ἐντύχῃ</a:t>
            </a:r>
            <a:r>
              <a:rPr lang="de-DE" dirty="0"/>
              <a:t> </a:t>
            </a:r>
            <a:r>
              <a:rPr lang="de-DE" dirty="0" err="1"/>
              <a:t>ψυχῇ</a:t>
            </a:r>
            <a:r>
              <a:rPr lang="de-DE" dirty="0"/>
              <a:t> </a:t>
            </a:r>
            <a:r>
              <a:rPr lang="de-DE" dirty="0" err="1"/>
              <a:t>κ</a:t>
            </a:r>
            <a:r>
              <a:rPr lang="de-DE" dirty="0"/>
              <a:t>α</a:t>
            </a:r>
            <a:r>
              <a:rPr lang="de-DE" dirty="0" err="1"/>
              <a:t>λῇ</a:t>
            </a:r>
            <a:r>
              <a:rPr lang="de-DE" dirty="0"/>
              <a:t> </a:t>
            </a:r>
            <a:r>
              <a:rPr lang="de-DE" dirty="0" err="1"/>
              <a:t>κ</a:t>
            </a:r>
            <a:r>
              <a:rPr lang="de-DE" dirty="0"/>
              <a:t>α</a:t>
            </a:r>
            <a:r>
              <a:rPr lang="de-DE" dirty="0" err="1"/>
              <a:t>ὶ</a:t>
            </a:r>
            <a:r>
              <a:rPr lang="de-DE" dirty="0"/>
              <a:t> </a:t>
            </a:r>
            <a:r>
              <a:rPr lang="de-DE" dirty="0" err="1"/>
              <a:t>γενν</a:t>
            </a:r>
            <a:r>
              <a:rPr lang="de-DE" dirty="0"/>
              <a:t>α</a:t>
            </a:r>
            <a:r>
              <a:rPr lang="de-DE" dirty="0" err="1"/>
              <a:t>ίᾳ</a:t>
            </a:r>
            <a:r>
              <a:rPr lang="de-DE" dirty="0"/>
              <a:t> </a:t>
            </a:r>
            <a:r>
              <a:rPr lang="de-DE" dirty="0" err="1"/>
              <a:t>κ</a:t>
            </a:r>
            <a:r>
              <a:rPr lang="de-DE" dirty="0"/>
              <a:t>α</a:t>
            </a:r>
            <a:r>
              <a:rPr lang="de-DE" dirty="0" err="1"/>
              <a:t>ὶ</a:t>
            </a:r>
            <a:r>
              <a:rPr lang="de-DE" dirty="0"/>
              <a:t> </a:t>
            </a:r>
            <a:r>
              <a:rPr lang="de-DE" dirty="0" err="1"/>
              <a:t>εὐφυεῖ</a:t>
            </a:r>
            <a:r>
              <a:rPr lang="de-DE" dirty="0"/>
              <a:t>, π</a:t>
            </a:r>
            <a:r>
              <a:rPr lang="de-DE" dirty="0" err="1"/>
              <a:t>άνυ</a:t>
            </a:r>
            <a:r>
              <a:rPr lang="de-DE" dirty="0"/>
              <a:t> </a:t>
            </a:r>
            <a:r>
              <a:rPr lang="de-DE" dirty="0" err="1"/>
              <a:t>δὴ</a:t>
            </a:r>
            <a:r>
              <a:rPr lang="de-DE" dirty="0"/>
              <a:t> </a:t>
            </a:r>
            <a:r>
              <a:rPr lang="de-DE" dirty="0" err="1"/>
              <a:t>ἀσ</a:t>
            </a:r>
            <a:r>
              <a:rPr lang="de-DE" dirty="0"/>
              <a:t>π</a:t>
            </a:r>
            <a:r>
              <a:rPr lang="de-DE" dirty="0" err="1"/>
              <a:t>άζετ</a:t>
            </a:r>
            <a:r>
              <a:rPr lang="de-DE" dirty="0"/>
              <a:t>α</a:t>
            </a:r>
            <a:r>
              <a:rPr lang="de-DE" dirty="0" err="1"/>
              <a:t>ι</a:t>
            </a:r>
            <a:r>
              <a:rPr lang="de-DE" dirty="0"/>
              <a:t> </a:t>
            </a:r>
            <a:r>
              <a:rPr lang="de-DE" dirty="0" err="1"/>
              <a:t>τὸ</a:t>
            </a:r>
            <a:r>
              <a:rPr lang="de-DE" dirty="0"/>
              <a:t> </a:t>
            </a:r>
            <a:r>
              <a:rPr lang="de-DE" dirty="0" err="1"/>
              <a:t>συν</a:t>
            </a:r>
            <a:r>
              <a:rPr lang="de-DE" dirty="0"/>
              <a:t>α</a:t>
            </a:r>
            <a:r>
              <a:rPr lang="de-DE" dirty="0" err="1"/>
              <a:t>μφότερον</a:t>
            </a:r>
            <a:r>
              <a:rPr lang="de-DE" dirty="0"/>
              <a:t>, </a:t>
            </a:r>
            <a:r>
              <a:rPr lang="de-DE" dirty="0" err="1"/>
              <a:t>κ</a:t>
            </a:r>
            <a:r>
              <a:rPr lang="de-DE" dirty="0"/>
              <a:t>α</a:t>
            </a:r>
            <a:r>
              <a:rPr lang="de-DE" dirty="0" err="1"/>
              <a:t>ὶ</a:t>
            </a:r>
            <a:r>
              <a:rPr lang="de-DE" dirty="0"/>
              <a:t> π</a:t>
            </a:r>
            <a:r>
              <a:rPr lang="de-DE" dirty="0" err="1"/>
              <a:t>ρὸς</a:t>
            </a:r>
            <a:r>
              <a:rPr lang="de-DE" dirty="0"/>
              <a:t> </a:t>
            </a:r>
            <a:r>
              <a:rPr lang="de-DE" dirty="0" err="1"/>
              <a:t>τοῦτον</a:t>
            </a:r>
            <a:r>
              <a:rPr lang="de-DE" dirty="0"/>
              <a:t> </a:t>
            </a:r>
            <a:r>
              <a:rPr lang="de-DE" dirty="0" err="1"/>
              <a:t>τὸν</a:t>
            </a:r>
            <a:r>
              <a:rPr lang="de-DE" dirty="0"/>
              <a:t> </a:t>
            </a:r>
            <a:r>
              <a:rPr lang="de-DE" dirty="0" err="1"/>
              <a:t>ἄνθρω</a:t>
            </a:r>
            <a:r>
              <a:rPr lang="de-DE" dirty="0"/>
              <a:t>π</a:t>
            </a:r>
            <a:r>
              <a:rPr lang="de-DE" dirty="0" err="1"/>
              <a:t>ον</a:t>
            </a:r>
            <a:r>
              <a:rPr lang="de-DE" dirty="0"/>
              <a:t> </a:t>
            </a:r>
            <a:r>
              <a:rPr lang="de-DE" dirty="0" err="1"/>
              <a:t>εὐθὺς</a:t>
            </a:r>
            <a:r>
              <a:rPr lang="de-DE" dirty="0"/>
              <a:t> </a:t>
            </a:r>
            <a:r>
              <a:rPr lang="de-DE" dirty="0" err="1"/>
              <a:t>εὐ</a:t>
            </a:r>
            <a:r>
              <a:rPr lang="de-DE" dirty="0"/>
              <a:t>π</a:t>
            </a:r>
            <a:r>
              <a:rPr lang="de-DE" dirty="0" err="1"/>
              <a:t>ορεῖ</a:t>
            </a:r>
            <a:r>
              <a:rPr lang="de-DE" dirty="0"/>
              <a:t> </a:t>
            </a:r>
            <a:r>
              <a:rPr lang="de-DE" dirty="0" err="1"/>
              <a:t>λόγων</a:t>
            </a:r>
            <a:r>
              <a:rPr lang="de-DE" dirty="0"/>
              <a:t> π</a:t>
            </a:r>
            <a:r>
              <a:rPr lang="de-DE" dirty="0" err="1"/>
              <a:t>ερὶ</a:t>
            </a:r>
            <a:r>
              <a:rPr lang="de-DE" dirty="0"/>
              <a:t> </a:t>
            </a:r>
            <a:r>
              <a:rPr lang="de-DE" dirty="0" err="1"/>
              <a:t>ἀρετῆς</a:t>
            </a:r>
            <a:r>
              <a:rPr lang="de-DE" dirty="0"/>
              <a:t> </a:t>
            </a:r>
            <a:r>
              <a:rPr lang="de-DE" dirty="0" err="1"/>
              <a:t>κ</a:t>
            </a:r>
            <a:r>
              <a:rPr lang="de-DE" dirty="0"/>
              <a:t>α</a:t>
            </a:r>
            <a:r>
              <a:rPr lang="de-DE" dirty="0" err="1"/>
              <a:t>ὶ</a:t>
            </a:r>
            <a:r>
              <a:rPr lang="de-DE" dirty="0"/>
              <a:t> π</a:t>
            </a:r>
            <a:r>
              <a:rPr lang="de-DE" dirty="0" err="1"/>
              <a:t>ερὶ</a:t>
            </a:r>
            <a:r>
              <a:rPr lang="de-DE" dirty="0"/>
              <a:t> </a:t>
            </a:r>
            <a:r>
              <a:rPr lang="de-DE" dirty="0" err="1"/>
              <a:t>οἷον</a:t>
            </a:r>
            <a:r>
              <a:rPr lang="de-DE" dirty="0"/>
              <a:t> </a:t>
            </a:r>
            <a:r>
              <a:rPr lang="de-DE" dirty="0" err="1"/>
              <a:t>χρὴ</a:t>
            </a:r>
            <a:r>
              <a:rPr lang="de-DE" dirty="0"/>
              <a:t> </a:t>
            </a:r>
            <a:r>
              <a:rPr lang="de-DE" dirty="0" err="1"/>
              <a:t>εἶν</a:t>
            </a:r>
            <a:r>
              <a:rPr lang="de-DE" dirty="0"/>
              <a:t>α</a:t>
            </a:r>
            <a:r>
              <a:rPr lang="de-DE" dirty="0" err="1"/>
              <a:t>ι</a:t>
            </a:r>
            <a:r>
              <a:rPr lang="de-DE" dirty="0"/>
              <a:t> </a:t>
            </a:r>
            <a:r>
              <a:rPr lang="de-DE" dirty="0" err="1"/>
              <a:t>τὸν</a:t>
            </a:r>
            <a:r>
              <a:rPr lang="de-DE" dirty="0"/>
              <a:t> </a:t>
            </a:r>
            <a:r>
              <a:rPr lang="de-DE" dirty="0" err="1"/>
              <a:t>ἄνδρ</a:t>
            </a:r>
            <a:r>
              <a:rPr lang="de-DE" dirty="0"/>
              <a:t>α </a:t>
            </a:r>
            <a:r>
              <a:rPr lang="de-DE" dirty="0" err="1"/>
              <a:t>τὸν</a:t>
            </a:r>
            <a:r>
              <a:rPr lang="de-DE" dirty="0"/>
              <a:t> </a:t>
            </a:r>
            <a:r>
              <a:rPr lang="de-DE" dirty="0" err="1"/>
              <a:t>ἀγ</a:t>
            </a:r>
            <a:r>
              <a:rPr lang="de-DE" dirty="0"/>
              <a:t>α</a:t>
            </a:r>
            <a:r>
              <a:rPr lang="de-DE" dirty="0" err="1"/>
              <a:t>θὸν</a:t>
            </a:r>
            <a:r>
              <a:rPr lang="de-DE" dirty="0"/>
              <a:t> </a:t>
            </a:r>
            <a:r>
              <a:rPr lang="de-DE" dirty="0" err="1"/>
              <a:t>κ</a:t>
            </a:r>
            <a:r>
              <a:rPr lang="de-DE" dirty="0"/>
              <a:t>α</a:t>
            </a:r>
            <a:r>
              <a:rPr lang="de-DE" dirty="0" err="1"/>
              <a:t>ὶ</a:t>
            </a:r>
            <a:r>
              <a:rPr lang="de-DE" dirty="0"/>
              <a:t> </a:t>
            </a:r>
            <a:r>
              <a:rPr lang="de-DE" dirty="0" err="1"/>
              <a:t>ἃ</a:t>
            </a:r>
            <a:r>
              <a:rPr lang="de-DE" dirty="0"/>
              <a:t> </a:t>
            </a:r>
            <a:r>
              <a:rPr lang="de-DE" dirty="0" err="1"/>
              <a:t>ἐ</a:t>
            </a:r>
            <a:r>
              <a:rPr lang="de-DE" dirty="0"/>
              <a:t>π</a:t>
            </a:r>
            <a:r>
              <a:rPr lang="de-DE" dirty="0" err="1"/>
              <a:t>ιτηδεύειν</a:t>
            </a:r>
            <a:r>
              <a:rPr lang="de-DE" dirty="0"/>
              <a:t>, </a:t>
            </a:r>
            <a:r>
              <a:rPr lang="de-DE" dirty="0" err="1"/>
              <a:t>κ</a:t>
            </a:r>
            <a:r>
              <a:rPr lang="de-DE" dirty="0"/>
              <a:t>α</a:t>
            </a:r>
            <a:r>
              <a:rPr lang="de-DE" dirty="0" err="1"/>
              <a:t>ὶ</a:t>
            </a:r>
            <a:r>
              <a:rPr lang="de-DE" dirty="0"/>
              <a:t> </a:t>
            </a:r>
            <a:r>
              <a:rPr lang="de-DE" dirty="0" err="1"/>
              <a:t>ἐ</a:t>
            </a:r>
            <a:r>
              <a:rPr lang="de-DE" dirty="0"/>
              <a:t>π</a:t>
            </a:r>
            <a:r>
              <a:rPr lang="de-DE" dirty="0" err="1"/>
              <a:t>ιχειρεῖ</a:t>
            </a:r>
            <a:r>
              <a:rPr lang="de-DE" dirty="0"/>
              <a:t> πα</a:t>
            </a:r>
            <a:r>
              <a:rPr lang="de-DE" dirty="0" err="1"/>
              <a:t>ιδεύειν</a:t>
            </a:r>
            <a:r>
              <a:rPr lang="de-DE" dirty="0"/>
              <a:t>. </a:t>
            </a:r>
          </a:p>
          <a:p>
            <a:pPr marL="0" indent="0">
              <a:buNone/>
            </a:pPr>
            <a:endParaRPr lang="de-DE" dirty="0"/>
          </a:p>
          <a:p>
            <a:pPr marL="0" indent="0">
              <a:buNone/>
            </a:pPr>
            <a:r>
              <a:rPr lang="de-DE" dirty="0"/>
              <a:t>En </a:t>
            </a:r>
            <a:r>
              <a:rPr lang="de-DE" dirty="0" err="1"/>
              <a:t>hij</a:t>
            </a:r>
            <a:r>
              <a:rPr lang="de-DE" dirty="0"/>
              <a:t> </a:t>
            </a:r>
            <a:r>
              <a:rPr lang="de-DE" dirty="0" err="1" smtClean="0"/>
              <a:t>omhelst</a:t>
            </a:r>
            <a:r>
              <a:rPr lang="de-DE" dirty="0" smtClean="0"/>
              <a:t> </a:t>
            </a:r>
            <a:r>
              <a:rPr lang="de-DE" dirty="0" err="1" smtClean="0"/>
              <a:t>liever</a:t>
            </a:r>
            <a:r>
              <a:rPr lang="de-DE" dirty="0" smtClean="0"/>
              <a:t> </a:t>
            </a:r>
            <a:r>
              <a:rPr lang="de-DE" dirty="0" err="1"/>
              <a:t>mooie</a:t>
            </a:r>
            <a:r>
              <a:rPr lang="de-DE" dirty="0"/>
              <a:t> </a:t>
            </a:r>
            <a:r>
              <a:rPr lang="de-DE" dirty="0" err="1"/>
              <a:t>lichamen</a:t>
            </a:r>
            <a:r>
              <a:rPr lang="de-DE" dirty="0"/>
              <a:t> </a:t>
            </a:r>
            <a:r>
              <a:rPr lang="de-DE" dirty="0" err="1" smtClean="0"/>
              <a:t>dan</a:t>
            </a:r>
            <a:r>
              <a:rPr lang="de-DE" dirty="0" smtClean="0"/>
              <a:t> </a:t>
            </a:r>
            <a:r>
              <a:rPr lang="de-DE" dirty="0" err="1"/>
              <a:t>lelijke</a:t>
            </a:r>
            <a:r>
              <a:rPr lang="de-DE" dirty="0"/>
              <a:t>, </a:t>
            </a:r>
            <a:r>
              <a:rPr lang="de-DE" dirty="0" err="1"/>
              <a:t>omdat</a:t>
            </a:r>
            <a:r>
              <a:rPr lang="de-DE" dirty="0"/>
              <a:t> </a:t>
            </a:r>
            <a:r>
              <a:rPr lang="de-DE" dirty="0" err="1"/>
              <a:t>hij</a:t>
            </a:r>
            <a:r>
              <a:rPr lang="de-DE" dirty="0"/>
              <a:t> </a:t>
            </a:r>
            <a:r>
              <a:rPr lang="de-DE" dirty="0" err="1"/>
              <a:t>immers</a:t>
            </a:r>
            <a:r>
              <a:rPr lang="de-DE" dirty="0"/>
              <a:t> </a:t>
            </a:r>
            <a:r>
              <a:rPr lang="de-DE" dirty="0" err="1"/>
              <a:t>zwanger</a:t>
            </a:r>
            <a:r>
              <a:rPr lang="de-DE" dirty="0"/>
              <a:t> </a:t>
            </a:r>
            <a:r>
              <a:rPr lang="de-DE" dirty="0" err="1"/>
              <a:t>is</a:t>
            </a:r>
            <a:r>
              <a:rPr lang="de-DE" dirty="0"/>
              <a:t>. En als </a:t>
            </a:r>
            <a:r>
              <a:rPr lang="de-DE" dirty="0" err="1"/>
              <a:t>hij</a:t>
            </a:r>
            <a:r>
              <a:rPr lang="de-DE" dirty="0"/>
              <a:t> </a:t>
            </a:r>
            <a:r>
              <a:rPr lang="de-DE" dirty="0" err="1"/>
              <a:t>een</a:t>
            </a:r>
            <a:r>
              <a:rPr lang="de-DE" dirty="0"/>
              <a:t> </a:t>
            </a:r>
            <a:r>
              <a:rPr lang="de-DE" dirty="0" err="1"/>
              <a:t>mooie</a:t>
            </a:r>
            <a:r>
              <a:rPr lang="de-DE" dirty="0"/>
              <a:t>, </a:t>
            </a:r>
            <a:r>
              <a:rPr lang="de-DE" dirty="0" err="1"/>
              <a:t>edele</a:t>
            </a:r>
            <a:r>
              <a:rPr lang="de-DE" dirty="0"/>
              <a:t> en </a:t>
            </a:r>
            <a:r>
              <a:rPr lang="de-DE" dirty="0" err="1"/>
              <a:t>getalenteerde</a:t>
            </a:r>
            <a:r>
              <a:rPr lang="de-DE" dirty="0"/>
              <a:t> ziel </a:t>
            </a:r>
            <a:r>
              <a:rPr lang="de-DE" dirty="0" err="1"/>
              <a:t>ontmoet</a:t>
            </a:r>
            <a:r>
              <a:rPr lang="de-DE" dirty="0"/>
              <a:t>, </a:t>
            </a:r>
            <a:r>
              <a:rPr lang="de-DE" dirty="0" err="1"/>
              <a:t>dan</a:t>
            </a:r>
            <a:r>
              <a:rPr lang="de-DE" dirty="0"/>
              <a:t> </a:t>
            </a:r>
            <a:r>
              <a:rPr lang="de-DE" dirty="0" err="1"/>
              <a:t>omhelst</a:t>
            </a:r>
            <a:r>
              <a:rPr lang="de-DE" dirty="0"/>
              <a:t> </a:t>
            </a:r>
            <a:r>
              <a:rPr lang="de-DE" dirty="0" err="1"/>
              <a:t>hij</a:t>
            </a:r>
            <a:r>
              <a:rPr lang="de-DE" dirty="0"/>
              <a:t> de </a:t>
            </a:r>
            <a:r>
              <a:rPr lang="de-DE" dirty="0" err="1"/>
              <a:t>combinatie</a:t>
            </a:r>
            <a:r>
              <a:rPr lang="de-DE" dirty="0"/>
              <a:t> </a:t>
            </a:r>
            <a:r>
              <a:rPr lang="de-DE" dirty="0" err="1"/>
              <a:t>ervan</a:t>
            </a:r>
            <a:r>
              <a:rPr lang="de-DE" dirty="0"/>
              <a:t> </a:t>
            </a:r>
            <a:r>
              <a:rPr lang="de-DE" dirty="0" err="1"/>
              <a:t>helemaal</a:t>
            </a:r>
            <a:r>
              <a:rPr lang="de-DE" dirty="0"/>
              <a:t>. En </a:t>
            </a:r>
            <a:r>
              <a:rPr lang="de-DE" dirty="0" err="1"/>
              <a:t>jegens</a:t>
            </a:r>
            <a:r>
              <a:rPr lang="de-DE" dirty="0"/>
              <a:t> die man </a:t>
            </a:r>
            <a:r>
              <a:rPr lang="de-DE" dirty="0" err="1"/>
              <a:t>vindt</a:t>
            </a:r>
            <a:r>
              <a:rPr lang="de-DE" dirty="0"/>
              <a:t> </a:t>
            </a:r>
            <a:r>
              <a:rPr lang="de-DE" dirty="0" err="1"/>
              <a:t>hij</a:t>
            </a:r>
            <a:r>
              <a:rPr lang="de-DE" dirty="0"/>
              <a:t> </a:t>
            </a:r>
            <a:r>
              <a:rPr lang="de-DE" dirty="0" err="1"/>
              <a:t>meteen</a:t>
            </a:r>
            <a:r>
              <a:rPr lang="de-DE" dirty="0"/>
              <a:t> </a:t>
            </a:r>
            <a:r>
              <a:rPr lang="de-DE" dirty="0" err="1"/>
              <a:t>een</a:t>
            </a:r>
            <a:r>
              <a:rPr lang="de-DE" dirty="0"/>
              <a:t> </a:t>
            </a:r>
            <a:r>
              <a:rPr lang="de-DE" dirty="0" err="1"/>
              <a:t>rijkdom</a:t>
            </a:r>
            <a:r>
              <a:rPr lang="de-DE" dirty="0"/>
              <a:t> </a:t>
            </a:r>
            <a:r>
              <a:rPr lang="de-DE" dirty="0" err="1"/>
              <a:t>aan</a:t>
            </a:r>
            <a:r>
              <a:rPr lang="de-DE" dirty="0"/>
              <a:t> </a:t>
            </a:r>
            <a:r>
              <a:rPr lang="de-DE" dirty="0" err="1"/>
              <a:t>woorden</a:t>
            </a:r>
            <a:r>
              <a:rPr lang="de-DE" dirty="0"/>
              <a:t> </a:t>
            </a:r>
            <a:r>
              <a:rPr lang="de-DE" dirty="0" err="1"/>
              <a:t>over</a:t>
            </a:r>
            <a:r>
              <a:rPr lang="de-DE" dirty="0"/>
              <a:t> </a:t>
            </a:r>
            <a:r>
              <a:rPr lang="de-DE" dirty="0" err="1"/>
              <a:t>voortreffelijkheid</a:t>
            </a:r>
            <a:r>
              <a:rPr lang="de-DE" dirty="0"/>
              <a:t> en </a:t>
            </a:r>
            <a:r>
              <a:rPr lang="de-DE" dirty="0" err="1"/>
              <a:t>over</a:t>
            </a:r>
            <a:r>
              <a:rPr lang="de-DE" dirty="0"/>
              <a:t> </a:t>
            </a:r>
            <a:r>
              <a:rPr lang="de-DE" dirty="0" err="1"/>
              <a:t>hoe</a:t>
            </a:r>
            <a:r>
              <a:rPr lang="de-DE" dirty="0"/>
              <a:t> </a:t>
            </a:r>
            <a:r>
              <a:rPr lang="de-DE" dirty="0" err="1"/>
              <a:t>een</a:t>
            </a:r>
            <a:r>
              <a:rPr lang="de-DE" dirty="0"/>
              <a:t> </a:t>
            </a:r>
            <a:r>
              <a:rPr lang="de-DE" dirty="0" err="1"/>
              <a:t>goed</a:t>
            </a:r>
            <a:r>
              <a:rPr lang="de-DE" dirty="0"/>
              <a:t> </a:t>
            </a:r>
            <a:r>
              <a:rPr lang="de-DE" dirty="0" err="1"/>
              <a:t>mens</a:t>
            </a:r>
            <a:r>
              <a:rPr lang="de-DE" dirty="0"/>
              <a:t> </a:t>
            </a:r>
            <a:r>
              <a:rPr lang="de-DE" dirty="0" err="1"/>
              <a:t>moet</a:t>
            </a:r>
            <a:r>
              <a:rPr lang="de-DE" dirty="0"/>
              <a:t> </a:t>
            </a:r>
            <a:r>
              <a:rPr lang="de-DE" dirty="0" err="1"/>
              <a:t>zijn</a:t>
            </a:r>
            <a:r>
              <a:rPr lang="de-DE" dirty="0"/>
              <a:t> en welke dingen </a:t>
            </a:r>
            <a:r>
              <a:rPr lang="de-DE" dirty="0" err="1"/>
              <a:t>hij</a:t>
            </a:r>
            <a:r>
              <a:rPr lang="de-DE" dirty="0"/>
              <a:t> </a:t>
            </a:r>
            <a:r>
              <a:rPr lang="de-DE" dirty="0" err="1"/>
              <a:t>moet</a:t>
            </a:r>
            <a:r>
              <a:rPr lang="de-DE" dirty="0"/>
              <a:t> </a:t>
            </a:r>
            <a:r>
              <a:rPr lang="de-DE" dirty="0" err="1"/>
              <a:t>ondernemen</a:t>
            </a:r>
            <a:r>
              <a:rPr lang="de-DE" dirty="0"/>
              <a:t>. </a:t>
            </a:r>
            <a:r>
              <a:rPr lang="de-DE" dirty="0" err="1"/>
              <a:t>Hij</a:t>
            </a:r>
            <a:r>
              <a:rPr lang="de-DE" dirty="0"/>
              <a:t> </a:t>
            </a:r>
            <a:r>
              <a:rPr lang="de-DE" dirty="0" err="1"/>
              <a:t>neemt</a:t>
            </a:r>
            <a:r>
              <a:rPr lang="de-DE" dirty="0"/>
              <a:t> </a:t>
            </a:r>
            <a:r>
              <a:rPr lang="de-DE" dirty="0" err="1"/>
              <a:t>zijn</a:t>
            </a:r>
            <a:r>
              <a:rPr lang="de-DE" dirty="0"/>
              <a:t> </a:t>
            </a:r>
            <a:r>
              <a:rPr lang="de-DE" dirty="0" err="1"/>
              <a:t>opvoeding</a:t>
            </a:r>
            <a:r>
              <a:rPr lang="de-DE" dirty="0"/>
              <a:t> </a:t>
            </a:r>
            <a:r>
              <a:rPr lang="de-DE" dirty="0" err="1"/>
              <a:t>ter</a:t>
            </a:r>
            <a:r>
              <a:rPr lang="de-DE" dirty="0"/>
              <a:t> </a:t>
            </a:r>
            <a:r>
              <a:rPr lang="de-DE" dirty="0" err="1"/>
              <a:t>hand</a:t>
            </a:r>
            <a:r>
              <a:rPr lang="de-DE" dirty="0"/>
              <a:t>.</a:t>
            </a:r>
          </a:p>
          <a:p>
            <a:endParaRPr lang="en-US" dirty="0"/>
          </a:p>
        </p:txBody>
      </p:sp>
    </p:spTree>
    <p:extLst>
      <p:ext uri="{BB962C8B-B14F-4D97-AF65-F5344CB8AC3E}">
        <p14:creationId xmlns:p14="http://schemas.microsoft.com/office/powerpoint/2010/main" val="18244113"/>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err="1" smtClean="0"/>
              <a:t>Teleologie</a:t>
            </a:r>
            <a:endParaRPr lang="en-US" dirty="0"/>
          </a:p>
        </p:txBody>
      </p:sp>
      <p:sp>
        <p:nvSpPr>
          <p:cNvPr id="3" name="Content Placeholder 2"/>
          <p:cNvSpPr>
            <a:spLocks noGrp="1"/>
          </p:cNvSpPr>
          <p:nvPr>
            <p:ph idx="1"/>
          </p:nvPr>
        </p:nvSpPr>
        <p:spPr/>
        <p:txBody>
          <a:bodyPr>
            <a:normAutofit fontScale="92500"/>
          </a:bodyPr>
          <a:lstStyle/>
          <a:p>
            <a:pPr marL="0" indent="0">
              <a:buNone/>
            </a:pPr>
            <a:r>
              <a:rPr lang="de-DE" dirty="0" smtClean="0"/>
              <a:t>209b4-c2:</a:t>
            </a:r>
          </a:p>
          <a:p>
            <a:pPr marL="0" indent="0">
              <a:buNone/>
            </a:pPr>
            <a:r>
              <a:rPr lang="de-DE" dirty="0" err="1" smtClean="0"/>
              <a:t>τά</a:t>
            </a:r>
            <a:r>
              <a:rPr lang="de-DE" dirty="0" smtClean="0"/>
              <a:t> </a:t>
            </a:r>
            <a:r>
              <a:rPr lang="de-DE" dirty="0" err="1"/>
              <a:t>τε</a:t>
            </a:r>
            <a:r>
              <a:rPr lang="de-DE" dirty="0"/>
              <a:t> </a:t>
            </a:r>
            <a:r>
              <a:rPr lang="de-DE" dirty="0" err="1"/>
              <a:t>οὖν</a:t>
            </a:r>
            <a:r>
              <a:rPr lang="de-DE" dirty="0"/>
              <a:t> </a:t>
            </a:r>
            <a:r>
              <a:rPr lang="de-DE" dirty="0" err="1"/>
              <a:t>σώμ</a:t>
            </a:r>
            <a:r>
              <a:rPr lang="de-DE" dirty="0"/>
              <a:t>α</a:t>
            </a:r>
            <a:r>
              <a:rPr lang="de-DE" dirty="0" err="1"/>
              <a:t>τ</a:t>
            </a:r>
            <a:r>
              <a:rPr lang="de-DE" dirty="0"/>
              <a:t>α </a:t>
            </a:r>
            <a:r>
              <a:rPr lang="de-DE" dirty="0" err="1"/>
              <a:t>τὰ</a:t>
            </a:r>
            <a:r>
              <a:rPr lang="de-DE" dirty="0"/>
              <a:t> </a:t>
            </a:r>
            <a:r>
              <a:rPr lang="de-DE" dirty="0" err="1"/>
              <a:t>κ</a:t>
            </a:r>
            <a:r>
              <a:rPr lang="de-DE" dirty="0"/>
              <a:t>α</a:t>
            </a:r>
            <a:r>
              <a:rPr lang="de-DE" dirty="0" err="1"/>
              <a:t>λὰ</a:t>
            </a:r>
            <a:r>
              <a:rPr lang="de-DE" dirty="0"/>
              <a:t> </a:t>
            </a:r>
            <a:r>
              <a:rPr lang="de-DE" dirty="0" err="1"/>
              <a:t>μᾶλλον</a:t>
            </a:r>
            <a:r>
              <a:rPr lang="de-DE" dirty="0"/>
              <a:t> </a:t>
            </a:r>
            <a:r>
              <a:rPr lang="de-DE" dirty="0" err="1"/>
              <a:t>ἢ</a:t>
            </a:r>
            <a:r>
              <a:rPr lang="de-DE" dirty="0"/>
              <a:t> </a:t>
            </a:r>
            <a:r>
              <a:rPr lang="de-DE" dirty="0" err="1"/>
              <a:t>τὰ</a:t>
            </a:r>
            <a:r>
              <a:rPr lang="de-DE" dirty="0"/>
              <a:t> α</a:t>
            </a:r>
            <a:r>
              <a:rPr lang="de-DE" dirty="0" err="1"/>
              <a:t>ἰσχρὰ</a:t>
            </a:r>
            <a:r>
              <a:rPr lang="de-DE" dirty="0"/>
              <a:t> </a:t>
            </a:r>
            <a:r>
              <a:rPr lang="de-DE" dirty="0" err="1">
                <a:solidFill>
                  <a:srgbClr val="3366FF"/>
                </a:solidFill>
              </a:rPr>
              <a:t>ἀσ</a:t>
            </a:r>
            <a:r>
              <a:rPr lang="de-DE" dirty="0">
                <a:solidFill>
                  <a:srgbClr val="3366FF"/>
                </a:solidFill>
              </a:rPr>
              <a:t>π</a:t>
            </a:r>
            <a:r>
              <a:rPr lang="de-DE" dirty="0" err="1">
                <a:solidFill>
                  <a:srgbClr val="3366FF"/>
                </a:solidFill>
              </a:rPr>
              <a:t>άζετ</a:t>
            </a:r>
            <a:r>
              <a:rPr lang="de-DE" dirty="0">
                <a:solidFill>
                  <a:srgbClr val="3366FF"/>
                </a:solidFill>
              </a:rPr>
              <a:t>α</a:t>
            </a:r>
            <a:r>
              <a:rPr lang="de-DE" dirty="0" err="1">
                <a:solidFill>
                  <a:srgbClr val="3366FF"/>
                </a:solidFill>
              </a:rPr>
              <a:t>ι</a:t>
            </a:r>
            <a:r>
              <a:rPr lang="de-DE" dirty="0">
                <a:solidFill>
                  <a:srgbClr val="3366FF"/>
                </a:solidFill>
              </a:rPr>
              <a:t> </a:t>
            </a:r>
            <a:r>
              <a:rPr lang="de-DE" dirty="0" err="1"/>
              <a:t>ἅτε</a:t>
            </a:r>
            <a:r>
              <a:rPr lang="de-DE" dirty="0"/>
              <a:t> </a:t>
            </a:r>
            <a:r>
              <a:rPr lang="de-DE" dirty="0" err="1"/>
              <a:t>κυῶν</a:t>
            </a:r>
            <a:r>
              <a:rPr lang="de-DE" dirty="0"/>
              <a:t>, </a:t>
            </a:r>
            <a:r>
              <a:rPr lang="de-DE" dirty="0" err="1"/>
              <a:t>κ</a:t>
            </a:r>
            <a:r>
              <a:rPr lang="de-DE" dirty="0"/>
              <a:t>α</a:t>
            </a:r>
            <a:r>
              <a:rPr lang="de-DE" dirty="0" err="1"/>
              <a:t>ὶ</a:t>
            </a:r>
            <a:r>
              <a:rPr lang="de-DE" dirty="0"/>
              <a:t> </a:t>
            </a:r>
            <a:r>
              <a:rPr lang="de-DE" dirty="0" err="1"/>
              <a:t>ἂν</a:t>
            </a:r>
            <a:r>
              <a:rPr lang="de-DE" dirty="0"/>
              <a:t> </a:t>
            </a:r>
            <a:r>
              <a:rPr lang="de-DE" dirty="0" err="1"/>
              <a:t>ἐντύχῃ</a:t>
            </a:r>
            <a:r>
              <a:rPr lang="de-DE" dirty="0"/>
              <a:t> </a:t>
            </a:r>
            <a:r>
              <a:rPr lang="de-DE" dirty="0" err="1"/>
              <a:t>ψυχῇ</a:t>
            </a:r>
            <a:r>
              <a:rPr lang="de-DE" dirty="0"/>
              <a:t> </a:t>
            </a:r>
            <a:r>
              <a:rPr lang="de-DE" dirty="0" err="1"/>
              <a:t>κ</a:t>
            </a:r>
            <a:r>
              <a:rPr lang="de-DE" dirty="0"/>
              <a:t>α</a:t>
            </a:r>
            <a:r>
              <a:rPr lang="de-DE" dirty="0" err="1"/>
              <a:t>λῇ</a:t>
            </a:r>
            <a:r>
              <a:rPr lang="de-DE" dirty="0"/>
              <a:t> </a:t>
            </a:r>
            <a:r>
              <a:rPr lang="de-DE" dirty="0" err="1"/>
              <a:t>κ</a:t>
            </a:r>
            <a:r>
              <a:rPr lang="de-DE" dirty="0"/>
              <a:t>α</a:t>
            </a:r>
            <a:r>
              <a:rPr lang="de-DE" dirty="0" err="1"/>
              <a:t>ὶ</a:t>
            </a:r>
            <a:r>
              <a:rPr lang="de-DE" dirty="0"/>
              <a:t> </a:t>
            </a:r>
            <a:r>
              <a:rPr lang="de-DE" dirty="0" err="1"/>
              <a:t>γενν</a:t>
            </a:r>
            <a:r>
              <a:rPr lang="de-DE" dirty="0"/>
              <a:t>α</a:t>
            </a:r>
            <a:r>
              <a:rPr lang="de-DE" dirty="0" err="1"/>
              <a:t>ίᾳ</a:t>
            </a:r>
            <a:r>
              <a:rPr lang="de-DE" dirty="0"/>
              <a:t> </a:t>
            </a:r>
            <a:r>
              <a:rPr lang="de-DE" dirty="0" err="1"/>
              <a:t>κ</a:t>
            </a:r>
            <a:r>
              <a:rPr lang="de-DE" dirty="0"/>
              <a:t>α</a:t>
            </a:r>
            <a:r>
              <a:rPr lang="de-DE" dirty="0" err="1"/>
              <a:t>ὶ</a:t>
            </a:r>
            <a:r>
              <a:rPr lang="de-DE" dirty="0"/>
              <a:t> </a:t>
            </a:r>
            <a:r>
              <a:rPr lang="de-DE" dirty="0" err="1"/>
              <a:t>εὐφυεῖ</a:t>
            </a:r>
            <a:r>
              <a:rPr lang="de-DE" dirty="0"/>
              <a:t>, π</a:t>
            </a:r>
            <a:r>
              <a:rPr lang="de-DE" dirty="0" err="1"/>
              <a:t>άνυ</a:t>
            </a:r>
            <a:r>
              <a:rPr lang="de-DE" dirty="0"/>
              <a:t> </a:t>
            </a:r>
            <a:r>
              <a:rPr lang="de-DE" dirty="0" err="1"/>
              <a:t>δὴ</a:t>
            </a:r>
            <a:r>
              <a:rPr lang="de-DE" dirty="0"/>
              <a:t> </a:t>
            </a:r>
            <a:r>
              <a:rPr lang="de-DE" dirty="0" err="1"/>
              <a:t>ἀσ</a:t>
            </a:r>
            <a:r>
              <a:rPr lang="de-DE" dirty="0"/>
              <a:t>π</a:t>
            </a:r>
            <a:r>
              <a:rPr lang="de-DE" dirty="0" err="1"/>
              <a:t>άζετ</a:t>
            </a:r>
            <a:r>
              <a:rPr lang="de-DE" dirty="0"/>
              <a:t>α</a:t>
            </a:r>
            <a:r>
              <a:rPr lang="de-DE" dirty="0" err="1"/>
              <a:t>ι</a:t>
            </a:r>
            <a:r>
              <a:rPr lang="de-DE" dirty="0"/>
              <a:t> </a:t>
            </a:r>
            <a:r>
              <a:rPr lang="de-DE" dirty="0" err="1"/>
              <a:t>τὸ</a:t>
            </a:r>
            <a:r>
              <a:rPr lang="de-DE" dirty="0"/>
              <a:t> </a:t>
            </a:r>
            <a:r>
              <a:rPr lang="de-DE" dirty="0" err="1"/>
              <a:t>συν</a:t>
            </a:r>
            <a:r>
              <a:rPr lang="de-DE" dirty="0"/>
              <a:t>α</a:t>
            </a:r>
            <a:r>
              <a:rPr lang="de-DE" dirty="0" err="1"/>
              <a:t>μφότερον</a:t>
            </a:r>
            <a:r>
              <a:rPr lang="de-DE" dirty="0"/>
              <a:t>, </a:t>
            </a:r>
            <a:r>
              <a:rPr lang="de-DE" dirty="0" err="1"/>
              <a:t>κ</a:t>
            </a:r>
            <a:r>
              <a:rPr lang="de-DE" dirty="0"/>
              <a:t>α</a:t>
            </a:r>
            <a:r>
              <a:rPr lang="de-DE" dirty="0" err="1"/>
              <a:t>ὶ</a:t>
            </a:r>
            <a:r>
              <a:rPr lang="de-DE" dirty="0"/>
              <a:t> π</a:t>
            </a:r>
            <a:r>
              <a:rPr lang="de-DE" dirty="0" err="1"/>
              <a:t>ρὸς</a:t>
            </a:r>
            <a:r>
              <a:rPr lang="de-DE" dirty="0"/>
              <a:t> </a:t>
            </a:r>
            <a:r>
              <a:rPr lang="de-DE" dirty="0" err="1"/>
              <a:t>τοῦτον</a:t>
            </a:r>
            <a:r>
              <a:rPr lang="de-DE" dirty="0"/>
              <a:t> </a:t>
            </a:r>
            <a:r>
              <a:rPr lang="de-DE" dirty="0" err="1"/>
              <a:t>τὸν</a:t>
            </a:r>
            <a:r>
              <a:rPr lang="de-DE" dirty="0"/>
              <a:t> </a:t>
            </a:r>
            <a:r>
              <a:rPr lang="de-DE" dirty="0" err="1"/>
              <a:t>ἄνθρω</a:t>
            </a:r>
            <a:r>
              <a:rPr lang="de-DE" dirty="0"/>
              <a:t>π</a:t>
            </a:r>
            <a:r>
              <a:rPr lang="de-DE" dirty="0" err="1"/>
              <a:t>ον</a:t>
            </a:r>
            <a:r>
              <a:rPr lang="de-DE" dirty="0"/>
              <a:t> </a:t>
            </a:r>
            <a:r>
              <a:rPr lang="de-DE" dirty="0" err="1"/>
              <a:t>εὐθὺς</a:t>
            </a:r>
            <a:r>
              <a:rPr lang="de-DE" dirty="0"/>
              <a:t> </a:t>
            </a:r>
            <a:r>
              <a:rPr lang="de-DE" dirty="0" err="1">
                <a:solidFill>
                  <a:srgbClr val="008000"/>
                </a:solidFill>
              </a:rPr>
              <a:t>εὐ</a:t>
            </a:r>
            <a:r>
              <a:rPr lang="de-DE" dirty="0">
                <a:solidFill>
                  <a:srgbClr val="008000"/>
                </a:solidFill>
              </a:rPr>
              <a:t>π</a:t>
            </a:r>
            <a:r>
              <a:rPr lang="de-DE" dirty="0" err="1">
                <a:solidFill>
                  <a:srgbClr val="008000"/>
                </a:solidFill>
              </a:rPr>
              <a:t>ορεῖ</a:t>
            </a:r>
            <a:r>
              <a:rPr lang="de-DE" dirty="0">
                <a:solidFill>
                  <a:srgbClr val="008000"/>
                </a:solidFill>
              </a:rPr>
              <a:t> </a:t>
            </a:r>
            <a:r>
              <a:rPr lang="de-DE" dirty="0" err="1">
                <a:solidFill>
                  <a:srgbClr val="008000"/>
                </a:solidFill>
              </a:rPr>
              <a:t>λόγων</a:t>
            </a:r>
            <a:r>
              <a:rPr lang="de-DE" dirty="0">
                <a:solidFill>
                  <a:srgbClr val="008000"/>
                </a:solidFill>
              </a:rPr>
              <a:t> </a:t>
            </a:r>
            <a:r>
              <a:rPr lang="de-DE" dirty="0"/>
              <a:t>π</a:t>
            </a:r>
            <a:r>
              <a:rPr lang="de-DE" dirty="0" err="1"/>
              <a:t>ερὶ</a:t>
            </a:r>
            <a:r>
              <a:rPr lang="de-DE" dirty="0"/>
              <a:t> </a:t>
            </a:r>
            <a:r>
              <a:rPr lang="de-DE" dirty="0" err="1"/>
              <a:t>ἀρετῆς</a:t>
            </a:r>
            <a:r>
              <a:rPr lang="de-DE" dirty="0"/>
              <a:t> </a:t>
            </a:r>
            <a:r>
              <a:rPr lang="de-DE" dirty="0" err="1"/>
              <a:t>κ</a:t>
            </a:r>
            <a:r>
              <a:rPr lang="de-DE" dirty="0"/>
              <a:t>α</a:t>
            </a:r>
            <a:r>
              <a:rPr lang="de-DE" dirty="0" err="1"/>
              <a:t>ὶ</a:t>
            </a:r>
            <a:r>
              <a:rPr lang="de-DE" dirty="0"/>
              <a:t> π</a:t>
            </a:r>
            <a:r>
              <a:rPr lang="de-DE" dirty="0" err="1"/>
              <a:t>ερὶ</a:t>
            </a:r>
            <a:r>
              <a:rPr lang="de-DE" dirty="0"/>
              <a:t> </a:t>
            </a:r>
            <a:r>
              <a:rPr lang="de-DE" dirty="0" err="1"/>
              <a:t>οἷον</a:t>
            </a:r>
            <a:r>
              <a:rPr lang="de-DE" dirty="0"/>
              <a:t> </a:t>
            </a:r>
            <a:r>
              <a:rPr lang="de-DE" dirty="0" err="1"/>
              <a:t>χρὴ</a:t>
            </a:r>
            <a:r>
              <a:rPr lang="de-DE" dirty="0"/>
              <a:t> </a:t>
            </a:r>
            <a:r>
              <a:rPr lang="de-DE" dirty="0" err="1"/>
              <a:t>εἶν</a:t>
            </a:r>
            <a:r>
              <a:rPr lang="de-DE" dirty="0"/>
              <a:t>α</a:t>
            </a:r>
            <a:r>
              <a:rPr lang="de-DE" dirty="0" err="1"/>
              <a:t>ι</a:t>
            </a:r>
            <a:r>
              <a:rPr lang="de-DE" dirty="0"/>
              <a:t> </a:t>
            </a:r>
            <a:r>
              <a:rPr lang="de-DE" dirty="0" err="1"/>
              <a:t>τὸν</a:t>
            </a:r>
            <a:r>
              <a:rPr lang="de-DE" dirty="0"/>
              <a:t> </a:t>
            </a:r>
            <a:r>
              <a:rPr lang="de-DE" dirty="0" err="1"/>
              <a:t>ἄνδρ</a:t>
            </a:r>
            <a:r>
              <a:rPr lang="de-DE" dirty="0"/>
              <a:t>α </a:t>
            </a:r>
            <a:r>
              <a:rPr lang="de-DE" dirty="0" err="1"/>
              <a:t>τὸν</a:t>
            </a:r>
            <a:r>
              <a:rPr lang="de-DE" dirty="0"/>
              <a:t> </a:t>
            </a:r>
            <a:r>
              <a:rPr lang="de-DE" dirty="0" err="1"/>
              <a:t>ἀγ</a:t>
            </a:r>
            <a:r>
              <a:rPr lang="de-DE" dirty="0"/>
              <a:t>α</a:t>
            </a:r>
            <a:r>
              <a:rPr lang="de-DE" dirty="0" err="1"/>
              <a:t>θὸν</a:t>
            </a:r>
            <a:r>
              <a:rPr lang="de-DE" dirty="0"/>
              <a:t> </a:t>
            </a:r>
            <a:r>
              <a:rPr lang="de-DE" dirty="0" err="1"/>
              <a:t>κ</a:t>
            </a:r>
            <a:r>
              <a:rPr lang="de-DE" dirty="0"/>
              <a:t>α</a:t>
            </a:r>
            <a:r>
              <a:rPr lang="de-DE" dirty="0" err="1"/>
              <a:t>ὶ</a:t>
            </a:r>
            <a:r>
              <a:rPr lang="de-DE" dirty="0"/>
              <a:t> </a:t>
            </a:r>
            <a:r>
              <a:rPr lang="de-DE" dirty="0" err="1"/>
              <a:t>ἃ</a:t>
            </a:r>
            <a:r>
              <a:rPr lang="de-DE" dirty="0"/>
              <a:t> </a:t>
            </a:r>
            <a:r>
              <a:rPr lang="de-DE" dirty="0" err="1"/>
              <a:t>ἐ</a:t>
            </a:r>
            <a:r>
              <a:rPr lang="de-DE" dirty="0"/>
              <a:t>π</a:t>
            </a:r>
            <a:r>
              <a:rPr lang="de-DE" dirty="0" err="1"/>
              <a:t>ιτηδεύειν</a:t>
            </a:r>
            <a:r>
              <a:rPr lang="de-DE" dirty="0"/>
              <a:t>, </a:t>
            </a:r>
            <a:r>
              <a:rPr lang="de-DE" dirty="0" err="1"/>
              <a:t>κ</a:t>
            </a:r>
            <a:r>
              <a:rPr lang="de-DE" dirty="0"/>
              <a:t>α</a:t>
            </a:r>
            <a:r>
              <a:rPr lang="de-DE" dirty="0" err="1"/>
              <a:t>ὶ</a:t>
            </a:r>
            <a:r>
              <a:rPr lang="de-DE" dirty="0"/>
              <a:t> </a:t>
            </a:r>
            <a:r>
              <a:rPr lang="de-DE" dirty="0" err="1"/>
              <a:t>ἐ</a:t>
            </a:r>
            <a:r>
              <a:rPr lang="de-DE" dirty="0"/>
              <a:t>π</a:t>
            </a:r>
            <a:r>
              <a:rPr lang="de-DE" dirty="0" err="1"/>
              <a:t>ιχειρεῖ</a:t>
            </a:r>
            <a:r>
              <a:rPr lang="de-DE" dirty="0"/>
              <a:t> </a:t>
            </a:r>
            <a:r>
              <a:rPr lang="de-DE" dirty="0">
                <a:solidFill>
                  <a:srgbClr val="008000"/>
                </a:solidFill>
              </a:rPr>
              <a:t>πα</a:t>
            </a:r>
            <a:r>
              <a:rPr lang="de-DE" dirty="0" err="1">
                <a:solidFill>
                  <a:srgbClr val="008000"/>
                </a:solidFill>
              </a:rPr>
              <a:t>ιδεύειν</a:t>
            </a:r>
            <a:r>
              <a:rPr lang="de-DE" dirty="0"/>
              <a:t>. </a:t>
            </a:r>
          </a:p>
          <a:p>
            <a:pPr marL="0" indent="0">
              <a:buNone/>
            </a:pPr>
            <a:endParaRPr lang="de-DE" dirty="0"/>
          </a:p>
          <a:p>
            <a:pPr marL="0" indent="0">
              <a:buNone/>
            </a:pPr>
            <a:r>
              <a:rPr lang="de-DE" dirty="0"/>
              <a:t>En </a:t>
            </a:r>
            <a:r>
              <a:rPr lang="de-DE" dirty="0" err="1"/>
              <a:t>hij</a:t>
            </a:r>
            <a:r>
              <a:rPr lang="de-DE" dirty="0"/>
              <a:t> </a:t>
            </a:r>
            <a:r>
              <a:rPr lang="de-DE" dirty="0" err="1" smtClean="0"/>
              <a:t>omhelst</a:t>
            </a:r>
            <a:r>
              <a:rPr lang="de-DE" dirty="0" smtClean="0"/>
              <a:t> </a:t>
            </a:r>
            <a:r>
              <a:rPr lang="de-DE" dirty="0" err="1" smtClean="0"/>
              <a:t>liever</a:t>
            </a:r>
            <a:r>
              <a:rPr lang="de-DE" dirty="0" smtClean="0"/>
              <a:t> </a:t>
            </a:r>
            <a:r>
              <a:rPr lang="de-DE" dirty="0" err="1"/>
              <a:t>mooie</a:t>
            </a:r>
            <a:r>
              <a:rPr lang="de-DE" dirty="0"/>
              <a:t> </a:t>
            </a:r>
            <a:r>
              <a:rPr lang="de-DE" dirty="0" err="1"/>
              <a:t>lichamen</a:t>
            </a:r>
            <a:r>
              <a:rPr lang="de-DE" dirty="0"/>
              <a:t> </a:t>
            </a:r>
            <a:r>
              <a:rPr lang="de-DE" dirty="0" err="1" smtClean="0"/>
              <a:t>dan</a:t>
            </a:r>
            <a:r>
              <a:rPr lang="de-DE" dirty="0" smtClean="0"/>
              <a:t> </a:t>
            </a:r>
            <a:r>
              <a:rPr lang="de-DE" dirty="0" err="1"/>
              <a:t>lelijke</a:t>
            </a:r>
            <a:r>
              <a:rPr lang="de-DE" dirty="0"/>
              <a:t>, </a:t>
            </a:r>
            <a:r>
              <a:rPr lang="de-DE" dirty="0" err="1"/>
              <a:t>omdat</a:t>
            </a:r>
            <a:r>
              <a:rPr lang="de-DE" dirty="0"/>
              <a:t> </a:t>
            </a:r>
            <a:r>
              <a:rPr lang="de-DE" dirty="0" err="1"/>
              <a:t>hij</a:t>
            </a:r>
            <a:r>
              <a:rPr lang="de-DE" dirty="0"/>
              <a:t> </a:t>
            </a:r>
            <a:r>
              <a:rPr lang="de-DE" dirty="0" err="1"/>
              <a:t>immers</a:t>
            </a:r>
            <a:r>
              <a:rPr lang="de-DE" dirty="0"/>
              <a:t> </a:t>
            </a:r>
            <a:r>
              <a:rPr lang="de-DE" dirty="0" err="1"/>
              <a:t>zwanger</a:t>
            </a:r>
            <a:r>
              <a:rPr lang="de-DE" dirty="0"/>
              <a:t> </a:t>
            </a:r>
            <a:r>
              <a:rPr lang="de-DE" dirty="0" err="1"/>
              <a:t>is</a:t>
            </a:r>
            <a:r>
              <a:rPr lang="de-DE" dirty="0"/>
              <a:t>. En als </a:t>
            </a:r>
            <a:r>
              <a:rPr lang="de-DE" dirty="0" err="1"/>
              <a:t>hij</a:t>
            </a:r>
            <a:r>
              <a:rPr lang="de-DE" dirty="0"/>
              <a:t> </a:t>
            </a:r>
            <a:r>
              <a:rPr lang="de-DE" dirty="0" err="1"/>
              <a:t>een</a:t>
            </a:r>
            <a:r>
              <a:rPr lang="de-DE" dirty="0"/>
              <a:t> </a:t>
            </a:r>
            <a:r>
              <a:rPr lang="de-DE" dirty="0" err="1"/>
              <a:t>mooie</a:t>
            </a:r>
            <a:r>
              <a:rPr lang="de-DE" dirty="0"/>
              <a:t>, </a:t>
            </a:r>
            <a:r>
              <a:rPr lang="de-DE" dirty="0" err="1"/>
              <a:t>edele</a:t>
            </a:r>
            <a:r>
              <a:rPr lang="de-DE" dirty="0"/>
              <a:t> en </a:t>
            </a:r>
            <a:r>
              <a:rPr lang="de-DE" dirty="0" err="1"/>
              <a:t>getalenteerde</a:t>
            </a:r>
            <a:r>
              <a:rPr lang="de-DE" dirty="0"/>
              <a:t> ziel </a:t>
            </a:r>
            <a:r>
              <a:rPr lang="de-DE" dirty="0" err="1"/>
              <a:t>ontmoet</a:t>
            </a:r>
            <a:r>
              <a:rPr lang="de-DE" dirty="0"/>
              <a:t>, </a:t>
            </a:r>
            <a:r>
              <a:rPr lang="de-DE" dirty="0" err="1"/>
              <a:t>dan</a:t>
            </a:r>
            <a:r>
              <a:rPr lang="de-DE" dirty="0"/>
              <a:t> </a:t>
            </a:r>
            <a:r>
              <a:rPr lang="de-DE" dirty="0" err="1"/>
              <a:t>omhelst</a:t>
            </a:r>
            <a:r>
              <a:rPr lang="de-DE" dirty="0"/>
              <a:t> </a:t>
            </a:r>
            <a:r>
              <a:rPr lang="de-DE" dirty="0" err="1"/>
              <a:t>hij</a:t>
            </a:r>
            <a:r>
              <a:rPr lang="de-DE" dirty="0"/>
              <a:t> de </a:t>
            </a:r>
            <a:r>
              <a:rPr lang="de-DE" dirty="0" err="1"/>
              <a:t>combinatie</a:t>
            </a:r>
            <a:r>
              <a:rPr lang="de-DE" dirty="0"/>
              <a:t> </a:t>
            </a:r>
            <a:r>
              <a:rPr lang="de-DE" dirty="0" err="1"/>
              <a:t>ervan</a:t>
            </a:r>
            <a:r>
              <a:rPr lang="de-DE" dirty="0"/>
              <a:t> </a:t>
            </a:r>
            <a:r>
              <a:rPr lang="de-DE" dirty="0" err="1"/>
              <a:t>helemaal</a:t>
            </a:r>
            <a:r>
              <a:rPr lang="de-DE" dirty="0"/>
              <a:t>. En </a:t>
            </a:r>
            <a:r>
              <a:rPr lang="de-DE" dirty="0" err="1"/>
              <a:t>jegens</a:t>
            </a:r>
            <a:r>
              <a:rPr lang="de-DE" dirty="0"/>
              <a:t> die man </a:t>
            </a:r>
            <a:r>
              <a:rPr lang="de-DE" dirty="0" err="1"/>
              <a:t>vindt</a:t>
            </a:r>
            <a:r>
              <a:rPr lang="de-DE" dirty="0"/>
              <a:t> </a:t>
            </a:r>
            <a:r>
              <a:rPr lang="de-DE" dirty="0" err="1"/>
              <a:t>hij</a:t>
            </a:r>
            <a:r>
              <a:rPr lang="de-DE" dirty="0"/>
              <a:t> </a:t>
            </a:r>
            <a:r>
              <a:rPr lang="de-DE" dirty="0" err="1"/>
              <a:t>meteen</a:t>
            </a:r>
            <a:r>
              <a:rPr lang="de-DE" dirty="0"/>
              <a:t> </a:t>
            </a:r>
            <a:r>
              <a:rPr lang="de-DE" dirty="0" err="1"/>
              <a:t>een</a:t>
            </a:r>
            <a:r>
              <a:rPr lang="de-DE" dirty="0"/>
              <a:t> </a:t>
            </a:r>
            <a:r>
              <a:rPr lang="de-DE" dirty="0" err="1"/>
              <a:t>rijkdom</a:t>
            </a:r>
            <a:r>
              <a:rPr lang="de-DE" dirty="0"/>
              <a:t> </a:t>
            </a:r>
            <a:r>
              <a:rPr lang="de-DE" dirty="0" err="1"/>
              <a:t>aan</a:t>
            </a:r>
            <a:r>
              <a:rPr lang="de-DE" dirty="0"/>
              <a:t> </a:t>
            </a:r>
            <a:r>
              <a:rPr lang="de-DE" dirty="0" err="1"/>
              <a:t>woorden</a:t>
            </a:r>
            <a:r>
              <a:rPr lang="de-DE" dirty="0"/>
              <a:t> </a:t>
            </a:r>
            <a:r>
              <a:rPr lang="de-DE" dirty="0" err="1"/>
              <a:t>over</a:t>
            </a:r>
            <a:r>
              <a:rPr lang="de-DE" dirty="0"/>
              <a:t> </a:t>
            </a:r>
            <a:r>
              <a:rPr lang="de-DE" dirty="0" err="1"/>
              <a:t>voortreffelijkheid</a:t>
            </a:r>
            <a:r>
              <a:rPr lang="de-DE" dirty="0"/>
              <a:t> en </a:t>
            </a:r>
            <a:r>
              <a:rPr lang="de-DE" dirty="0" err="1"/>
              <a:t>over</a:t>
            </a:r>
            <a:r>
              <a:rPr lang="de-DE" dirty="0"/>
              <a:t> </a:t>
            </a:r>
            <a:r>
              <a:rPr lang="de-DE" dirty="0" err="1"/>
              <a:t>hoe</a:t>
            </a:r>
            <a:r>
              <a:rPr lang="de-DE" dirty="0"/>
              <a:t> </a:t>
            </a:r>
            <a:r>
              <a:rPr lang="de-DE" dirty="0" err="1"/>
              <a:t>een</a:t>
            </a:r>
            <a:r>
              <a:rPr lang="de-DE" dirty="0"/>
              <a:t> </a:t>
            </a:r>
            <a:r>
              <a:rPr lang="de-DE" dirty="0" err="1"/>
              <a:t>goed</a:t>
            </a:r>
            <a:r>
              <a:rPr lang="de-DE" dirty="0"/>
              <a:t> </a:t>
            </a:r>
            <a:r>
              <a:rPr lang="de-DE" dirty="0" err="1"/>
              <a:t>mens</a:t>
            </a:r>
            <a:r>
              <a:rPr lang="de-DE" dirty="0"/>
              <a:t> </a:t>
            </a:r>
            <a:r>
              <a:rPr lang="de-DE" dirty="0" err="1"/>
              <a:t>moet</a:t>
            </a:r>
            <a:r>
              <a:rPr lang="de-DE" dirty="0"/>
              <a:t> </a:t>
            </a:r>
            <a:r>
              <a:rPr lang="de-DE" dirty="0" err="1"/>
              <a:t>zijn</a:t>
            </a:r>
            <a:r>
              <a:rPr lang="de-DE" dirty="0"/>
              <a:t> en welke dingen </a:t>
            </a:r>
            <a:r>
              <a:rPr lang="de-DE" dirty="0" err="1"/>
              <a:t>hij</a:t>
            </a:r>
            <a:r>
              <a:rPr lang="de-DE" dirty="0"/>
              <a:t> </a:t>
            </a:r>
            <a:r>
              <a:rPr lang="de-DE" dirty="0" err="1"/>
              <a:t>moet</a:t>
            </a:r>
            <a:r>
              <a:rPr lang="de-DE" dirty="0"/>
              <a:t> </a:t>
            </a:r>
            <a:r>
              <a:rPr lang="de-DE" dirty="0" err="1"/>
              <a:t>ondernemen</a:t>
            </a:r>
            <a:r>
              <a:rPr lang="de-DE" dirty="0"/>
              <a:t>. </a:t>
            </a:r>
            <a:r>
              <a:rPr lang="de-DE" dirty="0" err="1"/>
              <a:t>Hij</a:t>
            </a:r>
            <a:r>
              <a:rPr lang="de-DE" dirty="0"/>
              <a:t> </a:t>
            </a:r>
            <a:r>
              <a:rPr lang="de-DE" dirty="0" err="1"/>
              <a:t>neemt</a:t>
            </a:r>
            <a:r>
              <a:rPr lang="de-DE" dirty="0"/>
              <a:t> </a:t>
            </a:r>
            <a:r>
              <a:rPr lang="de-DE" dirty="0" err="1"/>
              <a:t>zijn</a:t>
            </a:r>
            <a:r>
              <a:rPr lang="de-DE" dirty="0"/>
              <a:t> </a:t>
            </a:r>
            <a:r>
              <a:rPr lang="de-DE" dirty="0" err="1"/>
              <a:t>opvoeding</a:t>
            </a:r>
            <a:r>
              <a:rPr lang="de-DE" dirty="0"/>
              <a:t> </a:t>
            </a:r>
            <a:r>
              <a:rPr lang="de-DE" dirty="0" err="1"/>
              <a:t>ter</a:t>
            </a:r>
            <a:r>
              <a:rPr lang="de-DE" dirty="0"/>
              <a:t> </a:t>
            </a:r>
            <a:r>
              <a:rPr lang="de-DE" dirty="0" err="1"/>
              <a:t>hand</a:t>
            </a:r>
            <a:r>
              <a:rPr lang="de-DE" dirty="0"/>
              <a:t>.</a:t>
            </a:r>
          </a:p>
          <a:p>
            <a:endParaRPr lang="en-US" dirty="0"/>
          </a:p>
        </p:txBody>
      </p:sp>
    </p:spTree>
    <p:extLst>
      <p:ext uri="{BB962C8B-B14F-4D97-AF65-F5344CB8AC3E}">
        <p14:creationId xmlns:p14="http://schemas.microsoft.com/office/powerpoint/2010/main" val="42958253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err="1" smtClean="0"/>
              <a:t>Teleologie</a:t>
            </a:r>
            <a:endParaRPr lang="en-US" dirty="0"/>
          </a:p>
        </p:txBody>
      </p:sp>
      <p:sp>
        <p:nvSpPr>
          <p:cNvPr id="3" name="Content Placeholder 2"/>
          <p:cNvSpPr>
            <a:spLocks noGrp="1"/>
          </p:cNvSpPr>
          <p:nvPr>
            <p:ph idx="1"/>
          </p:nvPr>
        </p:nvSpPr>
        <p:spPr>
          <a:xfrm>
            <a:off x="0" y="1456213"/>
            <a:ext cx="9140825" cy="604635"/>
          </a:xfrm>
        </p:spPr>
        <p:txBody>
          <a:bodyPr/>
          <a:lstStyle/>
          <a:p>
            <a:endParaRPr lang="en-US" dirty="0"/>
          </a:p>
        </p:txBody>
      </p:sp>
      <p:sp>
        <p:nvSpPr>
          <p:cNvPr id="4" name="Rounded Rectangle 3"/>
          <p:cNvSpPr/>
          <p:nvPr/>
        </p:nvSpPr>
        <p:spPr>
          <a:xfrm>
            <a:off x="611560" y="5229200"/>
            <a:ext cx="1152128" cy="1152128"/>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683568" y="5579948"/>
            <a:ext cx="1152128" cy="369332"/>
          </a:xfrm>
          <a:prstGeom prst="rect">
            <a:avLst/>
          </a:prstGeom>
          <a:noFill/>
        </p:spPr>
        <p:txBody>
          <a:bodyPr wrap="square" rtlCol="0">
            <a:spAutoFit/>
          </a:bodyPr>
          <a:lstStyle/>
          <a:p>
            <a:r>
              <a:rPr lang="en-US" dirty="0" err="1" smtClean="0"/>
              <a:t>minnaar</a:t>
            </a:r>
            <a:endParaRPr lang="en-US" dirty="0"/>
          </a:p>
        </p:txBody>
      </p:sp>
      <p:sp>
        <p:nvSpPr>
          <p:cNvPr id="6" name="Curved Down Arrow 5"/>
          <p:cNvSpPr/>
          <p:nvPr/>
        </p:nvSpPr>
        <p:spPr>
          <a:xfrm>
            <a:off x="5796136" y="2132856"/>
            <a:ext cx="1796438" cy="1168252"/>
          </a:xfrm>
          <a:prstGeom prst="curvedDownArrow">
            <a:avLst/>
          </a:prstGeom>
          <a:no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 name="Right Arrow 6"/>
          <p:cNvSpPr/>
          <p:nvPr/>
        </p:nvSpPr>
        <p:spPr>
          <a:xfrm>
            <a:off x="1979712" y="5805264"/>
            <a:ext cx="1152128" cy="216024"/>
          </a:xfrm>
          <a:prstGeom prst="rightArrow">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ed Rectangle 7"/>
          <p:cNvSpPr/>
          <p:nvPr/>
        </p:nvSpPr>
        <p:spPr>
          <a:xfrm>
            <a:off x="3563888" y="6021288"/>
            <a:ext cx="432048" cy="432048"/>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3635896" y="6032833"/>
            <a:ext cx="288032" cy="369332"/>
          </a:xfrm>
          <a:prstGeom prst="rect">
            <a:avLst/>
          </a:prstGeom>
          <a:noFill/>
        </p:spPr>
        <p:txBody>
          <a:bodyPr wrap="square" rtlCol="0">
            <a:spAutoFit/>
          </a:bodyPr>
          <a:lstStyle/>
          <a:p>
            <a:r>
              <a:rPr lang="en-US" dirty="0" smtClean="0"/>
              <a:t>1</a:t>
            </a:r>
            <a:endParaRPr lang="en-US" dirty="0"/>
          </a:p>
        </p:txBody>
      </p:sp>
      <p:sp>
        <p:nvSpPr>
          <p:cNvPr id="10" name="Rounded Rectangle 9"/>
          <p:cNvSpPr/>
          <p:nvPr/>
        </p:nvSpPr>
        <p:spPr>
          <a:xfrm>
            <a:off x="3491880" y="5517232"/>
            <a:ext cx="1080120" cy="100811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3923928" y="5661248"/>
            <a:ext cx="288032" cy="369332"/>
          </a:xfrm>
          <a:prstGeom prst="rect">
            <a:avLst/>
          </a:prstGeom>
          <a:noFill/>
        </p:spPr>
        <p:txBody>
          <a:bodyPr wrap="square" rtlCol="0">
            <a:spAutoFit/>
          </a:bodyPr>
          <a:lstStyle/>
          <a:p>
            <a:r>
              <a:rPr lang="en-US" dirty="0" smtClean="0"/>
              <a:t>2</a:t>
            </a:r>
            <a:endParaRPr lang="en-US" dirty="0"/>
          </a:p>
        </p:txBody>
      </p:sp>
      <p:sp>
        <p:nvSpPr>
          <p:cNvPr id="13" name="TextBox 12"/>
          <p:cNvSpPr txBox="1"/>
          <p:nvPr/>
        </p:nvSpPr>
        <p:spPr>
          <a:xfrm>
            <a:off x="2051720" y="5445224"/>
            <a:ext cx="877501" cy="369332"/>
          </a:xfrm>
          <a:prstGeom prst="rect">
            <a:avLst/>
          </a:prstGeom>
          <a:noFill/>
        </p:spPr>
        <p:txBody>
          <a:bodyPr wrap="none" rtlCol="0">
            <a:spAutoFit/>
          </a:bodyPr>
          <a:lstStyle/>
          <a:p>
            <a:r>
              <a:rPr lang="en-US" dirty="0" err="1" smtClean="0"/>
              <a:t>bemint</a:t>
            </a:r>
            <a:endParaRPr lang="en-US" dirty="0"/>
          </a:p>
        </p:txBody>
      </p:sp>
      <p:sp>
        <p:nvSpPr>
          <p:cNvPr id="14" name="Rounded Rectangle 13"/>
          <p:cNvSpPr/>
          <p:nvPr/>
        </p:nvSpPr>
        <p:spPr>
          <a:xfrm>
            <a:off x="3347864" y="4797152"/>
            <a:ext cx="1944216" cy="1872208"/>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4644008" y="5085184"/>
            <a:ext cx="288032" cy="369332"/>
          </a:xfrm>
          <a:prstGeom prst="rect">
            <a:avLst/>
          </a:prstGeom>
          <a:noFill/>
        </p:spPr>
        <p:txBody>
          <a:bodyPr wrap="square" rtlCol="0">
            <a:spAutoFit/>
          </a:bodyPr>
          <a:lstStyle/>
          <a:p>
            <a:r>
              <a:rPr lang="en-US" dirty="0" smtClean="0"/>
              <a:t>3</a:t>
            </a:r>
            <a:endParaRPr lang="en-US" dirty="0"/>
          </a:p>
        </p:txBody>
      </p:sp>
      <p:sp>
        <p:nvSpPr>
          <p:cNvPr id="16" name="Rounded Rectangle 15"/>
          <p:cNvSpPr/>
          <p:nvPr/>
        </p:nvSpPr>
        <p:spPr>
          <a:xfrm>
            <a:off x="3203848" y="3501008"/>
            <a:ext cx="3096344" cy="335699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5652120" y="3779748"/>
            <a:ext cx="288032" cy="369332"/>
          </a:xfrm>
          <a:prstGeom prst="rect">
            <a:avLst/>
          </a:prstGeom>
          <a:noFill/>
        </p:spPr>
        <p:txBody>
          <a:bodyPr wrap="square" rtlCol="0">
            <a:spAutoFit/>
          </a:bodyPr>
          <a:lstStyle/>
          <a:p>
            <a:r>
              <a:rPr lang="en-US" dirty="0"/>
              <a:t>4</a:t>
            </a:r>
          </a:p>
        </p:txBody>
      </p:sp>
      <p:sp>
        <p:nvSpPr>
          <p:cNvPr id="18" name="TextBox 17"/>
          <p:cNvSpPr txBox="1"/>
          <p:nvPr/>
        </p:nvSpPr>
        <p:spPr>
          <a:xfrm>
            <a:off x="3707904" y="4221088"/>
            <a:ext cx="2130624" cy="369332"/>
          </a:xfrm>
          <a:prstGeom prst="rect">
            <a:avLst/>
          </a:prstGeom>
          <a:noFill/>
        </p:spPr>
        <p:txBody>
          <a:bodyPr wrap="none" rtlCol="0">
            <a:spAutoFit/>
          </a:bodyPr>
          <a:lstStyle/>
          <a:p>
            <a:r>
              <a:rPr lang="el-GR" dirty="0" smtClean="0"/>
              <a:t>π</a:t>
            </a:r>
            <a:r>
              <a:rPr lang="el-GR" dirty="0" smtClean="0"/>
              <a:t>έλαγος τοῦ καλοῦ</a:t>
            </a:r>
            <a:endParaRPr lang="en-US" dirty="0"/>
          </a:p>
        </p:txBody>
      </p:sp>
      <p:sp>
        <p:nvSpPr>
          <p:cNvPr id="19" name="Rounded Rectangle 18"/>
          <p:cNvSpPr/>
          <p:nvPr/>
        </p:nvSpPr>
        <p:spPr>
          <a:xfrm>
            <a:off x="7164288" y="3501008"/>
            <a:ext cx="1440160" cy="1080120"/>
          </a:xfrm>
          <a:prstGeom prst="roundRect">
            <a:avLst/>
          </a:prstGeom>
          <a:noFill/>
          <a:ln w="1905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7308304" y="3861048"/>
            <a:ext cx="1156011" cy="369332"/>
          </a:xfrm>
          <a:prstGeom prst="rect">
            <a:avLst/>
          </a:prstGeom>
          <a:noFill/>
        </p:spPr>
        <p:txBody>
          <a:bodyPr wrap="none" rtlCol="0">
            <a:spAutoFit/>
          </a:bodyPr>
          <a:lstStyle/>
          <a:p>
            <a:r>
              <a:rPr lang="el-GR" dirty="0" smtClean="0"/>
              <a:t>ἀθανασία</a:t>
            </a:r>
            <a:endParaRPr lang="en-US" dirty="0"/>
          </a:p>
        </p:txBody>
      </p:sp>
      <p:sp>
        <p:nvSpPr>
          <p:cNvPr id="20" name="TextBox 19"/>
          <p:cNvSpPr txBox="1"/>
          <p:nvPr/>
        </p:nvSpPr>
        <p:spPr>
          <a:xfrm>
            <a:off x="6228184" y="2627620"/>
            <a:ext cx="936104" cy="369332"/>
          </a:xfrm>
          <a:prstGeom prst="rect">
            <a:avLst/>
          </a:prstGeom>
          <a:noFill/>
        </p:spPr>
        <p:txBody>
          <a:bodyPr wrap="square" rtlCol="0">
            <a:spAutoFit/>
          </a:bodyPr>
          <a:lstStyle/>
          <a:p>
            <a:r>
              <a:rPr lang="el-GR" dirty="0" smtClean="0"/>
              <a:t>ἕνεκα</a:t>
            </a:r>
            <a:endParaRPr lang="en-US" dirty="0"/>
          </a:p>
        </p:txBody>
      </p:sp>
    </p:spTree>
    <p:extLst>
      <p:ext uri="{BB962C8B-B14F-4D97-AF65-F5344CB8AC3E}">
        <p14:creationId xmlns:p14="http://schemas.microsoft.com/office/powerpoint/2010/main" val="208903862"/>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err="1" smtClean="0"/>
              <a:t>Teleologie</a:t>
            </a:r>
            <a:endParaRPr lang="en-US" dirty="0"/>
          </a:p>
        </p:txBody>
      </p:sp>
      <p:sp>
        <p:nvSpPr>
          <p:cNvPr id="3" name="Content Placeholder 2"/>
          <p:cNvSpPr>
            <a:spLocks noGrp="1"/>
          </p:cNvSpPr>
          <p:nvPr>
            <p:ph idx="1"/>
          </p:nvPr>
        </p:nvSpPr>
        <p:spPr>
          <a:xfrm>
            <a:off x="0" y="1456213"/>
            <a:ext cx="9140825" cy="604635"/>
          </a:xfrm>
        </p:spPr>
        <p:txBody>
          <a:bodyPr/>
          <a:lstStyle/>
          <a:p>
            <a:endParaRPr lang="en-US" dirty="0"/>
          </a:p>
        </p:txBody>
      </p:sp>
      <p:sp>
        <p:nvSpPr>
          <p:cNvPr id="4" name="Rounded Rectangle 3"/>
          <p:cNvSpPr/>
          <p:nvPr/>
        </p:nvSpPr>
        <p:spPr>
          <a:xfrm>
            <a:off x="611560" y="5229200"/>
            <a:ext cx="1152128" cy="1152128"/>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683568" y="5579948"/>
            <a:ext cx="1152128" cy="369332"/>
          </a:xfrm>
          <a:prstGeom prst="rect">
            <a:avLst/>
          </a:prstGeom>
          <a:noFill/>
        </p:spPr>
        <p:txBody>
          <a:bodyPr wrap="square" rtlCol="0">
            <a:spAutoFit/>
          </a:bodyPr>
          <a:lstStyle/>
          <a:p>
            <a:r>
              <a:rPr lang="en-US" dirty="0" err="1" smtClean="0"/>
              <a:t>minnaar</a:t>
            </a:r>
            <a:endParaRPr lang="en-US" dirty="0"/>
          </a:p>
        </p:txBody>
      </p:sp>
      <p:sp>
        <p:nvSpPr>
          <p:cNvPr id="7" name="Right Arrow 6"/>
          <p:cNvSpPr/>
          <p:nvPr/>
        </p:nvSpPr>
        <p:spPr>
          <a:xfrm>
            <a:off x="1979712" y="5805264"/>
            <a:ext cx="1152128" cy="216024"/>
          </a:xfrm>
          <a:prstGeom prst="rightArrow">
            <a:avLst/>
          </a:prstGeom>
          <a:noFill/>
          <a:ln>
            <a:solidFill>
              <a:schemeClr val="tx1">
                <a:alpha val="39000"/>
              </a:schemeClr>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ed Rectangle 7"/>
          <p:cNvSpPr/>
          <p:nvPr/>
        </p:nvSpPr>
        <p:spPr>
          <a:xfrm>
            <a:off x="3563888" y="6252974"/>
            <a:ext cx="221048" cy="200361"/>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3563888" y="6207115"/>
            <a:ext cx="288032" cy="246221"/>
          </a:xfrm>
          <a:prstGeom prst="rect">
            <a:avLst/>
          </a:prstGeom>
          <a:noFill/>
        </p:spPr>
        <p:txBody>
          <a:bodyPr wrap="square" rtlCol="0">
            <a:spAutoFit/>
          </a:bodyPr>
          <a:lstStyle/>
          <a:p>
            <a:r>
              <a:rPr lang="en-US" sz="1000" dirty="0" smtClean="0"/>
              <a:t>1</a:t>
            </a:r>
            <a:endParaRPr lang="en-US" sz="1000" dirty="0"/>
          </a:p>
        </p:txBody>
      </p:sp>
      <p:sp>
        <p:nvSpPr>
          <p:cNvPr id="10" name="Rounded Rectangle 9"/>
          <p:cNvSpPr/>
          <p:nvPr/>
        </p:nvSpPr>
        <p:spPr>
          <a:xfrm>
            <a:off x="3491880" y="6057836"/>
            <a:ext cx="552620" cy="467508"/>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3779912" y="6063099"/>
            <a:ext cx="288032" cy="246221"/>
          </a:xfrm>
          <a:prstGeom prst="rect">
            <a:avLst/>
          </a:prstGeom>
          <a:noFill/>
        </p:spPr>
        <p:txBody>
          <a:bodyPr wrap="square" rtlCol="0">
            <a:spAutoFit/>
          </a:bodyPr>
          <a:lstStyle/>
          <a:p>
            <a:r>
              <a:rPr lang="en-US" sz="1000" dirty="0" smtClean="0"/>
              <a:t>2</a:t>
            </a:r>
            <a:endParaRPr lang="en-US" sz="1000" dirty="0"/>
          </a:p>
        </p:txBody>
      </p:sp>
      <p:sp>
        <p:nvSpPr>
          <p:cNvPr id="13" name="TextBox 12"/>
          <p:cNvSpPr txBox="1"/>
          <p:nvPr/>
        </p:nvSpPr>
        <p:spPr>
          <a:xfrm>
            <a:off x="2202226" y="5589240"/>
            <a:ext cx="569574" cy="246221"/>
          </a:xfrm>
          <a:prstGeom prst="rect">
            <a:avLst/>
          </a:prstGeom>
          <a:noFill/>
        </p:spPr>
        <p:txBody>
          <a:bodyPr wrap="none" rtlCol="0">
            <a:spAutoFit/>
          </a:bodyPr>
          <a:lstStyle/>
          <a:p>
            <a:r>
              <a:rPr lang="en-US" sz="1000" dirty="0" err="1" smtClean="0"/>
              <a:t>bemint</a:t>
            </a:r>
            <a:endParaRPr lang="en-US" sz="1000" dirty="0"/>
          </a:p>
        </p:txBody>
      </p:sp>
      <p:sp>
        <p:nvSpPr>
          <p:cNvPr id="14" name="Rounded Rectangle 13"/>
          <p:cNvSpPr/>
          <p:nvPr/>
        </p:nvSpPr>
        <p:spPr>
          <a:xfrm>
            <a:off x="3347864" y="5801130"/>
            <a:ext cx="994715" cy="868229"/>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3995936" y="5847075"/>
            <a:ext cx="288032" cy="246221"/>
          </a:xfrm>
          <a:prstGeom prst="rect">
            <a:avLst/>
          </a:prstGeom>
          <a:noFill/>
        </p:spPr>
        <p:txBody>
          <a:bodyPr wrap="square" rtlCol="0">
            <a:spAutoFit/>
          </a:bodyPr>
          <a:lstStyle/>
          <a:p>
            <a:r>
              <a:rPr lang="en-US" sz="1000" dirty="0" smtClean="0"/>
              <a:t>3</a:t>
            </a:r>
            <a:endParaRPr lang="en-US" sz="1000" dirty="0"/>
          </a:p>
        </p:txBody>
      </p:sp>
      <p:sp>
        <p:nvSpPr>
          <p:cNvPr id="16" name="Rounded Rectangle 15"/>
          <p:cNvSpPr/>
          <p:nvPr/>
        </p:nvSpPr>
        <p:spPr>
          <a:xfrm>
            <a:off x="3203848" y="5301208"/>
            <a:ext cx="1584176" cy="155679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4427984" y="5445224"/>
            <a:ext cx="288032" cy="246221"/>
          </a:xfrm>
          <a:prstGeom prst="rect">
            <a:avLst/>
          </a:prstGeom>
          <a:noFill/>
        </p:spPr>
        <p:txBody>
          <a:bodyPr wrap="square" rtlCol="0">
            <a:spAutoFit/>
          </a:bodyPr>
          <a:lstStyle/>
          <a:p>
            <a:r>
              <a:rPr lang="en-US" sz="1000" dirty="0"/>
              <a:t>4</a:t>
            </a:r>
          </a:p>
        </p:txBody>
      </p:sp>
      <p:sp>
        <p:nvSpPr>
          <p:cNvPr id="18" name="TextBox 17"/>
          <p:cNvSpPr txBox="1"/>
          <p:nvPr/>
        </p:nvSpPr>
        <p:spPr>
          <a:xfrm>
            <a:off x="3275856" y="5517232"/>
            <a:ext cx="1265754" cy="246221"/>
          </a:xfrm>
          <a:prstGeom prst="rect">
            <a:avLst/>
          </a:prstGeom>
          <a:noFill/>
        </p:spPr>
        <p:txBody>
          <a:bodyPr wrap="none" rtlCol="0">
            <a:spAutoFit/>
          </a:bodyPr>
          <a:lstStyle/>
          <a:p>
            <a:r>
              <a:rPr lang="el-GR" sz="1000" dirty="0" smtClean="0"/>
              <a:t>π</a:t>
            </a:r>
            <a:r>
              <a:rPr lang="el-GR" sz="1000" dirty="0" smtClean="0"/>
              <a:t>έλαγος τοῦ καλοῦ</a:t>
            </a:r>
            <a:endParaRPr lang="en-US" sz="1000" dirty="0"/>
          </a:p>
        </p:txBody>
      </p:sp>
      <p:sp>
        <p:nvSpPr>
          <p:cNvPr id="19" name="Rounded Rectangle 18"/>
          <p:cNvSpPr/>
          <p:nvPr/>
        </p:nvSpPr>
        <p:spPr>
          <a:xfrm>
            <a:off x="7164288" y="3501008"/>
            <a:ext cx="1440160" cy="1080120"/>
          </a:xfrm>
          <a:prstGeom prst="roundRect">
            <a:avLst/>
          </a:prstGeom>
          <a:noFill/>
          <a:ln w="1905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7308304" y="3861048"/>
            <a:ext cx="1156011" cy="369332"/>
          </a:xfrm>
          <a:prstGeom prst="rect">
            <a:avLst/>
          </a:prstGeom>
          <a:noFill/>
        </p:spPr>
        <p:txBody>
          <a:bodyPr wrap="none" rtlCol="0">
            <a:spAutoFit/>
          </a:bodyPr>
          <a:lstStyle/>
          <a:p>
            <a:r>
              <a:rPr lang="el-GR" dirty="0" smtClean="0"/>
              <a:t>ἀθανασία</a:t>
            </a:r>
            <a:endParaRPr lang="en-US" dirty="0"/>
          </a:p>
        </p:txBody>
      </p:sp>
      <p:sp>
        <p:nvSpPr>
          <p:cNvPr id="20" name="Right Arrow 19"/>
          <p:cNvSpPr/>
          <p:nvPr/>
        </p:nvSpPr>
        <p:spPr>
          <a:xfrm rot="19724627">
            <a:off x="1802889" y="4350997"/>
            <a:ext cx="1460822" cy="455455"/>
          </a:xfrm>
          <a:prstGeom prst="rightArrow">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21" name="TextBox 20"/>
          <p:cNvSpPr txBox="1"/>
          <p:nvPr/>
        </p:nvSpPr>
        <p:spPr>
          <a:xfrm>
            <a:off x="3347864" y="3717032"/>
            <a:ext cx="1620957" cy="369332"/>
          </a:xfrm>
          <a:prstGeom prst="rect">
            <a:avLst/>
          </a:prstGeom>
          <a:noFill/>
        </p:spPr>
        <p:txBody>
          <a:bodyPr wrap="none" rtlCol="0">
            <a:spAutoFit/>
          </a:bodyPr>
          <a:lstStyle/>
          <a:p>
            <a:r>
              <a:rPr lang="el-GR" dirty="0" smtClean="0"/>
              <a:t>αὐτὸ τὸ καλόν</a:t>
            </a:r>
            <a:endParaRPr lang="en-US" dirty="0"/>
          </a:p>
        </p:txBody>
      </p:sp>
      <p:sp>
        <p:nvSpPr>
          <p:cNvPr id="22" name="Right Arrow 21"/>
          <p:cNvSpPr/>
          <p:nvPr/>
        </p:nvSpPr>
        <p:spPr>
          <a:xfrm>
            <a:off x="5232217" y="3630916"/>
            <a:ext cx="1460822" cy="455455"/>
          </a:xfrm>
          <a:prstGeom prst="rightArrow">
            <a:avLst/>
          </a:prstGeom>
          <a:ln>
            <a:solidFill>
              <a:srgbClr val="008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23" name="TextBox 22"/>
          <p:cNvSpPr txBox="1"/>
          <p:nvPr/>
        </p:nvSpPr>
        <p:spPr>
          <a:xfrm>
            <a:off x="5436096" y="3645024"/>
            <a:ext cx="936104" cy="369332"/>
          </a:xfrm>
          <a:prstGeom prst="rect">
            <a:avLst/>
          </a:prstGeom>
          <a:noFill/>
        </p:spPr>
        <p:txBody>
          <a:bodyPr wrap="square" rtlCol="0">
            <a:spAutoFit/>
          </a:bodyPr>
          <a:lstStyle/>
          <a:p>
            <a:r>
              <a:rPr lang="el-GR" dirty="0" smtClean="0"/>
              <a:t>ἕνεκα</a:t>
            </a:r>
            <a:endParaRPr lang="en-US" dirty="0"/>
          </a:p>
        </p:txBody>
      </p:sp>
    </p:spTree>
    <p:extLst>
      <p:ext uri="{BB962C8B-B14F-4D97-AF65-F5344CB8AC3E}">
        <p14:creationId xmlns:p14="http://schemas.microsoft.com/office/powerpoint/2010/main" val="73479991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err="1" smtClean="0"/>
              <a:t>Teleologie</a:t>
            </a:r>
            <a:endParaRPr lang="en-US" dirty="0"/>
          </a:p>
        </p:txBody>
      </p:sp>
      <p:sp>
        <p:nvSpPr>
          <p:cNvPr id="3" name="Content Placeholder 2"/>
          <p:cNvSpPr>
            <a:spLocks noGrp="1"/>
          </p:cNvSpPr>
          <p:nvPr>
            <p:ph idx="1"/>
          </p:nvPr>
        </p:nvSpPr>
        <p:spPr>
          <a:xfrm>
            <a:off x="0" y="1456213"/>
            <a:ext cx="9140825" cy="604635"/>
          </a:xfrm>
        </p:spPr>
        <p:txBody>
          <a:bodyPr/>
          <a:lstStyle/>
          <a:p>
            <a:endParaRPr lang="en-US" dirty="0"/>
          </a:p>
        </p:txBody>
      </p:sp>
      <p:sp>
        <p:nvSpPr>
          <p:cNvPr id="4" name="Rounded Rectangle 3"/>
          <p:cNvSpPr/>
          <p:nvPr/>
        </p:nvSpPr>
        <p:spPr>
          <a:xfrm>
            <a:off x="611560" y="5229200"/>
            <a:ext cx="1152128" cy="1152128"/>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683568" y="5579948"/>
            <a:ext cx="1152128" cy="369332"/>
          </a:xfrm>
          <a:prstGeom prst="rect">
            <a:avLst/>
          </a:prstGeom>
          <a:noFill/>
        </p:spPr>
        <p:txBody>
          <a:bodyPr wrap="square" rtlCol="0">
            <a:spAutoFit/>
          </a:bodyPr>
          <a:lstStyle/>
          <a:p>
            <a:r>
              <a:rPr lang="en-US" dirty="0" err="1" smtClean="0"/>
              <a:t>minnaar</a:t>
            </a:r>
            <a:endParaRPr lang="en-US" dirty="0"/>
          </a:p>
        </p:txBody>
      </p:sp>
      <p:sp>
        <p:nvSpPr>
          <p:cNvPr id="7" name="Right Arrow 6"/>
          <p:cNvSpPr/>
          <p:nvPr/>
        </p:nvSpPr>
        <p:spPr>
          <a:xfrm>
            <a:off x="1979712" y="5805264"/>
            <a:ext cx="1152128" cy="216024"/>
          </a:xfrm>
          <a:prstGeom prst="rightArrow">
            <a:avLst/>
          </a:prstGeom>
          <a:noFill/>
          <a:ln>
            <a:solidFill>
              <a:schemeClr val="tx1">
                <a:alpha val="39000"/>
              </a:schemeClr>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ed Rectangle 7"/>
          <p:cNvSpPr/>
          <p:nvPr/>
        </p:nvSpPr>
        <p:spPr>
          <a:xfrm>
            <a:off x="3563888" y="6252974"/>
            <a:ext cx="221048" cy="200361"/>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3563888" y="6207115"/>
            <a:ext cx="288032" cy="246221"/>
          </a:xfrm>
          <a:prstGeom prst="rect">
            <a:avLst/>
          </a:prstGeom>
          <a:noFill/>
        </p:spPr>
        <p:txBody>
          <a:bodyPr wrap="square" rtlCol="0">
            <a:spAutoFit/>
          </a:bodyPr>
          <a:lstStyle/>
          <a:p>
            <a:r>
              <a:rPr lang="en-US" sz="1000" dirty="0" smtClean="0"/>
              <a:t>1</a:t>
            </a:r>
            <a:endParaRPr lang="en-US" sz="1000" dirty="0"/>
          </a:p>
        </p:txBody>
      </p:sp>
      <p:sp>
        <p:nvSpPr>
          <p:cNvPr id="10" name="Rounded Rectangle 9"/>
          <p:cNvSpPr/>
          <p:nvPr/>
        </p:nvSpPr>
        <p:spPr>
          <a:xfrm>
            <a:off x="3491880" y="6057836"/>
            <a:ext cx="552620" cy="467508"/>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3779912" y="6063099"/>
            <a:ext cx="288032" cy="246221"/>
          </a:xfrm>
          <a:prstGeom prst="rect">
            <a:avLst/>
          </a:prstGeom>
          <a:noFill/>
        </p:spPr>
        <p:txBody>
          <a:bodyPr wrap="square" rtlCol="0">
            <a:spAutoFit/>
          </a:bodyPr>
          <a:lstStyle/>
          <a:p>
            <a:r>
              <a:rPr lang="en-US" sz="1000" dirty="0" smtClean="0"/>
              <a:t>2</a:t>
            </a:r>
            <a:endParaRPr lang="en-US" sz="1000" dirty="0"/>
          </a:p>
        </p:txBody>
      </p:sp>
      <p:sp>
        <p:nvSpPr>
          <p:cNvPr id="13" name="TextBox 12"/>
          <p:cNvSpPr txBox="1"/>
          <p:nvPr/>
        </p:nvSpPr>
        <p:spPr>
          <a:xfrm>
            <a:off x="2202226" y="5589240"/>
            <a:ext cx="569574" cy="246221"/>
          </a:xfrm>
          <a:prstGeom prst="rect">
            <a:avLst/>
          </a:prstGeom>
          <a:noFill/>
        </p:spPr>
        <p:txBody>
          <a:bodyPr wrap="none" rtlCol="0">
            <a:spAutoFit/>
          </a:bodyPr>
          <a:lstStyle/>
          <a:p>
            <a:r>
              <a:rPr lang="en-US" sz="1000" dirty="0" err="1" smtClean="0"/>
              <a:t>bemint</a:t>
            </a:r>
            <a:endParaRPr lang="en-US" sz="1000" dirty="0"/>
          </a:p>
        </p:txBody>
      </p:sp>
      <p:sp>
        <p:nvSpPr>
          <p:cNvPr id="14" name="Rounded Rectangle 13"/>
          <p:cNvSpPr/>
          <p:nvPr/>
        </p:nvSpPr>
        <p:spPr>
          <a:xfrm>
            <a:off x="3347864" y="5801130"/>
            <a:ext cx="994715" cy="868229"/>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3995936" y="5847075"/>
            <a:ext cx="288032" cy="246221"/>
          </a:xfrm>
          <a:prstGeom prst="rect">
            <a:avLst/>
          </a:prstGeom>
          <a:noFill/>
        </p:spPr>
        <p:txBody>
          <a:bodyPr wrap="square" rtlCol="0">
            <a:spAutoFit/>
          </a:bodyPr>
          <a:lstStyle/>
          <a:p>
            <a:r>
              <a:rPr lang="en-US" sz="1000" dirty="0" smtClean="0"/>
              <a:t>3</a:t>
            </a:r>
            <a:endParaRPr lang="en-US" sz="1000" dirty="0"/>
          </a:p>
        </p:txBody>
      </p:sp>
      <p:sp>
        <p:nvSpPr>
          <p:cNvPr id="16" name="Rounded Rectangle 15"/>
          <p:cNvSpPr/>
          <p:nvPr/>
        </p:nvSpPr>
        <p:spPr>
          <a:xfrm>
            <a:off x="3203848" y="5301208"/>
            <a:ext cx="1584176" cy="1556792"/>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4427984" y="5445224"/>
            <a:ext cx="288032" cy="246221"/>
          </a:xfrm>
          <a:prstGeom prst="rect">
            <a:avLst/>
          </a:prstGeom>
          <a:noFill/>
        </p:spPr>
        <p:txBody>
          <a:bodyPr wrap="square" rtlCol="0">
            <a:spAutoFit/>
          </a:bodyPr>
          <a:lstStyle/>
          <a:p>
            <a:r>
              <a:rPr lang="en-US" sz="1000" dirty="0"/>
              <a:t>4</a:t>
            </a:r>
          </a:p>
        </p:txBody>
      </p:sp>
      <p:sp>
        <p:nvSpPr>
          <p:cNvPr id="18" name="TextBox 17"/>
          <p:cNvSpPr txBox="1"/>
          <p:nvPr/>
        </p:nvSpPr>
        <p:spPr>
          <a:xfrm>
            <a:off x="3275856" y="5517232"/>
            <a:ext cx="1265754" cy="246221"/>
          </a:xfrm>
          <a:prstGeom prst="rect">
            <a:avLst/>
          </a:prstGeom>
          <a:noFill/>
        </p:spPr>
        <p:txBody>
          <a:bodyPr wrap="none" rtlCol="0">
            <a:spAutoFit/>
          </a:bodyPr>
          <a:lstStyle/>
          <a:p>
            <a:r>
              <a:rPr lang="el-GR" sz="1000" dirty="0" smtClean="0"/>
              <a:t>π</a:t>
            </a:r>
            <a:r>
              <a:rPr lang="el-GR" sz="1000" dirty="0" smtClean="0"/>
              <a:t>έλαγος τοῦ καλοῦ</a:t>
            </a:r>
            <a:endParaRPr lang="en-US" sz="1000" dirty="0"/>
          </a:p>
        </p:txBody>
      </p:sp>
      <p:sp>
        <p:nvSpPr>
          <p:cNvPr id="19" name="Rounded Rectangle 18"/>
          <p:cNvSpPr/>
          <p:nvPr/>
        </p:nvSpPr>
        <p:spPr>
          <a:xfrm>
            <a:off x="7164288" y="3501008"/>
            <a:ext cx="1440160" cy="1080120"/>
          </a:xfrm>
          <a:prstGeom prst="roundRect">
            <a:avLst/>
          </a:prstGeom>
          <a:noFill/>
          <a:ln w="1905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7308304" y="3861048"/>
            <a:ext cx="1156011" cy="369332"/>
          </a:xfrm>
          <a:prstGeom prst="rect">
            <a:avLst/>
          </a:prstGeom>
          <a:noFill/>
        </p:spPr>
        <p:txBody>
          <a:bodyPr wrap="none" rtlCol="0">
            <a:spAutoFit/>
          </a:bodyPr>
          <a:lstStyle/>
          <a:p>
            <a:r>
              <a:rPr lang="el-GR" dirty="0" smtClean="0"/>
              <a:t>ἀθανασία</a:t>
            </a:r>
            <a:endParaRPr lang="en-US" dirty="0"/>
          </a:p>
        </p:txBody>
      </p:sp>
      <p:sp>
        <p:nvSpPr>
          <p:cNvPr id="20" name="Right Arrow 19"/>
          <p:cNvSpPr/>
          <p:nvPr/>
        </p:nvSpPr>
        <p:spPr>
          <a:xfrm rot="19608806">
            <a:off x="1802889" y="4350997"/>
            <a:ext cx="1460822" cy="455455"/>
          </a:xfrm>
          <a:prstGeom prst="rightArrow">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21" name="TextBox 20"/>
          <p:cNvSpPr txBox="1"/>
          <p:nvPr/>
        </p:nvSpPr>
        <p:spPr>
          <a:xfrm>
            <a:off x="3347864" y="3717032"/>
            <a:ext cx="1620957" cy="369332"/>
          </a:xfrm>
          <a:prstGeom prst="rect">
            <a:avLst/>
          </a:prstGeom>
          <a:noFill/>
        </p:spPr>
        <p:txBody>
          <a:bodyPr wrap="none" rtlCol="0">
            <a:spAutoFit/>
          </a:bodyPr>
          <a:lstStyle/>
          <a:p>
            <a:r>
              <a:rPr lang="el-GR" dirty="0" smtClean="0"/>
              <a:t>αὐτὸ τὸ καλόν</a:t>
            </a:r>
            <a:endParaRPr lang="en-US" dirty="0"/>
          </a:p>
        </p:txBody>
      </p:sp>
      <p:sp>
        <p:nvSpPr>
          <p:cNvPr id="6" name="Oval 5"/>
          <p:cNvSpPr/>
          <p:nvPr/>
        </p:nvSpPr>
        <p:spPr>
          <a:xfrm>
            <a:off x="1475656" y="2996952"/>
            <a:ext cx="3672408" cy="2520280"/>
          </a:xfrm>
          <a:prstGeom prst="ellipse">
            <a:avLst/>
          </a:prstGeom>
          <a:noFill/>
          <a:ln w="1905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rot="19556283">
            <a:off x="1762111" y="4460197"/>
            <a:ext cx="1224088" cy="369332"/>
          </a:xfrm>
          <a:prstGeom prst="rect">
            <a:avLst/>
          </a:prstGeom>
          <a:noFill/>
        </p:spPr>
        <p:txBody>
          <a:bodyPr wrap="none" rtlCol="0">
            <a:spAutoFit/>
          </a:bodyPr>
          <a:lstStyle/>
          <a:p>
            <a:r>
              <a:rPr lang="de-DE" dirty="0" err="1" smtClean="0"/>
              <a:t>schouwen</a:t>
            </a:r>
            <a:endParaRPr lang="en-US" dirty="0"/>
          </a:p>
        </p:txBody>
      </p:sp>
      <p:sp>
        <p:nvSpPr>
          <p:cNvPr id="26" name="Right Arrow 25"/>
          <p:cNvSpPr/>
          <p:nvPr/>
        </p:nvSpPr>
        <p:spPr>
          <a:xfrm>
            <a:off x="5232217" y="3630916"/>
            <a:ext cx="1460822" cy="455455"/>
          </a:xfrm>
          <a:prstGeom prst="rightArrow">
            <a:avLst/>
          </a:prstGeom>
          <a:ln>
            <a:solidFill>
              <a:srgbClr val="008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smtClean="0"/>
              <a:t>= ?</a:t>
            </a:r>
            <a:endParaRPr lang="en-US" dirty="0"/>
          </a:p>
        </p:txBody>
      </p:sp>
    </p:spTree>
    <p:extLst>
      <p:ext uri="{BB962C8B-B14F-4D97-AF65-F5344CB8AC3E}">
        <p14:creationId xmlns:p14="http://schemas.microsoft.com/office/powerpoint/2010/main" val="619847039"/>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Plato’s </a:t>
            </a:r>
            <a:r>
              <a:rPr lang="en-US" dirty="0" err="1" smtClean="0"/>
              <a:t>dubbelzinnigheid</a:t>
            </a:r>
            <a:endParaRPr lang="en-US" dirty="0"/>
          </a:p>
        </p:txBody>
      </p:sp>
      <p:sp>
        <p:nvSpPr>
          <p:cNvPr id="3" name="Content Placeholder 2"/>
          <p:cNvSpPr>
            <a:spLocks noGrp="1"/>
          </p:cNvSpPr>
          <p:nvPr>
            <p:ph idx="1"/>
          </p:nvPr>
        </p:nvSpPr>
        <p:spPr/>
        <p:txBody>
          <a:bodyPr/>
          <a:lstStyle/>
          <a:p>
            <a:pPr marL="457200" indent="-457200">
              <a:buFont typeface="+mj-lt"/>
              <a:buAutoNum type="alphaLcPeriod"/>
            </a:pPr>
            <a:endParaRPr lang="en-US" dirty="0" smtClean="0"/>
          </a:p>
          <a:p>
            <a:pPr marL="457200" indent="-457200">
              <a:buFont typeface="+mj-lt"/>
              <a:buAutoNum type="alphaLcPeriod"/>
            </a:pPr>
            <a:r>
              <a:rPr lang="en-US" dirty="0" err="1" smtClean="0"/>
              <a:t>Vertelafstand</a:t>
            </a:r>
            <a:r>
              <a:rPr lang="en-US" dirty="0" smtClean="0"/>
              <a:t> </a:t>
            </a:r>
          </a:p>
          <a:p>
            <a:pPr marL="457200" indent="-457200">
              <a:buFont typeface="+mj-lt"/>
              <a:buAutoNum type="alphaLcPeriod"/>
            </a:pPr>
            <a:r>
              <a:rPr lang="en-US" dirty="0" err="1" smtClean="0"/>
              <a:t>Diotima</a:t>
            </a:r>
            <a:r>
              <a:rPr lang="en-US" dirty="0" smtClean="0"/>
              <a:t> de </a:t>
            </a:r>
            <a:r>
              <a:rPr lang="en-US" dirty="0" err="1" smtClean="0"/>
              <a:t>sofist</a:t>
            </a:r>
            <a:r>
              <a:rPr lang="en-US" dirty="0" smtClean="0"/>
              <a:t>?</a:t>
            </a:r>
          </a:p>
          <a:p>
            <a:pPr marL="457200" indent="-457200">
              <a:buFont typeface="+mj-lt"/>
              <a:buAutoNum type="alphaLcPeriod"/>
            </a:pPr>
            <a:r>
              <a:rPr lang="en-US" dirty="0" smtClean="0"/>
              <a:t>Het </a:t>
            </a:r>
            <a:r>
              <a:rPr lang="en-US" i="1" dirty="0" smtClean="0"/>
              <a:t>Symposium </a:t>
            </a:r>
            <a:r>
              <a:rPr lang="en-US" dirty="0" err="1" smtClean="0"/>
              <a:t>als</a:t>
            </a:r>
            <a:r>
              <a:rPr lang="en-US" dirty="0" smtClean="0"/>
              <a:t> </a:t>
            </a:r>
            <a:r>
              <a:rPr lang="en-US" dirty="0" err="1" smtClean="0"/>
              <a:t>protreptiek</a:t>
            </a:r>
            <a:endParaRPr lang="en-US" dirty="0"/>
          </a:p>
        </p:txBody>
      </p:sp>
    </p:spTree>
    <p:extLst>
      <p:ext uri="{BB962C8B-B14F-4D97-AF65-F5344CB8AC3E}">
        <p14:creationId xmlns:p14="http://schemas.microsoft.com/office/powerpoint/2010/main" val="286121228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Plato’s </a:t>
            </a:r>
            <a:r>
              <a:rPr lang="en-US" dirty="0" err="1" smtClean="0"/>
              <a:t>dubbelzinnigheid</a:t>
            </a:r>
            <a:endParaRPr lang="en-US" dirty="0"/>
          </a:p>
        </p:txBody>
      </p:sp>
      <p:sp>
        <p:nvSpPr>
          <p:cNvPr id="3" name="Content Placeholder 2"/>
          <p:cNvSpPr>
            <a:spLocks noGrp="1"/>
          </p:cNvSpPr>
          <p:nvPr>
            <p:ph idx="1"/>
          </p:nvPr>
        </p:nvSpPr>
        <p:spPr/>
        <p:txBody>
          <a:bodyPr/>
          <a:lstStyle/>
          <a:p>
            <a:pPr marL="457200" indent="-457200">
              <a:buFont typeface="+mj-lt"/>
              <a:buAutoNum type="alphaLcPeriod"/>
            </a:pPr>
            <a:endParaRPr lang="en-US" dirty="0" smtClean="0"/>
          </a:p>
          <a:p>
            <a:pPr marL="457200" indent="-457200">
              <a:buFont typeface="+mj-lt"/>
              <a:buAutoNum type="alphaLcPeriod"/>
            </a:pPr>
            <a:r>
              <a:rPr lang="en-US" b="1" dirty="0" err="1" smtClean="0"/>
              <a:t>Vertelafstand</a:t>
            </a:r>
            <a:r>
              <a:rPr lang="en-US" dirty="0" smtClean="0"/>
              <a:t> </a:t>
            </a:r>
          </a:p>
          <a:p>
            <a:pPr marL="457200" indent="-457200">
              <a:buFont typeface="+mj-lt"/>
              <a:buAutoNum type="alphaLcPeriod"/>
            </a:pPr>
            <a:r>
              <a:rPr lang="en-US" dirty="0" err="1" smtClean="0"/>
              <a:t>Diotima</a:t>
            </a:r>
            <a:r>
              <a:rPr lang="en-US" dirty="0" smtClean="0"/>
              <a:t> de </a:t>
            </a:r>
            <a:r>
              <a:rPr lang="en-US" dirty="0" err="1" smtClean="0"/>
              <a:t>sofist</a:t>
            </a:r>
            <a:r>
              <a:rPr lang="en-US" dirty="0" smtClean="0"/>
              <a:t>?</a:t>
            </a:r>
          </a:p>
          <a:p>
            <a:pPr marL="457200" indent="-457200">
              <a:buFont typeface="+mj-lt"/>
              <a:buAutoNum type="alphaLcPeriod"/>
            </a:pPr>
            <a:r>
              <a:rPr lang="en-US" dirty="0" smtClean="0"/>
              <a:t>Het </a:t>
            </a:r>
            <a:r>
              <a:rPr lang="en-US" i="1" dirty="0" smtClean="0"/>
              <a:t>Symposium </a:t>
            </a:r>
            <a:r>
              <a:rPr lang="en-US" dirty="0" err="1" smtClean="0"/>
              <a:t>als</a:t>
            </a:r>
            <a:r>
              <a:rPr lang="en-US" dirty="0" smtClean="0"/>
              <a:t> </a:t>
            </a:r>
            <a:r>
              <a:rPr lang="en-US" dirty="0" err="1" smtClean="0"/>
              <a:t>protreptiek</a:t>
            </a:r>
            <a:endParaRPr lang="en-US" dirty="0"/>
          </a:p>
        </p:txBody>
      </p:sp>
    </p:spTree>
    <p:extLst>
      <p:ext uri="{BB962C8B-B14F-4D97-AF65-F5344CB8AC3E}">
        <p14:creationId xmlns:p14="http://schemas.microsoft.com/office/powerpoint/2010/main" val="1872024737"/>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Plato’s </a:t>
            </a:r>
            <a:r>
              <a:rPr lang="en-US" dirty="0" err="1" smtClean="0"/>
              <a:t>dubbelzinnigheid</a:t>
            </a:r>
            <a:endParaRPr lang="en-US" dirty="0"/>
          </a:p>
        </p:txBody>
      </p:sp>
      <p:sp>
        <p:nvSpPr>
          <p:cNvPr id="3" name="Content Placeholder 2"/>
          <p:cNvSpPr>
            <a:spLocks noGrp="1"/>
          </p:cNvSpPr>
          <p:nvPr>
            <p:ph idx="1"/>
          </p:nvPr>
        </p:nvSpPr>
        <p:spPr/>
        <p:txBody>
          <a:bodyPr/>
          <a:lstStyle/>
          <a:p>
            <a:pPr marL="457200" indent="-457200">
              <a:buFont typeface="+mj-lt"/>
              <a:buAutoNum type="alphaLcPeriod"/>
            </a:pPr>
            <a:endParaRPr lang="en-US" dirty="0" smtClean="0"/>
          </a:p>
          <a:p>
            <a:pPr marL="457200" indent="-457200">
              <a:buFont typeface="+mj-lt"/>
              <a:buAutoNum type="alphaLcPeriod"/>
            </a:pPr>
            <a:r>
              <a:rPr lang="en-US" dirty="0" err="1" smtClean="0"/>
              <a:t>Vertelafstand</a:t>
            </a:r>
            <a:r>
              <a:rPr lang="en-US" dirty="0" smtClean="0"/>
              <a:t> </a:t>
            </a:r>
          </a:p>
          <a:p>
            <a:pPr marL="457200" indent="-457200">
              <a:buFont typeface="+mj-lt"/>
              <a:buAutoNum type="alphaLcPeriod"/>
            </a:pPr>
            <a:r>
              <a:rPr lang="en-US" b="1" dirty="0" err="1" smtClean="0"/>
              <a:t>Diotima</a:t>
            </a:r>
            <a:r>
              <a:rPr lang="en-US" b="1" dirty="0" smtClean="0"/>
              <a:t> de </a:t>
            </a:r>
            <a:r>
              <a:rPr lang="en-US" b="1" dirty="0" err="1" smtClean="0"/>
              <a:t>sofist</a:t>
            </a:r>
            <a:r>
              <a:rPr lang="en-US" b="1" dirty="0" smtClean="0"/>
              <a:t>?</a:t>
            </a:r>
          </a:p>
          <a:p>
            <a:pPr marL="457200" indent="-457200">
              <a:buFont typeface="+mj-lt"/>
              <a:buAutoNum type="alphaLcPeriod"/>
            </a:pPr>
            <a:r>
              <a:rPr lang="en-US" dirty="0" smtClean="0"/>
              <a:t>Het </a:t>
            </a:r>
            <a:r>
              <a:rPr lang="en-US" i="1" dirty="0" smtClean="0"/>
              <a:t>Symposium </a:t>
            </a:r>
            <a:r>
              <a:rPr lang="en-US" dirty="0" err="1" smtClean="0"/>
              <a:t>als</a:t>
            </a:r>
            <a:r>
              <a:rPr lang="en-US" dirty="0" smtClean="0"/>
              <a:t> </a:t>
            </a:r>
            <a:r>
              <a:rPr lang="en-US" dirty="0" err="1" smtClean="0"/>
              <a:t>protreptiek</a:t>
            </a:r>
            <a:endParaRPr lang="en-US" dirty="0"/>
          </a:p>
        </p:txBody>
      </p:sp>
    </p:spTree>
    <p:extLst>
      <p:ext uri="{BB962C8B-B14F-4D97-AF65-F5344CB8AC3E}">
        <p14:creationId xmlns:p14="http://schemas.microsoft.com/office/powerpoint/2010/main" val="1872024737"/>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Plato’s </a:t>
            </a:r>
            <a:r>
              <a:rPr lang="en-US" dirty="0" err="1" smtClean="0"/>
              <a:t>dubbelzinnigheid</a:t>
            </a:r>
            <a:endParaRPr lang="en-US" dirty="0"/>
          </a:p>
        </p:txBody>
      </p:sp>
      <p:sp>
        <p:nvSpPr>
          <p:cNvPr id="3" name="Content Placeholder 2"/>
          <p:cNvSpPr>
            <a:spLocks noGrp="1"/>
          </p:cNvSpPr>
          <p:nvPr>
            <p:ph idx="1"/>
          </p:nvPr>
        </p:nvSpPr>
        <p:spPr/>
        <p:txBody>
          <a:bodyPr/>
          <a:lstStyle/>
          <a:p>
            <a:pPr marL="0" indent="0">
              <a:buNone/>
            </a:pPr>
            <a:r>
              <a:rPr lang="en-US" dirty="0" smtClean="0"/>
              <a:t>208b7-c2:</a:t>
            </a:r>
          </a:p>
          <a:p>
            <a:pPr marL="0" indent="0">
              <a:buNone/>
            </a:pPr>
            <a:r>
              <a:rPr lang="nl-NL" dirty="0" err="1"/>
              <a:t>Κ</a:t>
            </a:r>
            <a:r>
              <a:rPr lang="nl-NL" dirty="0"/>
              <a:t>α</a:t>
            </a:r>
            <a:r>
              <a:rPr lang="nl-NL" dirty="0" err="1"/>
              <a:t>ὶ</a:t>
            </a:r>
            <a:r>
              <a:rPr lang="nl-NL" dirty="0"/>
              <a:t> </a:t>
            </a:r>
            <a:r>
              <a:rPr lang="nl-NL" dirty="0" err="1"/>
              <a:t>ἐγὼ</a:t>
            </a:r>
            <a:r>
              <a:rPr lang="nl-NL" dirty="0"/>
              <a:t> </a:t>
            </a:r>
            <a:r>
              <a:rPr lang="nl-NL" dirty="0" err="1"/>
              <a:t>ἀκούσ</a:t>
            </a:r>
            <a:r>
              <a:rPr lang="nl-NL" dirty="0"/>
              <a:t>α</a:t>
            </a:r>
            <a:r>
              <a:rPr lang="nl-NL" dirty="0" err="1"/>
              <a:t>ς</a:t>
            </a:r>
            <a:r>
              <a:rPr lang="nl-NL" dirty="0"/>
              <a:t> </a:t>
            </a:r>
            <a:r>
              <a:rPr lang="nl-NL" dirty="0" err="1"/>
              <a:t>τὸν</a:t>
            </a:r>
            <a:r>
              <a:rPr lang="nl-NL" dirty="0"/>
              <a:t> </a:t>
            </a:r>
            <a:r>
              <a:rPr lang="nl-NL" dirty="0" err="1"/>
              <a:t>λόγον</a:t>
            </a:r>
            <a:r>
              <a:rPr lang="nl-NL" dirty="0"/>
              <a:t> </a:t>
            </a:r>
            <a:r>
              <a:rPr lang="nl-NL" dirty="0" err="1"/>
              <a:t>ἐθ</a:t>
            </a:r>
            <a:r>
              <a:rPr lang="nl-NL" dirty="0"/>
              <a:t>α</a:t>
            </a:r>
            <a:r>
              <a:rPr lang="nl-NL" dirty="0" err="1"/>
              <a:t>ύμ</a:t>
            </a:r>
            <a:r>
              <a:rPr lang="nl-NL" dirty="0"/>
              <a:t>α</a:t>
            </a:r>
            <a:r>
              <a:rPr lang="nl-NL" dirty="0" err="1"/>
              <a:t>σά</a:t>
            </a:r>
            <a:r>
              <a:rPr lang="nl-NL" dirty="0"/>
              <a:t> </a:t>
            </a:r>
            <a:r>
              <a:rPr lang="nl-NL" dirty="0" err="1"/>
              <a:t>τε</a:t>
            </a:r>
            <a:r>
              <a:rPr lang="nl-NL" dirty="0"/>
              <a:t> </a:t>
            </a:r>
            <a:r>
              <a:rPr lang="nl-NL" dirty="0" err="1"/>
              <a:t>κ</a:t>
            </a:r>
            <a:r>
              <a:rPr lang="nl-NL" dirty="0"/>
              <a:t>α</a:t>
            </a:r>
            <a:r>
              <a:rPr lang="nl-NL" dirty="0" err="1"/>
              <a:t>ὶ</a:t>
            </a:r>
            <a:r>
              <a:rPr lang="nl-NL" dirty="0"/>
              <a:t> </a:t>
            </a:r>
            <a:r>
              <a:rPr lang="nl-NL" dirty="0" err="1"/>
              <a:t>εἶ</a:t>
            </a:r>
            <a:r>
              <a:rPr lang="nl-NL" dirty="0"/>
              <a:t>π</a:t>
            </a:r>
            <a:r>
              <a:rPr lang="nl-NL" dirty="0" err="1"/>
              <a:t>ον</a:t>
            </a:r>
            <a:r>
              <a:rPr lang="nl-NL" dirty="0"/>
              <a:t> </a:t>
            </a:r>
            <a:r>
              <a:rPr lang="nl-NL" dirty="0" err="1"/>
              <a:t>Εἶεν</a:t>
            </a:r>
            <a:r>
              <a:rPr lang="nl-NL" dirty="0"/>
              <a:t>, </a:t>
            </a:r>
            <a:r>
              <a:rPr lang="nl-NL" dirty="0" err="1"/>
              <a:t>ἦν</a:t>
            </a:r>
            <a:r>
              <a:rPr lang="nl-NL" dirty="0"/>
              <a:t> </a:t>
            </a:r>
            <a:r>
              <a:rPr lang="nl-NL" dirty="0" err="1"/>
              <a:t>δ</a:t>
            </a:r>
            <a:r>
              <a:rPr lang="nl-NL" dirty="0"/>
              <a:t>’ </a:t>
            </a:r>
            <a:r>
              <a:rPr lang="nl-NL" dirty="0" err="1"/>
              <a:t>ἐγώ</a:t>
            </a:r>
            <a:r>
              <a:rPr lang="nl-NL" dirty="0"/>
              <a:t>, </a:t>
            </a:r>
            <a:r>
              <a:rPr lang="nl-NL" dirty="0" err="1"/>
              <a:t>ὦ</a:t>
            </a:r>
            <a:r>
              <a:rPr lang="nl-NL" dirty="0"/>
              <a:t> </a:t>
            </a:r>
            <a:r>
              <a:rPr lang="nl-NL" dirty="0" err="1"/>
              <a:t>σοφωτάτη</a:t>
            </a:r>
            <a:r>
              <a:rPr lang="nl-NL" dirty="0"/>
              <a:t> </a:t>
            </a:r>
            <a:r>
              <a:rPr lang="nl-NL" dirty="0" err="1"/>
              <a:t>Διοτίμ</a:t>
            </a:r>
            <a:r>
              <a:rPr lang="nl-NL" dirty="0"/>
              <a:t>α, </a:t>
            </a:r>
            <a:r>
              <a:rPr lang="nl-NL" dirty="0" err="1"/>
              <a:t>τ</a:t>
            </a:r>
            <a:r>
              <a:rPr lang="nl-NL" dirty="0"/>
              <a:t>α</a:t>
            </a:r>
            <a:r>
              <a:rPr lang="nl-NL" dirty="0" err="1"/>
              <a:t>ῦτ</a:t>
            </a:r>
            <a:r>
              <a:rPr lang="nl-NL" dirty="0"/>
              <a:t>α </a:t>
            </a:r>
            <a:r>
              <a:rPr lang="nl-NL" dirty="0" err="1"/>
              <a:t>ὡς</a:t>
            </a:r>
            <a:r>
              <a:rPr lang="nl-NL" dirty="0"/>
              <a:t> </a:t>
            </a:r>
            <a:r>
              <a:rPr lang="nl-NL" dirty="0" err="1"/>
              <a:t>ἀληθῶς</a:t>
            </a:r>
            <a:r>
              <a:rPr lang="nl-NL" dirty="0"/>
              <a:t> </a:t>
            </a:r>
            <a:r>
              <a:rPr lang="nl-NL" dirty="0" err="1"/>
              <a:t>οὕτως</a:t>
            </a:r>
            <a:r>
              <a:rPr lang="nl-NL" dirty="0"/>
              <a:t> </a:t>
            </a:r>
            <a:r>
              <a:rPr lang="nl-NL" dirty="0" err="1"/>
              <a:t>ἔχει</a:t>
            </a:r>
            <a:r>
              <a:rPr lang="nl-NL" dirty="0"/>
              <a:t>; — </a:t>
            </a:r>
            <a:r>
              <a:rPr lang="nl-NL" dirty="0" err="1"/>
              <a:t>Κ</a:t>
            </a:r>
            <a:r>
              <a:rPr lang="nl-NL" dirty="0"/>
              <a:t>α</a:t>
            </a:r>
            <a:r>
              <a:rPr lang="nl-NL" dirty="0" err="1"/>
              <a:t>ὶ</a:t>
            </a:r>
            <a:r>
              <a:rPr lang="nl-NL" dirty="0"/>
              <a:t> </a:t>
            </a:r>
            <a:r>
              <a:rPr lang="nl-NL" dirty="0" err="1"/>
              <a:t>ἥ</a:t>
            </a:r>
            <a:r>
              <a:rPr lang="nl-NL" dirty="0"/>
              <a:t>, </a:t>
            </a:r>
            <a:r>
              <a:rPr lang="nl-NL" u="sng" dirty="0" err="1"/>
              <a:t>ὥσ</a:t>
            </a:r>
            <a:r>
              <a:rPr lang="nl-NL" u="sng" dirty="0"/>
              <a:t>π</a:t>
            </a:r>
            <a:r>
              <a:rPr lang="nl-NL" u="sng" dirty="0" err="1"/>
              <a:t>ερ</a:t>
            </a:r>
            <a:r>
              <a:rPr lang="nl-NL" u="sng" dirty="0"/>
              <a:t> </a:t>
            </a:r>
            <a:r>
              <a:rPr lang="nl-NL" u="sng" dirty="0" err="1"/>
              <a:t>οἱ</a:t>
            </a:r>
            <a:r>
              <a:rPr lang="nl-NL" u="sng" dirty="0"/>
              <a:t> </a:t>
            </a:r>
            <a:r>
              <a:rPr lang="nl-NL" u="sng" dirty="0" err="1"/>
              <a:t>τέλεοι</a:t>
            </a:r>
            <a:r>
              <a:rPr lang="nl-NL" u="sng" dirty="0"/>
              <a:t> </a:t>
            </a:r>
            <a:r>
              <a:rPr lang="nl-NL" u="sng" dirty="0" err="1"/>
              <a:t>σοφιστ</a:t>
            </a:r>
            <a:r>
              <a:rPr lang="nl-NL" u="sng" dirty="0"/>
              <a:t>α</a:t>
            </a:r>
            <a:r>
              <a:rPr lang="nl-NL" u="sng" dirty="0" err="1"/>
              <a:t>ί</a:t>
            </a:r>
            <a:r>
              <a:rPr lang="nl-NL" dirty="0"/>
              <a:t>, </a:t>
            </a:r>
            <a:r>
              <a:rPr lang="nl-NL" dirty="0" err="1"/>
              <a:t>Εὖ</a:t>
            </a:r>
            <a:r>
              <a:rPr lang="nl-NL" dirty="0"/>
              <a:t> </a:t>
            </a:r>
            <a:r>
              <a:rPr lang="nl-NL" dirty="0" err="1"/>
              <a:t>ἴσθι</a:t>
            </a:r>
            <a:r>
              <a:rPr lang="nl-NL" dirty="0"/>
              <a:t>, </a:t>
            </a:r>
            <a:r>
              <a:rPr lang="nl-NL" dirty="0" err="1"/>
              <a:t>ἔφη</a:t>
            </a:r>
            <a:r>
              <a:rPr lang="nl-NL" dirty="0"/>
              <a:t>, </a:t>
            </a:r>
            <a:r>
              <a:rPr lang="nl-NL" dirty="0" err="1"/>
              <a:t>ὦ</a:t>
            </a:r>
            <a:r>
              <a:rPr lang="nl-NL" dirty="0"/>
              <a:t> </a:t>
            </a:r>
            <a:r>
              <a:rPr lang="nl-NL" dirty="0" err="1"/>
              <a:t>Σώκρ</a:t>
            </a:r>
            <a:r>
              <a:rPr lang="nl-NL" dirty="0"/>
              <a:t>α</a:t>
            </a:r>
            <a:r>
              <a:rPr lang="nl-NL" dirty="0" err="1"/>
              <a:t>τες</a:t>
            </a:r>
            <a:r>
              <a:rPr lang="nl-NL" dirty="0"/>
              <a:t>· </a:t>
            </a:r>
            <a:endParaRPr lang="de-DE" dirty="0"/>
          </a:p>
          <a:p>
            <a:pPr marL="0" indent="0">
              <a:buNone/>
            </a:pPr>
            <a:r>
              <a:rPr lang="nl-NL" dirty="0"/>
              <a:t> </a:t>
            </a:r>
            <a:endParaRPr lang="de-DE" dirty="0"/>
          </a:p>
          <a:p>
            <a:pPr marL="0" indent="0">
              <a:buNone/>
            </a:pPr>
            <a:r>
              <a:rPr lang="nl-NL" dirty="0"/>
              <a:t>Toen ik haar uiteenzetting had gehoord verwonderde ik me en ik zei: </a:t>
            </a:r>
            <a:r>
              <a:rPr lang="nl-NL" dirty="0" err="1"/>
              <a:t>Okee</a:t>
            </a:r>
            <a:r>
              <a:rPr lang="nl-NL" dirty="0"/>
              <a:t>, </a:t>
            </a:r>
            <a:r>
              <a:rPr lang="nl-NL" dirty="0" err="1"/>
              <a:t>allerwijste</a:t>
            </a:r>
            <a:r>
              <a:rPr lang="nl-NL" dirty="0"/>
              <a:t> </a:t>
            </a:r>
            <a:r>
              <a:rPr lang="nl-NL" dirty="0" err="1"/>
              <a:t>Diotima</a:t>
            </a:r>
            <a:r>
              <a:rPr lang="nl-NL" dirty="0"/>
              <a:t>, is dat werkelijk zo? — En zij zei, zoals volleerde sofisten: Dat weet je best, Socrates.</a:t>
            </a:r>
            <a:endParaRPr lang="de-DE" dirty="0"/>
          </a:p>
          <a:p>
            <a:pPr marL="0" indent="0">
              <a:buNone/>
            </a:pPr>
            <a:endParaRPr lang="en-US" dirty="0"/>
          </a:p>
        </p:txBody>
      </p:sp>
    </p:spTree>
    <p:extLst>
      <p:ext uri="{BB962C8B-B14F-4D97-AF65-F5344CB8AC3E}">
        <p14:creationId xmlns:p14="http://schemas.microsoft.com/office/powerpoint/2010/main" val="2958104456"/>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Plato’s </a:t>
            </a:r>
            <a:r>
              <a:rPr lang="en-US" dirty="0" err="1" smtClean="0"/>
              <a:t>dubbelzinnigheid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206b5-c1:</a:t>
            </a:r>
          </a:p>
          <a:p>
            <a:pPr marL="0" indent="0">
              <a:buNone/>
            </a:pPr>
            <a:r>
              <a:rPr lang="de-DE" dirty="0" err="1"/>
              <a:t>Οὐ</a:t>
            </a:r>
            <a:r>
              <a:rPr lang="de-DE" dirty="0"/>
              <a:t> </a:t>
            </a:r>
            <a:r>
              <a:rPr lang="de-DE" dirty="0" err="1"/>
              <a:t>μεντἂν</a:t>
            </a:r>
            <a:r>
              <a:rPr lang="de-DE" dirty="0"/>
              <a:t> </a:t>
            </a:r>
            <a:r>
              <a:rPr lang="de-DE" dirty="0" err="1"/>
              <a:t>σέ</a:t>
            </a:r>
            <a:r>
              <a:rPr lang="de-DE" dirty="0"/>
              <a:t>, </a:t>
            </a:r>
            <a:r>
              <a:rPr lang="de-DE" dirty="0" err="1"/>
              <a:t>ἔφην</a:t>
            </a:r>
            <a:r>
              <a:rPr lang="de-DE" dirty="0"/>
              <a:t> </a:t>
            </a:r>
            <a:r>
              <a:rPr lang="de-DE" dirty="0" err="1"/>
              <a:t>ἐγώ</a:t>
            </a:r>
            <a:r>
              <a:rPr lang="de-DE" dirty="0"/>
              <a:t>, </a:t>
            </a:r>
            <a:r>
              <a:rPr lang="de-DE" dirty="0" err="1"/>
              <a:t>ὦ</a:t>
            </a:r>
            <a:r>
              <a:rPr lang="de-DE" dirty="0"/>
              <a:t> </a:t>
            </a:r>
            <a:r>
              <a:rPr lang="de-DE" dirty="0" err="1"/>
              <a:t>Διοτίμ</a:t>
            </a:r>
            <a:r>
              <a:rPr lang="de-DE" dirty="0"/>
              <a:t>α, </a:t>
            </a:r>
            <a:r>
              <a:rPr lang="de-DE" dirty="0" err="1"/>
              <a:t>ἐθ</a:t>
            </a:r>
            <a:r>
              <a:rPr lang="de-DE" dirty="0"/>
              <a:t>α</a:t>
            </a:r>
            <a:r>
              <a:rPr lang="de-DE" dirty="0" err="1"/>
              <a:t>ύμ</a:t>
            </a:r>
            <a:r>
              <a:rPr lang="de-DE" dirty="0"/>
              <a:t>α</a:t>
            </a:r>
            <a:r>
              <a:rPr lang="de-DE" dirty="0" err="1"/>
              <a:t>ζον</a:t>
            </a:r>
            <a:r>
              <a:rPr lang="de-DE" dirty="0"/>
              <a:t> </a:t>
            </a:r>
            <a:r>
              <a:rPr lang="de-DE" dirty="0" err="1"/>
              <a:t>ἐ</a:t>
            </a:r>
            <a:r>
              <a:rPr lang="de-DE" dirty="0"/>
              <a:t>π</a:t>
            </a:r>
            <a:r>
              <a:rPr lang="de-DE" dirty="0" err="1"/>
              <a:t>ὶ</a:t>
            </a:r>
            <a:r>
              <a:rPr lang="de-DE" dirty="0"/>
              <a:t> </a:t>
            </a:r>
            <a:r>
              <a:rPr lang="de-DE" dirty="0" err="1"/>
              <a:t>σοφίᾳ</a:t>
            </a:r>
            <a:r>
              <a:rPr lang="de-DE" dirty="0"/>
              <a:t> </a:t>
            </a:r>
            <a:r>
              <a:rPr lang="de-DE" dirty="0" err="1"/>
              <a:t>κ</a:t>
            </a:r>
            <a:r>
              <a:rPr lang="de-DE" dirty="0"/>
              <a:t>α</a:t>
            </a:r>
            <a:r>
              <a:rPr lang="de-DE" dirty="0" err="1"/>
              <a:t>ὶ</a:t>
            </a:r>
            <a:r>
              <a:rPr lang="de-DE" dirty="0"/>
              <a:t> </a:t>
            </a:r>
            <a:r>
              <a:rPr lang="de-DE" dirty="0" err="1"/>
              <a:t>ἐφοίτων</a:t>
            </a:r>
            <a:r>
              <a:rPr lang="de-DE" dirty="0"/>
              <a:t> πα</a:t>
            </a:r>
            <a:r>
              <a:rPr lang="de-DE" dirty="0" err="1"/>
              <a:t>ρὰ</a:t>
            </a:r>
            <a:r>
              <a:rPr lang="de-DE" dirty="0"/>
              <a:t> </a:t>
            </a:r>
            <a:r>
              <a:rPr lang="de-DE" dirty="0" err="1"/>
              <a:t>σὲ</a:t>
            </a:r>
            <a:r>
              <a:rPr lang="de-DE" dirty="0"/>
              <a:t> α</a:t>
            </a:r>
            <a:r>
              <a:rPr lang="de-DE" dirty="0" err="1"/>
              <a:t>ὐτὰ</a:t>
            </a:r>
            <a:r>
              <a:rPr lang="de-DE" dirty="0"/>
              <a:t> </a:t>
            </a:r>
            <a:r>
              <a:rPr lang="de-DE" dirty="0" err="1"/>
              <a:t>τ</a:t>
            </a:r>
            <a:r>
              <a:rPr lang="de-DE" dirty="0"/>
              <a:t>α</a:t>
            </a:r>
            <a:r>
              <a:rPr lang="de-DE" dirty="0" err="1"/>
              <a:t>ῦτ</a:t>
            </a:r>
            <a:r>
              <a:rPr lang="de-DE" dirty="0"/>
              <a:t>α μα</a:t>
            </a:r>
            <a:r>
              <a:rPr lang="de-DE" dirty="0" err="1"/>
              <a:t>θησόμενος</a:t>
            </a:r>
            <a:r>
              <a:rPr lang="de-DE" dirty="0"/>
              <a:t>. — </a:t>
            </a:r>
            <a:r>
              <a:rPr lang="de-DE" dirty="0" err="1"/>
              <a:t>Ἀλλὰ</a:t>
            </a:r>
            <a:r>
              <a:rPr lang="de-DE" dirty="0"/>
              <a:t> </a:t>
            </a:r>
            <a:r>
              <a:rPr lang="de-DE" dirty="0" err="1"/>
              <a:t>ἐγώ</a:t>
            </a:r>
            <a:r>
              <a:rPr lang="de-DE" dirty="0"/>
              <a:t> </a:t>
            </a:r>
            <a:r>
              <a:rPr lang="de-DE" dirty="0" err="1"/>
              <a:t>σοι</a:t>
            </a:r>
            <a:r>
              <a:rPr lang="de-DE" dirty="0"/>
              <a:t>, </a:t>
            </a:r>
            <a:r>
              <a:rPr lang="de-DE" dirty="0" err="1"/>
              <a:t>ἔφη</a:t>
            </a:r>
            <a:r>
              <a:rPr lang="de-DE" dirty="0"/>
              <a:t>, </a:t>
            </a:r>
            <a:r>
              <a:rPr lang="de-DE" dirty="0" err="1"/>
              <a:t>ἐρῶ</a:t>
            </a:r>
            <a:r>
              <a:rPr lang="de-DE" dirty="0"/>
              <a:t>. </a:t>
            </a:r>
            <a:r>
              <a:rPr lang="de-DE" dirty="0" err="1"/>
              <a:t>ἔστι</a:t>
            </a:r>
            <a:r>
              <a:rPr lang="de-DE" dirty="0"/>
              <a:t> </a:t>
            </a:r>
            <a:r>
              <a:rPr lang="de-DE" dirty="0" err="1"/>
              <a:t>γὰρ</a:t>
            </a:r>
            <a:r>
              <a:rPr lang="de-DE" dirty="0"/>
              <a:t> </a:t>
            </a:r>
            <a:r>
              <a:rPr lang="de-DE" dirty="0" err="1"/>
              <a:t>τοῦτο</a:t>
            </a:r>
            <a:r>
              <a:rPr lang="de-DE" dirty="0"/>
              <a:t> </a:t>
            </a:r>
            <a:r>
              <a:rPr lang="de-DE" dirty="0" err="1"/>
              <a:t>τόκος</a:t>
            </a:r>
            <a:r>
              <a:rPr lang="de-DE" dirty="0"/>
              <a:t> </a:t>
            </a:r>
            <a:r>
              <a:rPr lang="de-DE" dirty="0" err="1"/>
              <a:t>ἐν</a:t>
            </a:r>
            <a:r>
              <a:rPr lang="de-DE" dirty="0"/>
              <a:t> </a:t>
            </a:r>
            <a:r>
              <a:rPr lang="de-DE" dirty="0" err="1"/>
              <a:t>κ</a:t>
            </a:r>
            <a:r>
              <a:rPr lang="de-DE" dirty="0"/>
              <a:t>α</a:t>
            </a:r>
            <a:r>
              <a:rPr lang="de-DE" dirty="0" err="1"/>
              <a:t>λῷ</a:t>
            </a:r>
            <a:r>
              <a:rPr lang="de-DE" dirty="0"/>
              <a:t> </a:t>
            </a:r>
            <a:r>
              <a:rPr lang="de-DE" dirty="0" err="1"/>
              <a:t>κ</a:t>
            </a:r>
            <a:r>
              <a:rPr lang="de-DE" dirty="0"/>
              <a:t>α</a:t>
            </a:r>
            <a:r>
              <a:rPr lang="de-DE" dirty="0" err="1"/>
              <a:t>ὶ</a:t>
            </a:r>
            <a:r>
              <a:rPr lang="de-DE" dirty="0"/>
              <a:t> </a:t>
            </a:r>
            <a:r>
              <a:rPr lang="de-DE" dirty="0" err="1"/>
              <a:t>κ</a:t>
            </a:r>
            <a:r>
              <a:rPr lang="de-DE" dirty="0"/>
              <a:t>α</a:t>
            </a:r>
            <a:r>
              <a:rPr lang="de-DE" dirty="0" err="1"/>
              <a:t>τὰ</a:t>
            </a:r>
            <a:r>
              <a:rPr lang="de-DE" dirty="0"/>
              <a:t> </a:t>
            </a:r>
            <a:r>
              <a:rPr lang="de-DE" dirty="0" err="1"/>
              <a:t>τὸ</a:t>
            </a:r>
            <a:r>
              <a:rPr lang="de-DE" dirty="0"/>
              <a:t> </a:t>
            </a:r>
            <a:r>
              <a:rPr lang="de-DE" dirty="0" err="1"/>
              <a:t>σῶμ</a:t>
            </a:r>
            <a:r>
              <a:rPr lang="de-DE" dirty="0"/>
              <a:t>α </a:t>
            </a:r>
            <a:r>
              <a:rPr lang="de-DE" dirty="0" err="1"/>
              <a:t>κ</a:t>
            </a:r>
            <a:r>
              <a:rPr lang="de-DE" dirty="0"/>
              <a:t>α</a:t>
            </a:r>
            <a:r>
              <a:rPr lang="de-DE" dirty="0" err="1"/>
              <a:t>ὶ</a:t>
            </a:r>
            <a:r>
              <a:rPr lang="de-DE" dirty="0"/>
              <a:t> </a:t>
            </a:r>
            <a:r>
              <a:rPr lang="de-DE" dirty="0" err="1"/>
              <a:t>κ</a:t>
            </a:r>
            <a:r>
              <a:rPr lang="de-DE" dirty="0"/>
              <a:t>α</a:t>
            </a:r>
            <a:r>
              <a:rPr lang="de-DE" dirty="0" err="1"/>
              <a:t>τὰ</a:t>
            </a:r>
            <a:r>
              <a:rPr lang="de-DE" dirty="0"/>
              <a:t> </a:t>
            </a:r>
            <a:r>
              <a:rPr lang="de-DE" dirty="0" err="1"/>
              <a:t>τὴν</a:t>
            </a:r>
            <a:r>
              <a:rPr lang="de-DE" dirty="0"/>
              <a:t> </a:t>
            </a:r>
            <a:r>
              <a:rPr lang="de-DE" dirty="0" err="1"/>
              <a:t>ψυχήν</a:t>
            </a:r>
            <a:r>
              <a:rPr lang="de-DE" dirty="0"/>
              <a:t>. — Μα</a:t>
            </a:r>
            <a:r>
              <a:rPr lang="de-DE" dirty="0" err="1"/>
              <a:t>ντεί</a:t>
            </a:r>
            <a:r>
              <a:rPr lang="de-DE" dirty="0"/>
              <a:t>α</a:t>
            </a:r>
            <a:r>
              <a:rPr lang="de-DE" dirty="0" err="1"/>
              <a:t>ς</a:t>
            </a:r>
            <a:r>
              <a:rPr lang="de-DE" dirty="0"/>
              <a:t>, </a:t>
            </a:r>
            <a:r>
              <a:rPr lang="de-DE" dirty="0" err="1"/>
              <a:t>ἦν</a:t>
            </a:r>
            <a:r>
              <a:rPr lang="de-DE" dirty="0"/>
              <a:t> </a:t>
            </a:r>
            <a:r>
              <a:rPr lang="de-DE" dirty="0" err="1"/>
              <a:t>δ</a:t>
            </a:r>
            <a:r>
              <a:rPr lang="de-DE" dirty="0"/>
              <a:t>’ </a:t>
            </a:r>
            <a:r>
              <a:rPr lang="de-DE" dirty="0" err="1"/>
              <a:t>ἐγώ</a:t>
            </a:r>
            <a:r>
              <a:rPr lang="de-DE" dirty="0"/>
              <a:t>, </a:t>
            </a:r>
            <a:r>
              <a:rPr lang="de-DE" dirty="0" err="1"/>
              <a:t>δεῖτ</a:t>
            </a:r>
            <a:r>
              <a:rPr lang="de-DE" dirty="0"/>
              <a:t>α</a:t>
            </a:r>
            <a:r>
              <a:rPr lang="de-DE" dirty="0" err="1"/>
              <a:t>ι</a:t>
            </a:r>
            <a:r>
              <a:rPr lang="de-DE" dirty="0"/>
              <a:t> </a:t>
            </a:r>
            <a:r>
              <a:rPr lang="de-DE" dirty="0" err="1"/>
              <a:t>ὅτι</a:t>
            </a:r>
            <a:r>
              <a:rPr lang="de-DE" dirty="0"/>
              <a:t> π</a:t>
            </a:r>
            <a:r>
              <a:rPr lang="de-DE" dirty="0" err="1"/>
              <a:t>οτε</a:t>
            </a:r>
            <a:r>
              <a:rPr lang="de-DE" dirty="0"/>
              <a:t> </a:t>
            </a:r>
            <a:r>
              <a:rPr lang="de-DE" dirty="0" err="1"/>
              <a:t>λέγεις</a:t>
            </a:r>
            <a:r>
              <a:rPr lang="de-DE" dirty="0"/>
              <a:t>, </a:t>
            </a:r>
            <a:r>
              <a:rPr lang="de-DE" dirty="0" err="1"/>
              <a:t>κ</a:t>
            </a:r>
            <a:r>
              <a:rPr lang="de-DE" dirty="0"/>
              <a:t>α</a:t>
            </a:r>
            <a:r>
              <a:rPr lang="de-DE" dirty="0" err="1"/>
              <a:t>ὶ</a:t>
            </a:r>
            <a:r>
              <a:rPr lang="de-DE" dirty="0"/>
              <a:t> </a:t>
            </a:r>
            <a:r>
              <a:rPr lang="de-DE" dirty="0" err="1"/>
              <a:t>οὐ</a:t>
            </a:r>
            <a:r>
              <a:rPr lang="de-DE" dirty="0"/>
              <a:t> μα</a:t>
            </a:r>
            <a:r>
              <a:rPr lang="de-DE" dirty="0" err="1"/>
              <a:t>νθάνω</a:t>
            </a:r>
            <a:r>
              <a:rPr lang="de-DE" dirty="0"/>
              <a:t>. — </a:t>
            </a:r>
            <a:r>
              <a:rPr lang="de-DE" dirty="0" err="1"/>
              <a:t>Ἀλλ</a:t>
            </a:r>
            <a:r>
              <a:rPr lang="de-DE" dirty="0"/>
              <a:t>’ </a:t>
            </a:r>
            <a:r>
              <a:rPr lang="de-DE" dirty="0" err="1"/>
              <a:t>ἐγώ</a:t>
            </a:r>
            <a:r>
              <a:rPr lang="de-DE" dirty="0"/>
              <a:t>, </a:t>
            </a:r>
            <a:r>
              <a:rPr lang="de-DE" dirty="0" err="1"/>
              <a:t>ἦ</a:t>
            </a:r>
            <a:r>
              <a:rPr lang="de-DE" dirty="0"/>
              <a:t> </a:t>
            </a:r>
            <a:r>
              <a:rPr lang="de-DE" dirty="0" err="1"/>
              <a:t>δ</a:t>
            </a:r>
            <a:r>
              <a:rPr lang="de-DE" dirty="0"/>
              <a:t>’ </a:t>
            </a:r>
            <a:r>
              <a:rPr lang="de-DE" dirty="0" err="1"/>
              <a:t>ἥ</a:t>
            </a:r>
            <a:r>
              <a:rPr lang="de-DE" dirty="0"/>
              <a:t>, </a:t>
            </a:r>
            <a:r>
              <a:rPr lang="de-DE" dirty="0" err="1"/>
              <a:t>σ</a:t>
            </a:r>
            <a:r>
              <a:rPr lang="de-DE" dirty="0"/>
              <a:t>α</a:t>
            </a:r>
            <a:r>
              <a:rPr lang="de-DE" dirty="0" err="1"/>
              <a:t>φέστερον</a:t>
            </a:r>
            <a:r>
              <a:rPr lang="de-DE" dirty="0"/>
              <a:t> </a:t>
            </a:r>
            <a:r>
              <a:rPr lang="de-DE" dirty="0" err="1"/>
              <a:t>ἐρῶ</a:t>
            </a:r>
            <a:r>
              <a:rPr lang="de-DE" dirty="0" smtClean="0"/>
              <a:t>.</a:t>
            </a:r>
            <a:endParaRPr lang="de-DE" dirty="0"/>
          </a:p>
          <a:p>
            <a:pPr marL="0" indent="0">
              <a:buNone/>
            </a:pPr>
            <a:r>
              <a:rPr lang="de-DE" dirty="0"/>
              <a:t> </a:t>
            </a:r>
          </a:p>
          <a:p>
            <a:pPr marL="0" indent="0">
              <a:buNone/>
            </a:pPr>
            <a:r>
              <a:rPr lang="de-DE" dirty="0"/>
              <a:t>Nee </a:t>
            </a:r>
            <a:r>
              <a:rPr lang="de-DE" dirty="0" err="1"/>
              <a:t>toch</a:t>
            </a:r>
            <a:r>
              <a:rPr lang="de-DE" dirty="0"/>
              <a:t>, </a:t>
            </a:r>
            <a:r>
              <a:rPr lang="de-DE" dirty="0" err="1"/>
              <a:t>Diotima</a:t>
            </a:r>
            <a:r>
              <a:rPr lang="de-DE" dirty="0"/>
              <a:t>, </a:t>
            </a:r>
            <a:r>
              <a:rPr lang="de-DE" dirty="0" err="1"/>
              <a:t>zei</a:t>
            </a:r>
            <a:r>
              <a:rPr lang="de-DE" dirty="0"/>
              <a:t> </a:t>
            </a:r>
            <a:r>
              <a:rPr lang="de-DE" dirty="0" err="1"/>
              <a:t>ik</a:t>
            </a:r>
            <a:r>
              <a:rPr lang="de-DE" dirty="0"/>
              <a:t>, </a:t>
            </a:r>
            <a:r>
              <a:rPr lang="de-DE" dirty="0" err="1"/>
              <a:t>dan</a:t>
            </a:r>
            <a:r>
              <a:rPr lang="de-DE" dirty="0"/>
              <a:t> </a:t>
            </a:r>
            <a:r>
              <a:rPr lang="de-DE" dirty="0" err="1"/>
              <a:t>zou</a:t>
            </a:r>
            <a:r>
              <a:rPr lang="de-DE" dirty="0"/>
              <a:t> </a:t>
            </a:r>
            <a:r>
              <a:rPr lang="de-DE" dirty="0" err="1"/>
              <a:t>ik</a:t>
            </a:r>
            <a:r>
              <a:rPr lang="de-DE" dirty="0"/>
              <a:t> je </a:t>
            </a:r>
            <a:r>
              <a:rPr lang="de-DE" dirty="0" err="1"/>
              <a:t>niet</a:t>
            </a:r>
            <a:r>
              <a:rPr lang="de-DE" dirty="0"/>
              <a:t> </a:t>
            </a:r>
            <a:r>
              <a:rPr lang="de-DE" dirty="0" err="1"/>
              <a:t>om</a:t>
            </a:r>
            <a:r>
              <a:rPr lang="de-DE" dirty="0"/>
              <a:t> je </a:t>
            </a:r>
            <a:r>
              <a:rPr lang="de-DE" dirty="0" err="1"/>
              <a:t>wijsheid</a:t>
            </a:r>
            <a:r>
              <a:rPr lang="de-DE" dirty="0"/>
              <a:t> </a:t>
            </a:r>
            <a:r>
              <a:rPr lang="de-DE" dirty="0" err="1"/>
              <a:t>bewonderen</a:t>
            </a:r>
            <a:r>
              <a:rPr lang="de-DE" dirty="0"/>
              <a:t> en </a:t>
            </a:r>
            <a:r>
              <a:rPr lang="de-DE" dirty="0" err="1"/>
              <a:t>bij</a:t>
            </a:r>
            <a:r>
              <a:rPr lang="de-DE" dirty="0"/>
              <a:t> je </a:t>
            </a:r>
            <a:r>
              <a:rPr lang="de-DE" dirty="0" err="1"/>
              <a:t>komen</a:t>
            </a:r>
            <a:r>
              <a:rPr lang="de-DE" dirty="0"/>
              <a:t> </a:t>
            </a:r>
            <a:r>
              <a:rPr lang="de-DE" dirty="0" err="1"/>
              <a:t>om</a:t>
            </a:r>
            <a:r>
              <a:rPr lang="de-DE" dirty="0"/>
              <a:t> </a:t>
            </a:r>
            <a:r>
              <a:rPr lang="de-DE" dirty="0" err="1"/>
              <a:t>precies</a:t>
            </a:r>
            <a:r>
              <a:rPr lang="de-DE" dirty="0"/>
              <a:t> die dingen </a:t>
            </a:r>
            <a:r>
              <a:rPr lang="de-DE" dirty="0" err="1"/>
              <a:t>te</a:t>
            </a:r>
            <a:r>
              <a:rPr lang="de-DE" dirty="0"/>
              <a:t> </a:t>
            </a:r>
            <a:r>
              <a:rPr lang="de-DE" dirty="0" err="1"/>
              <a:t>leren</a:t>
            </a:r>
            <a:r>
              <a:rPr lang="de-DE" dirty="0"/>
              <a:t>. — Dan </a:t>
            </a:r>
            <a:r>
              <a:rPr lang="de-DE" dirty="0" err="1"/>
              <a:t>zal</a:t>
            </a:r>
            <a:r>
              <a:rPr lang="de-DE" dirty="0"/>
              <a:t> </a:t>
            </a:r>
            <a:r>
              <a:rPr lang="de-DE" i="1" dirty="0" err="1"/>
              <a:t>ik</a:t>
            </a:r>
            <a:r>
              <a:rPr lang="de-DE" dirty="0"/>
              <a:t> </a:t>
            </a:r>
            <a:r>
              <a:rPr lang="de-DE" dirty="0" err="1"/>
              <a:t>jou</a:t>
            </a:r>
            <a:r>
              <a:rPr lang="de-DE" dirty="0"/>
              <a:t> </a:t>
            </a:r>
            <a:r>
              <a:rPr lang="de-DE" dirty="0" err="1"/>
              <a:t>dat</a:t>
            </a:r>
            <a:r>
              <a:rPr lang="de-DE" dirty="0"/>
              <a:t> </a:t>
            </a:r>
            <a:r>
              <a:rPr lang="de-DE" dirty="0" err="1"/>
              <a:t>vertellen</a:t>
            </a:r>
            <a:r>
              <a:rPr lang="de-DE" dirty="0"/>
              <a:t>, </a:t>
            </a:r>
            <a:r>
              <a:rPr lang="de-DE" dirty="0" err="1"/>
              <a:t>zei</a:t>
            </a:r>
            <a:r>
              <a:rPr lang="de-DE" dirty="0"/>
              <a:t> </a:t>
            </a:r>
            <a:r>
              <a:rPr lang="de-DE" dirty="0" err="1"/>
              <a:t>ze</a:t>
            </a:r>
            <a:r>
              <a:rPr lang="de-DE" dirty="0"/>
              <a:t>. Dat </a:t>
            </a:r>
            <a:r>
              <a:rPr lang="de-DE" dirty="0" err="1"/>
              <a:t>is</a:t>
            </a:r>
            <a:r>
              <a:rPr lang="de-DE" dirty="0"/>
              <a:t> </a:t>
            </a:r>
            <a:r>
              <a:rPr lang="de-DE" dirty="0" err="1"/>
              <a:t>namelijk</a:t>
            </a:r>
            <a:r>
              <a:rPr lang="de-DE" dirty="0"/>
              <a:t> </a:t>
            </a:r>
            <a:r>
              <a:rPr lang="de-DE" dirty="0" err="1"/>
              <a:t>voortbrengen</a:t>
            </a:r>
            <a:r>
              <a:rPr lang="de-DE" dirty="0"/>
              <a:t> in </a:t>
            </a:r>
            <a:r>
              <a:rPr lang="de-DE" dirty="0" err="1"/>
              <a:t>het</a:t>
            </a:r>
            <a:r>
              <a:rPr lang="de-DE" dirty="0"/>
              <a:t> </a:t>
            </a:r>
            <a:r>
              <a:rPr lang="de-DE" dirty="0" err="1"/>
              <a:t>mooie</a:t>
            </a:r>
            <a:r>
              <a:rPr lang="de-DE" dirty="0"/>
              <a:t> </a:t>
            </a:r>
            <a:r>
              <a:rPr lang="de-DE" dirty="0" err="1"/>
              <a:t>naar</a:t>
            </a:r>
            <a:r>
              <a:rPr lang="de-DE" dirty="0"/>
              <a:t> </a:t>
            </a:r>
            <a:r>
              <a:rPr lang="de-DE" dirty="0" err="1"/>
              <a:t>lichaam</a:t>
            </a:r>
            <a:r>
              <a:rPr lang="de-DE" dirty="0"/>
              <a:t> en </a:t>
            </a:r>
            <a:r>
              <a:rPr lang="de-DE" dirty="0" err="1"/>
              <a:t>naar</a:t>
            </a:r>
            <a:r>
              <a:rPr lang="de-DE" dirty="0"/>
              <a:t> ziel. — Je hebt </a:t>
            </a:r>
            <a:r>
              <a:rPr lang="de-DE" dirty="0" err="1"/>
              <a:t>een</a:t>
            </a:r>
            <a:r>
              <a:rPr lang="de-DE" dirty="0"/>
              <a:t> </a:t>
            </a:r>
            <a:r>
              <a:rPr lang="de-DE" dirty="0" err="1"/>
              <a:t>ziener</a:t>
            </a:r>
            <a:r>
              <a:rPr lang="de-DE" dirty="0"/>
              <a:t> </a:t>
            </a:r>
            <a:r>
              <a:rPr lang="de-DE" dirty="0" err="1"/>
              <a:t>nodig</a:t>
            </a:r>
            <a:r>
              <a:rPr lang="de-DE" dirty="0"/>
              <a:t> </a:t>
            </a:r>
            <a:r>
              <a:rPr lang="de-DE" dirty="0" err="1"/>
              <a:t>om</a:t>
            </a:r>
            <a:r>
              <a:rPr lang="de-DE" dirty="0"/>
              <a:t> </a:t>
            </a:r>
            <a:r>
              <a:rPr lang="de-DE" dirty="0" err="1"/>
              <a:t>te</a:t>
            </a:r>
            <a:r>
              <a:rPr lang="de-DE" dirty="0"/>
              <a:t> </a:t>
            </a:r>
            <a:r>
              <a:rPr lang="de-DE" dirty="0" err="1"/>
              <a:t>begrijpen</a:t>
            </a:r>
            <a:r>
              <a:rPr lang="de-DE" dirty="0"/>
              <a:t> </a:t>
            </a:r>
            <a:r>
              <a:rPr lang="de-DE" dirty="0" err="1"/>
              <a:t>wat</a:t>
            </a:r>
            <a:r>
              <a:rPr lang="de-DE" dirty="0"/>
              <a:t> je </a:t>
            </a:r>
            <a:r>
              <a:rPr lang="de-DE" dirty="0" err="1"/>
              <a:t>bedoelt</a:t>
            </a:r>
            <a:r>
              <a:rPr lang="de-DE" dirty="0"/>
              <a:t>, </a:t>
            </a:r>
            <a:r>
              <a:rPr lang="de-DE" dirty="0" err="1"/>
              <a:t>maar</a:t>
            </a:r>
            <a:r>
              <a:rPr lang="de-DE" dirty="0"/>
              <a:t> </a:t>
            </a:r>
            <a:r>
              <a:rPr lang="de-DE" dirty="0" err="1"/>
              <a:t>ik</a:t>
            </a:r>
            <a:r>
              <a:rPr lang="de-DE" dirty="0"/>
              <a:t> </a:t>
            </a:r>
            <a:r>
              <a:rPr lang="de-DE" dirty="0" err="1"/>
              <a:t>snap</a:t>
            </a:r>
            <a:r>
              <a:rPr lang="de-DE" dirty="0"/>
              <a:t> </a:t>
            </a:r>
            <a:r>
              <a:rPr lang="de-DE" dirty="0" err="1"/>
              <a:t>het</a:t>
            </a:r>
            <a:r>
              <a:rPr lang="de-DE" dirty="0"/>
              <a:t> </a:t>
            </a:r>
            <a:r>
              <a:rPr lang="de-DE" dirty="0" err="1"/>
              <a:t>niet</a:t>
            </a:r>
            <a:r>
              <a:rPr lang="de-DE" dirty="0"/>
              <a:t>. — Dan </a:t>
            </a:r>
            <a:r>
              <a:rPr lang="de-DE" dirty="0" err="1"/>
              <a:t>zal</a:t>
            </a:r>
            <a:r>
              <a:rPr lang="de-DE" dirty="0"/>
              <a:t> </a:t>
            </a:r>
            <a:r>
              <a:rPr lang="de-DE" dirty="0" err="1"/>
              <a:t>ik</a:t>
            </a:r>
            <a:r>
              <a:rPr lang="de-DE" dirty="0"/>
              <a:t> </a:t>
            </a:r>
            <a:r>
              <a:rPr lang="de-DE" dirty="0" err="1"/>
              <a:t>het</a:t>
            </a:r>
            <a:r>
              <a:rPr lang="de-DE" dirty="0"/>
              <a:t> </a:t>
            </a:r>
            <a:r>
              <a:rPr lang="de-DE" dirty="0" err="1"/>
              <a:t>duidelijker</a:t>
            </a:r>
            <a:r>
              <a:rPr lang="de-DE" dirty="0"/>
              <a:t> </a:t>
            </a:r>
            <a:r>
              <a:rPr lang="de-DE" dirty="0" err="1"/>
              <a:t>zeggen</a:t>
            </a:r>
            <a:r>
              <a:rPr lang="de-DE" dirty="0"/>
              <a:t>. </a:t>
            </a:r>
          </a:p>
          <a:p>
            <a:pPr marL="0" indent="0">
              <a:buNone/>
            </a:pPr>
            <a:endParaRPr lang="en-US" dirty="0"/>
          </a:p>
        </p:txBody>
      </p:sp>
    </p:spTree>
    <p:extLst>
      <p:ext uri="{BB962C8B-B14F-4D97-AF65-F5344CB8AC3E}">
        <p14:creationId xmlns:p14="http://schemas.microsoft.com/office/powerpoint/2010/main" val="273111131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Het </a:t>
            </a:r>
            <a:r>
              <a:rPr lang="en-US" dirty="0" err="1" smtClean="0"/>
              <a:t>filosofisch</a:t>
            </a:r>
            <a:r>
              <a:rPr lang="en-US" dirty="0" smtClean="0"/>
              <a:t> </a:t>
            </a:r>
            <a:r>
              <a:rPr lang="en-US" dirty="0" err="1" smtClean="0"/>
              <a:t>gebrek</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Je </a:t>
            </a:r>
            <a:r>
              <a:rPr lang="en-US" dirty="0" err="1" smtClean="0"/>
              <a:t>hebt</a:t>
            </a:r>
            <a:r>
              <a:rPr lang="en-US" dirty="0" smtClean="0"/>
              <a:t> </a:t>
            </a:r>
            <a:r>
              <a:rPr lang="en-US" dirty="0" err="1" smtClean="0"/>
              <a:t>lief</a:t>
            </a:r>
            <a:r>
              <a:rPr lang="en-US" dirty="0" smtClean="0"/>
              <a:t>:</a:t>
            </a:r>
          </a:p>
          <a:p>
            <a:pPr marL="514350" indent="-514350">
              <a:buFont typeface="+mj-lt"/>
              <a:buAutoNum type="alphaLcPeriod"/>
            </a:pPr>
            <a:r>
              <a:rPr lang="en-US" dirty="0" err="1" smtClean="0"/>
              <a:t>wat</a:t>
            </a:r>
            <a:r>
              <a:rPr lang="en-US" dirty="0" smtClean="0"/>
              <a:t> </a:t>
            </a:r>
            <a:r>
              <a:rPr lang="en-US" dirty="0"/>
              <a:t>je </a:t>
            </a:r>
            <a:r>
              <a:rPr lang="en-US" dirty="0" err="1"/>
              <a:t>niet</a:t>
            </a:r>
            <a:r>
              <a:rPr lang="en-US" dirty="0"/>
              <a:t> </a:t>
            </a:r>
            <a:r>
              <a:rPr lang="en-US" dirty="0" err="1" smtClean="0"/>
              <a:t>hebt</a:t>
            </a:r>
            <a:endParaRPr lang="en-US" dirty="0" smtClean="0"/>
          </a:p>
          <a:p>
            <a:pPr marL="514350" indent="-514350">
              <a:buFont typeface="+mj-lt"/>
              <a:buAutoNum type="alphaLcPeriod"/>
            </a:pPr>
            <a:r>
              <a:rPr lang="en-US" dirty="0" err="1" smtClean="0"/>
              <a:t>wat</a:t>
            </a:r>
            <a:r>
              <a:rPr lang="en-US" dirty="0" smtClean="0"/>
              <a:t> je </a:t>
            </a:r>
            <a:r>
              <a:rPr lang="en-US" dirty="0" err="1" smtClean="0"/>
              <a:t>beseft</a:t>
            </a:r>
            <a:r>
              <a:rPr lang="en-US" dirty="0" smtClean="0"/>
              <a:t> </a:t>
            </a:r>
            <a:r>
              <a:rPr lang="en-US" dirty="0" err="1" smtClean="0"/>
              <a:t>niet</a:t>
            </a:r>
            <a:r>
              <a:rPr lang="en-US" dirty="0" smtClean="0"/>
              <a:t> </a:t>
            </a:r>
            <a:r>
              <a:rPr lang="en-US" dirty="0" err="1" smtClean="0"/>
              <a:t>te</a:t>
            </a:r>
            <a:r>
              <a:rPr lang="en-US" dirty="0" smtClean="0"/>
              <a:t> </a:t>
            </a:r>
            <a:r>
              <a:rPr lang="en-US" dirty="0" err="1" smtClean="0"/>
              <a:t>hebben</a:t>
            </a:r>
            <a:endParaRPr lang="en-US" dirty="0" smtClean="0"/>
          </a:p>
          <a:p>
            <a:pPr marL="514350" indent="-514350">
              <a:buFont typeface="+mj-lt"/>
              <a:buAutoNum type="alphaLcPeriod"/>
            </a:pPr>
            <a:r>
              <a:rPr lang="en-US" dirty="0" err="1" smtClean="0"/>
              <a:t>wat</a:t>
            </a:r>
            <a:r>
              <a:rPr lang="en-US" dirty="0" smtClean="0"/>
              <a:t> je </a:t>
            </a:r>
            <a:r>
              <a:rPr lang="en-US" dirty="0" err="1" smtClean="0"/>
              <a:t>als</a:t>
            </a:r>
            <a:r>
              <a:rPr lang="en-US" dirty="0" smtClean="0"/>
              <a:t> </a:t>
            </a:r>
            <a:r>
              <a:rPr lang="en-US" dirty="0" err="1" smtClean="0"/>
              <a:t>problematisch</a:t>
            </a:r>
            <a:r>
              <a:rPr lang="en-US" dirty="0" smtClean="0"/>
              <a:t> </a:t>
            </a:r>
            <a:r>
              <a:rPr lang="en-US" dirty="0" err="1" smtClean="0"/>
              <a:t>gemis</a:t>
            </a:r>
            <a:r>
              <a:rPr lang="en-US" dirty="0" smtClean="0"/>
              <a:t> </a:t>
            </a:r>
            <a:r>
              <a:rPr lang="en-US" dirty="0" err="1" smtClean="0"/>
              <a:t>ziet</a:t>
            </a:r>
            <a:endParaRPr lang="en-US" dirty="0" smtClean="0"/>
          </a:p>
          <a:p>
            <a:pPr marL="514350" indent="-514350">
              <a:buFont typeface="+mj-lt"/>
              <a:buAutoNum type="alphaLcPeriod"/>
            </a:pPr>
            <a:endParaRPr lang="en-US" dirty="0" smtClean="0"/>
          </a:p>
          <a:p>
            <a:pPr marL="514350" indent="-514350">
              <a:buFont typeface="+mj-lt"/>
              <a:buAutoNum type="alphaLcPeriod"/>
            </a:pPr>
            <a:r>
              <a:rPr lang="en-US" dirty="0" err="1" smtClean="0"/>
              <a:t>Gebrek</a:t>
            </a:r>
            <a:r>
              <a:rPr lang="en-US" dirty="0" smtClean="0"/>
              <a:t> </a:t>
            </a:r>
            <a:r>
              <a:rPr lang="en-US" dirty="0" err="1" smtClean="0"/>
              <a:t>bij</a:t>
            </a:r>
            <a:r>
              <a:rPr lang="en-US" dirty="0" smtClean="0"/>
              <a:t> Aristophanes</a:t>
            </a:r>
          </a:p>
          <a:p>
            <a:pPr marL="514350" indent="-514350">
              <a:buFont typeface="+mj-lt"/>
              <a:buAutoNum type="alphaLcPeriod"/>
            </a:pPr>
            <a:r>
              <a:rPr lang="en-US" dirty="0" smtClean="0"/>
              <a:t>Het </a:t>
            </a:r>
            <a:r>
              <a:rPr lang="en-US" dirty="0" err="1" smtClean="0"/>
              <a:t>paradigma</a:t>
            </a:r>
            <a:r>
              <a:rPr lang="en-US" dirty="0" smtClean="0"/>
              <a:t> van de </a:t>
            </a:r>
            <a:r>
              <a:rPr lang="en-US" dirty="0" err="1" smtClean="0"/>
              <a:t>filosoof</a:t>
            </a:r>
            <a:endParaRPr lang="en-US" dirty="0" smtClean="0"/>
          </a:p>
          <a:p>
            <a:pPr marL="514350" indent="-514350">
              <a:buFont typeface="+mj-lt"/>
              <a:buAutoNum type="alphaLcPeriod"/>
            </a:pPr>
            <a:r>
              <a:rPr lang="en-US" dirty="0" smtClean="0"/>
              <a:t>De </a:t>
            </a:r>
            <a:r>
              <a:rPr lang="en-US" i="1" dirty="0" smtClean="0"/>
              <a:t>elenchus</a:t>
            </a:r>
          </a:p>
          <a:p>
            <a:pPr marL="514350" indent="-514350">
              <a:buFont typeface="+mj-lt"/>
              <a:buAutoNum type="alphaLcPeriod"/>
            </a:pPr>
            <a:endParaRPr lang="en-US" dirty="0"/>
          </a:p>
          <a:p>
            <a:pPr marL="514350" indent="-514350">
              <a:buFont typeface="+mj-lt"/>
              <a:buAutoNum type="alphaLcPeriod"/>
            </a:pPr>
            <a:endParaRPr lang="en-US" dirty="0"/>
          </a:p>
        </p:txBody>
      </p:sp>
    </p:spTree>
    <p:extLst>
      <p:ext uri="{BB962C8B-B14F-4D97-AF65-F5344CB8AC3E}">
        <p14:creationId xmlns:p14="http://schemas.microsoft.com/office/powerpoint/2010/main" val="1889345420"/>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Plato’s </a:t>
            </a:r>
            <a:r>
              <a:rPr lang="en-US" dirty="0" err="1" smtClean="0"/>
              <a:t>dubbelzinnigheid</a:t>
            </a:r>
            <a:endParaRPr lang="en-US" dirty="0"/>
          </a:p>
        </p:txBody>
      </p:sp>
      <p:sp>
        <p:nvSpPr>
          <p:cNvPr id="3" name="Content Placeholder 2"/>
          <p:cNvSpPr>
            <a:spLocks noGrp="1"/>
          </p:cNvSpPr>
          <p:nvPr>
            <p:ph idx="1"/>
          </p:nvPr>
        </p:nvSpPr>
        <p:spPr/>
        <p:txBody>
          <a:bodyPr/>
          <a:lstStyle/>
          <a:p>
            <a:pPr marL="457200" indent="-457200">
              <a:buFont typeface="+mj-lt"/>
              <a:buAutoNum type="alphaLcPeriod"/>
            </a:pPr>
            <a:endParaRPr lang="en-US" dirty="0" smtClean="0"/>
          </a:p>
          <a:p>
            <a:pPr marL="457200" indent="-457200">
              <a:buFont typeface="+mj-lt"/>
              <a:buAutoNum type="alphaLcPeriod"/>
            </a:pPr>
            <a:r>
              <a:rPr lang="en-US" dirty="0" err="1" smtClean="0"/>
              <a:t>Vertelafstand</a:t>
            </a:r>
            <a:r>
              <a:rPr lang="en-US" dirty="0" smtClean="0"/>
              <a:t> </a:t>
            </a:r>
          </a:p>
          <a:p>
            <a:pPr marL="457200" indent="-457200">
              <a:buFont typeface="+mj-lt"/>
              <a:buAutoNum type="alphaLcPeriod"/>
            </a:pPr>
            <a:r>
              <a:rPr lang="en-US" dirty="0" err="1" smtClean="0"/>
              <a:t>Diotima</a:t>
            </a:r>
            <a:r>
              <a:rPr lang="en-US" dirty="0" smtClean="0"/>
              <a:t> de </a:t>
            </a:r>
            <a:r>
              <a:rPr lang="en-US" dirty="0" err="1" smtClean="0"/>
              <a:t>sofist</a:t>
            </a:r>
            <a:r>
              <a:rPr lang="en-US" dirty="0" smtClean="0"/>
              <a:t>?</a:t>
            </a:r>
          </a:p>
          <a:p>
            <a:pPr marL="457200" indent="-457200">
              <a:buFont typeface="+mj-lt"/>
              <a:buAutoNum type="alphaLcPeriod"/>
            </a:pPr>
            <a:r>
              <a:rPr lang="en-US" b="1" dirty="0" smtClean="0"/>
              <a:t>Het </a:t>
            </a:r>
            <a:r>
              <a:rPr lang="en-US" b="1" i="1" dirty="0" smtClean="0"/>
              <a:t>Symposium </a:t>
            </a:r>
            <a:r>
              <a:rPr lang="en-US" b="1" dirty="0" err="1" smtClean="0"/>
              <a:t>als</a:t>
            </a:r>
            <a:r>
              <a:rPr lang="en-US" b="1" dirty="0" smtClean="0"/>
              <a:t> </a:t>
            </a:r>
            <a:r>
              <a:rPr lang="en-US" b="1" dirty="0" err="1" smtClean="0"/>
              <a:t>protreptiek</a:t>
            </a:r>
            <a:endParaRPr lang="en-US" b="1" dirty="0"/>
          </a:p>
        </p:txBody>
      </p:sp>
    </p:spTree>
    <p:extLst>
      <p:ext uri="{BB962C8B-B14F-4D97-AF65-F5344CB8AC3E}">
        <p14:creationId xmlns:p14="http://schemas.microsoft.com/office/powerpoint/2010/main" val="1872024737"/>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Plato’s </a:t>
            </a:r>
            <a:r>
              <a:rPr lang="en-US" dirty="0" err="1" smtClean="0"/>
              <a:t>dubbelzinnigheid</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172c4-173a3:</a:t>
            </a:r>
          </a:p>
          <a:p>
            <a:pPr marL="0" indent="0">
              <a:buNone/>
            </a:pPr>
            <a:r>
              <a:rPr lang="en-US" dirty="0" err="1" smtClean="0"/>
              <a:t>ἀφ</a:t>
            </a:r>
            <a:r>
              <a:rPr lang="en-US" dirty="0" smtClean="0"/>
              <a:t>’ </a:t>
            </a:r>
            <a:r>
              <a:rPr lang="en-US" dirty="0" err="1" smtClean="0"/>
              <a:t>οὗ</a:t>
            </a:r>
            <a:r>
              <a:rPr lang="en-US" dirty="0" smtClean="0"/>
              <a:t> </a:t>
            </a:r>
            <a:r>
              <a:rPr lang="en-US" dirty="0" err="1" smtClean="0"/>
              <a:t>δ</a:t>
            </a:r>
            <a:r>
              <a:rPr lang="en-US" dirty="0" smtClean="0"/>
              <a:t>’ </a:t>
            </a:r>
            <a:r>
              <a:rPr lang="en-US" dirty="0" err="1" smtClean="0"/>
              <a:t>ἐγὼ</a:t>
            </a:r>
            <a:r>
              <a:rPr lang="en-US" dirty="0" smtClean="0"/>
              <a:t> </a:t>
            </a:r>
            <a:r>
              <a:rPr lang="en-US" dirty="0" err="1" smtClean="0"/>
              <a:t>Σωκράτει</a:t>
            </a:r>
            <a:r>
              <a:rPr lang="en-US" dirty="0" smtClean="0"/>
              <a:t> </a:t>
            </a:r>
            <a:r>
              <a:rPr lang="en-US" dirty="0" err="1" smtClean="0"/>
              <a:t>συνδι</a:t>
            </a:r>
            <a:r>
              <a:rPr lang="en-US" dirty="0" smtClean="0"/>
              <a:t>α</a:t>
            </a:r>
            <a:r>
              <a:rPr lang="en-US" dirty="0" err="1" smtClean="0"/>
              <a:t>τρί</a:t>
            </a:r>
            <a:r>
              <a:rPr lang="en-US" dirty="0" smtClean="0"/>
              <a:t>β</a:t>
            </a:r>
            <a:r>
              <a:rPr lang="en-US" dirty="0" err="1" smtClean="0"/>
              <a:t>ω</a:t>
            </a:r>
            <a:r>
              <a:rPr lang="en-US" dirty="0" smtClean="0"/>
              <a:t> </a:t>
            </a:r>
            <a:r>
              <a:rPr lang="en-US" dirty="0" err="1" smtClean="0"/>
              <a:t>κ</a:t>
            </a:r>
            <a:r>
              <a:rPr lang="en-US" dirty="0" smtClean="0"/>
              <a:t>α</a:t>
            </a:r>
            <a:r>
              <a:rPr lang="en-US" dirty="0" err="1" smtClean="0"/>
              <a:t>ὶ</a:t>
            </a:r>
            <a:r>
              <a:rPr lang="en-US" dirty="0" smtClean="0"/>
              <a:t> </a:t>
            </a:r>
            <a:r>
              <a:rPr lang="en-US" dirty="0" err="1" smtClean="0"/>
              <a:t>ἐ</a:t>
            </a:r>
            <a:r>
              <a:rPr lang="en-US" dirty="0" smtClean="0"/>
              <a:t>π</a:t>
            </a:r>
            <a:r>
              <a:rPr lang="en-US" dirty="0" err="1" smtClean="0"/>
              <a:t>ιμελὲς</a:t>
            </a:r>
            <a:r>
              <a:rPr lang="en-US" dirty="0" smtClean="0"/>
              <a:t> π</a:t>
            </a:r>
            <a:r>
              <a:rPr lang="en-US" dirty="0" err="1" smtClean="0"/>
              <a:t>ε</a:t>
            </a:r>
            <a:r>
              <a:rPr lang="en-US" dirty="0" smtClean="0"/>
              <a:t>π</a:t>
            </a:r>
            <a:r>
              <a:rPr lang="en-US" dirty="0" err="1" smtClean="0"/>
              <a:t>οίημ</a:t>
            </a:r>
            <a:r>
              <a:rPr lang="en-US" dirty="0" smtClean="0"/>
              <a:t>α</a:t>
            </a:r>
            <a:r>
              <a:rPr lang="en-US" dirty="0" err="1" smtClean="0"/>
              <a:t>ι</a:t>
            </a:r>
            <a:r>
              <a:rPr lang="en-US" dirty="0" smtClean="0"/>
              <a:t> </a:t>
            </a:r>
            <a:r>
              <a:rPr lang="en-US" dirty="0" err="1" smtClean="0"/>
              <a:t>ἑκάστης</a:t>
            </a:r>
            <a:r>
              <a:rPr lang="en-US" dirty="0" smtClean="0"/>
              <a:t> </a:t>
            </a:r>
            <a:r>
              <a:rPr lang="en-US" dirty="0" err="1" smtClean="0"/>
              <a:t>ἡμέρ</a:t>
            </a:r>
            <a:r>
              <a:rPr lang="en-US" dirty="0" smtClean="0"/>
              <a:t>α</a:t>
            </a:r>
            <a:r>
              <a:rPr lang="en-US" dirty="0" err="1" smtClean="0"/>
              <a:t>ς</a:t>
            </a:r>
            <a:r>
              <a:rPr lang="en-US" dirty="0" smtClean="0"/>
              <a:t> </a:t>
            </a:r>
            <a:r>
              <a:rPr lang="en-US" dirty="0" err="1" smtClean="0"/>
              <a:t>εἰδέν</a:t>
            </a:r>
            <a:r>
              <a:rPr lang="en-US" dirty="0" smtClean="0"/>
              <a:t>α</a:t>
            </a:r>
            <a:r>
              <a:rPr lang="en-US" dirty="0" err="1" smtClean="0"/>
              <a:t>ι</a:t>
            </a:r>
            <a:r>
              <a:rPr lang="en-US" dirty="0" smtClean="0"/>
              <a:t> </a:t>
            </a:r>
            <a:r>
              <a:rPr lang="en-US" dirty="0" err="1" smtClean="0"/>
              <a:t>ὅτι</a:t>
            </a:r>
            <a:r>
              <a:rPr lang="en-US" dirty="0" smtClean="0"/>
              <a:t> </a:t>
            </a:r>
            <a:r>
              <a:rPr lang="en-US" dirty="0" err="1" smtClean="0"/>
              <a:t>ἂν</a:t>
            </a:r>
            <a:r>
              <a:rPr lang="en-US" dirty="0" smtClean="0"/>
              <a:t> </a:t>
            </a:r>
            <a:r>
              <a:rPr lang="en-US" dirty="0" err="1" smtClean="0"/>
              <a:t>λέγῃ</a:t>
            </a:r>
            <a:r>
              <a:rPr lang="en-US" dirty="0" smtClean="0"/>
              <a:t> </a:t>
            </a:r>
            <a:r>
              <a:rPr lang="en-US" dirty="0" err="1" smtClean="0"/>
              <a:t>ἢ</a:t>
            </a:r>
            <a:r>
              <a:rPr lang="en-US" dirty="0" smtClean="0"/>
              <a:t> π</a:t>
            </a:r>
            <a:r>
              <a:rPr lang="en-US" dirty="0" err="1" smtClean="0"/>
              <a:t>ράττῃ</a:t>
            </a:r>
            <a:r>
              <a:rPr lang="en-US" dirty="0" smtClean="0"/>
              <a:t>, </a:t>
            </a:r>
            <a:r>
              <a:rPr lang="en-US" dirty="0" err="1" smtClean="0"/>
              <a:t>οὐδέ</a:t>
            </a:r>
            <a:r>
              <a:rPr lang="en-US" dirty="0" smtClean="0"/>
              <a:t>π</a:t>
            </a:r>
            <a:r>
              <a:rPr lang="en-US" dirty="0" err="1" smtClean="0"/>
              <a:t>ω</a:t>
            </a:r>
            <a:r>
              <a:rPr lang="en-US" dirty="0" smtClean="0"/>
              <a:t> </a:t>
            </a:r>
            <a:r>
              <a:rPr lang="en-US" dirty="0" err="1" smtClean="0"/>
              <a:t>τρί</a:t>
            </a:r>
            <a:r>
              <a:rPr lang="en-US" dirty="0" smtClean="0"/>
              <a:t>α </a:t>
            </a:r>
            <a:r>
              <a:rPr lang="en-US" dirty="0" err="1" smtClean="0"/>
              <a:t>ἔτη</a:t>
            </a:r>
            <a:r>
              <a:rPr lang="en-US" dirty="0" smtClean="0"/>
              <a:t> </a:t>
            </a:r>
            <a:r>
              <a:rPr lang="en-US" dirty="0" err="1" smtClean="0"/>
              <a:t>ἐστίν</a:t>
            </a:r>
            <a:r>
              <a:rPr lang="en-US" dirty="0" smtClean="0"/>
              <a:t>[.] π</a:t>
            </a:r>
            <a:r>
              <a:rPr lang="en-US" dirty="0" err="1" smtClean="0"/>
              <a:t>ρὸ</a:t>
            </a:r>
            <a:r>
              <a:rPr lang="en-US" dirty="0" smtClean="0"/>
              <a:t> </a:t>
            </a:r>
            <a:r>
              <a:rPr lang="en-US" dirty="0" err="1" smtClean="0"/>
              <a:t>τοῦ</a:t>
            </a:r>
            <a:r>
              <a:rPr lang="en-US" dirty="0" smtClean="0"/>
              <a:t> </a:t>
            </a:r>
            <a:r>
              <a:rPr lang="en-US" dirty="0" err="1" smtClean="0"/>
              <a:t>δὲ</a:t>
            </a:r>
            <a:r>
              <a:rPr lang="en-US" dirty="0" smtClean="0"/>
              <a:t> π</a:t>
            </a:r>
            <a:r>
              <a:rPr lang="en-US" dirty="0" err="1" smtClean="0"/>
              <a:t>εριτρέχων</a:t>
            </a:r>
            <a:r>
              <a:rPr lang="en-US" dirty="0" smtClean="0"/>
              <a:t> </a:t>
            </a:r>
            <a:r>
              <a:rPr lang="en-US" dirty="0" err="1" smtClean="0"/>
              <a:t>ὅ</a:t>
            </a:r>
            <a:r>
              <a:rPr lang="en-US" dirty="0" smtClean="0"/>
              <a:t>π</a:t>
            </a:r>
            <a:r>
              <a:rPr lang="en-US" dirty="0" err="1" smtClean="0"/>
              <a:t>ῃ</a:t>
            </a:r>
            <a:r>
              <a:rPr lang="en-US" dirty="0" smtClean="0"/>
              <a:t> </a:t>
            </a:r>
            <a:r>
              <a:rPr lang="en-US" dirty="0" err="1" smtClean="0"/>
              <a:t>τύχοιμι</a:t>
            </a:r>
            <a:r>
              <a:rPr lang="en-US" dirty="0" smtClean="0"/>
              <a:t> </a:t>
            </a:r>
            <a:r>
              <a:rPr lang="en-US" dirty="0" err="1" smtClean="0"/>
              <a:t>κ</a:t>
            </a:r>
            <a:r>
              <a:rPr lang="en-US" dirty="0" smtClean="0"/>
              <a:t>α</a:t>
            </a:r>
            <a:r>
              <a:rPr lang="en-US" dirty="0" err="1" smtClean="0"/>
              <a:t>ὶ</a:t>
            </a:r>
            <a:r>
              <a:rPr lang="en-US" dirty="0" smtClean="0"/>
              <a:t> </a:t>
            </a:r>
            <a:r>
              <a:rPr lang="en-US" dirty="0" err="1" smtClean="0"/>
              <a:t>οἰόμενος</a:t>
            </a:r>
            <a:r>
              <a:rPr lang="en-US" dirty="0" smtClean="0"/>
              <a:t> </a:t>
            </a:r>
            <a:r>
              <a:rPr lang="en-US" dirty="0" err="1" smtClean="0"/>
              <a:t>τὶ</a:t>
            </a:r>
            <a:r>
              <a:rPr lang="en-US" dirty="0" smtClean="0"/>
              <a:t> π</a:t>
            </a:r>
            <a:r>
              <a:rPr lang="en-US" dirty="0" err="1" smtClean="0"/>
              <a:t>οιεῖν</a:t>
            </a:r>
            <a:r>
              <a:rPr lang="en-US" dirty="0" smtClean="0"/>
              <a:t> </a:t>
            </a:r>
            <a:r>
              <a:rPr lang="en-US" dirty="0" err="1" smtClean="0"/>
              <a:t>ἀθλιώτερος</a:t>
            </a:r>
            <a:r>
              <a:rPr lang="en-US" dirty="0" smtClean="0"/>
              <a:t> </a:t>
            </a:r>
            <a:r>
              <a:rPr lang="en-US" dirty="0" err="1" smtClean="0"/>
              <a:t>ἦ</a:t>
            </a:r>
            <a:r>
              <a:rPr lang="en-US" dirty="0" smtClean="0"/>
              <a:t> </a:t>
            </a:r>
            <a:r>
              <a:rPr lang="en-US" dirty="0" err="1" smtClean="0"/>
              <a:t>ὁτουοῦν</a:t>
            </a:r>
            <a:r>
              <a:rPr lang="en-US" dirty="0" smtClean="0"/>
              <a:t>, </a:t>
            </a:r>
            <a:r>
              <a:rPr lang="en-US" dirty="0" err="1" smtClean="0"/>
              <a:t>οὐχ</a:t>
            </a:r>
            <a:r>
              <a:rPr lang="en-US" dirty="0" smtClean="0"/>
              <a:t> </a:t>
            </a:r>
            <a:r>
              <a:rPr lang="en-US" dirty="0" err="1" smtClean="0"/>
              <a:t>ἧττον</a:t>
            </a:r>
            <a:r>
              <a:rPr lang="en-US" dirty="0" smtClean="0"/>
              <a:t> </a:t>
            </a:r>
            <a:r>
              <a:rPr lang="en-US" dirty="0" err="1" smtClean="0"/>
              <a:t>ἢ</a:t>
            </a:r>
            <a:r>
              <a:rPr lang="en-US" dirty="0" smtClean="0"/>
              <a:t> </a:t>
            </a:r>
            <a:r>
              <a:rPr lang="en-US" dirty="0" err="1" smtClean="0"/>
              <a:t>σὺ</a:t>
            </a:r>
            <a:r>
              <a:rPr lang="en-US" dirty="0" smtClean="0"/>
              <a:t> </a:t>
            </a:r>
            <a:r>
              <a:rPr lang="en-US" dirty="0" err="1" smtClean="0"/>
              <a:t>νυνί</a:t>
            </a:r>
            <a:r>
              <a:rPr lang="en-US" dirty="0" smtClean="0"/>
              <a:t>, </a:t>
            </a:r>
            <a:r>
              <a:rPr lang="en-US" dirty="0" err="1" smtClean="0"/>
              <a:t>οἰόμενος</a:t>
            </a:r>
            <a:r>
              <a:rPr lang="en-US" dirty="0" smtClean="0"/>
              <a:t> </a:t>
            </a:r>
            <a:r>
              <a:rPr lang="en-US" dirty="0" err="1" smtClean="0"/>
              <a:t>δεῖν</a:t>
            </a:r>
            <a:r>
              <a:rPr lang="en-US" dirty="0" smtClean="0"/>
              <a:t> π</a:t>
            </a:r>
            <a:r>
              <a:rPr lang="en-US" dirty="0" err="1" smtClean="0"/>
              <a:t>άντ</a:t>
            </a:r>
            <a:r>
              <a:rPr lang="en-US" dirty="0" smtClean="0"/>
              <a:t>α </a:t>
            </a:r>
            <a:r>
              <a:rPr lang="en-US" dirty="0" err="1" smtClean="0"/>
              <a:t>μᾶλλον</a:t>
            </a:r>
            <a:r>
              <a:rPr lang="en-US" dirty="0" smtClean="0"/>
              <a:t> π</a:t>
            </a:r>
            <a:r>
              <a:rPr lang="en-US" dirty="0" err="1" smtClean="0"/>
              <a:t>ράττειν</a:t>
            </a:r>
            <a:r>
              <a:rPr lang="en-US" dirty="0" smtClean="0"/>
              <a:t> </a:t>
            </a:r>
            <a:r>
              <a:rPr lang="en-US" dirty="0" err="1" smtClean="0"/>
              <a:t>ἢ</a:t>
            </a:r>
            <a:r>
              <a:rPr lang="en-US" dirty="0" smtClean="0"/>
              <a:t> </a:t>
            </a:r>
            <a:r>
              <a:rPr lang="en-US" u="sng" dirty="0" err="1" smtClean="0"/>
              <a:t>φιλοσοφεῖν</a:t>
            </a:r>
            <a:r>
              <a:rPr lang="en-US" dirty="0" smtClean="0"/>
              <a:t>. (172c4-173a3)</a:t>
            </a:r>
            <a:endParaRPr lang="de-DE" dirty="0" smtClean="0"/>
          </a:p>
          <a:p>
            <a:pPr marL="0" indent="0">
              <a:buNone/>
            </a:pPr>
            <a:r>
              <a:rPr lang="en-US" dirty="0"/>
              <a:t> </a:t>
            </a:r>
            <a:endParaRPr lang="de-DE" dirty="0"/>
          </a:p>
          <a:p>
            <a:pPr marL="0" indent="0">
              <a:buNone/>
            </a:pPr>
            <a:r>
              <a:rPr lang="en-US" dirty="0" err="1"/>
              <a:t>Nog</a:t>
            </a:r>
            <a:r>
              <a:rPr lang="en-US" dirty="0"/>
              <a:t> </a:t>
            </a:r>
            <a:r>
              <a:rPr lang="en-US" dirty="0" err="1"/>
              <a:t>geen</a:t>
            </a:r>
            <a:r>
              <a:rPr lang="en-US" dirty="0"/>
              <a:t> </a:t>
            </a:r>
            <a:r>
              <a:rPr lang="en-US" dirty="0" err="1"/>
              <a:t>drie</a:t>
            </a:r>
            <a:r>
              <a:rPr lang="en-US" dirty="0"/>
              <a:t> </a:t>
            </a:r>
            <a:r>
              <a:rPr lang="en-US" dirty="0" err="1"/>
              <a:t>jaar</a:t>
            </a:r>
            <a:r>
              <a:rPr lang="en-US" dirty="0"/>
              <a:t> </a:t>
            </a:r>
            <a:r>
              <a:rPr lang="en-US" dirty="0" err="1"/>
              <a:t>zijn</a:t>
            </a:r>
            <a:r>
              <a:rPr lang="en-US" dirty="0"/>
              <a:t> </a:t>
            </a:r>
            <a:r>
              <a:rPr lang="en-US" dirty="0" err="1"/>
              <a:t>voorbij</a:t>
            </a:r>
            <a:r>
              <a:rPr lang="en-US" dirty="0"/>
              <a:t> </a:t>
            </a:r>
            <a:r>
              <a:rPr lang="en-US" dirty="0" err="1"/>
              <a:t>sinds</a:t>
            </a:r>
            <a:r>
              <a:rPr lang="en-US" dirty="0"/>
              <a:t> het moment </a:t>
            </a:r>
            <a:r>
              <a:rPr lang="en-US" dirty="0" err="1"/>
              <a:t>dat</a:t>
            </a:r>
            <a:r>
              <a:rPr lang="en-US" dirty="0"/>
              <a:t> </a:t>
            </a:r>
            <a:r>
              <a:rPr lang="en-US" dirty="0" err="1"/>
              <a:t>ik</a:t>
            </a:r>
            <a:r>
              <a:rPr lang="en-US" dirty="0"/>
              <a:t> met Socrates </a:t>
            </a:r>
            <a:r>
              <a:rPr lang="en-US" dirty="0" err="1"/>
              <a:t>tijd</a:t>
            </a:r>
            <a:r>
              <a:rPr lang="en-US" dirty="0"/>
              <a:t> door ben </a:t>
            </a:r>
            <a:r>
              <a:rPr lang="en-US" dirty="0" err="1"/>
              <a:t>gaan</a:t>
            </a:r>
            <a:r>
              <a:rPr lang="en-US" dirty="0"/>
              <a:t> </a:t>
            </a:r>
            <a:r>
              <a:rPr lang="en-US" dirty="0" err="1"/>
              <a:t>brengen</a:t>
            </a:r>
            <a:r>
              <a:rPr lang="en-US" dirty="0"/>
              <a:t> en me </a:t>
            </a:r>
            <a:r>
              <a:rPr lang="en-US" dirty="0" err="1"/>
              <a:t>moeite</a:t>
            </a:r>
            <a:r>
              <a:rPr lang="en-US" dirty="0"/>
              <a:t> </a:t>
            </a:r>
            <a:r>
              <a:rPr lang="en-US" dirty="0" err="1"/>
              <a:t>geef</a:t>
            </a:r>
            <a:r>
              <a:rPr lang="en-US" dirty="0"/>
              <a:t> </a:t>
            </a:r>
            <a:r>
              <a:rPr lang="en-US" dirty="0" err="1"/>
              <a:t>om</a:t>
            </a:r>
            <a:r>
              <a:rPr lang="en-US" dirty="0"/>
              <a:t> </a:t>
            </a:r>
            <a:r>
              <a:rPr lang="en-US" dirty="0" err="1"/>
              <a:t>elke</a:t>
            </a:r>
            <a:r>
              <a:rPr lang="en-US" dirty="0"/>
              <a:t> dag </a:t>
            </a:r>
            <a:r>
              <a:rPr lang="en-US" dirty="0" err="1"/>
              <a:t>te</a:t>
            </a:r>
            <a:r>
              <a:rPr lang="en-US" dirty="0"/>
              <a:t> </a:t>
            </a:r>
            <a:r>
              <a:rPr lang="en-US" dirty="0" err="1"/>
              <a:t>weten</a:t>
            </a:r>
            <a:r>
              <a:rPr lang="en-US" dirty="0"/>
              <a:t> </a:t>
            </a:r>
            <a:r>
              <a:rPr lang="en-US" dirty="0" err="1"/>
              <a:t>wat</a:t>
            </a:r>
            <a:r>
              <a:rPr lang="en-US" dirty="0"/>
              <a:t> </a:t>
            </a:r>
            <a:r>
              <a:rPr lang="en-US" dirty="0" err="1"/>
              <a:t>hij</a:t>
            </a:r>
            <a:r>
              <a:rPr lang="en-US" dirty="0"/>
              <a:t> </a:t>
            </a:r>
            <a:r>
              <a:rPr lang="en-US" dirty="0" err="1"/>
              <a:t>zegt</a:t>
            </a:r>
            <a:r>
              <a:rPr lang="en-US" dirty="0"/>
              <a:t> en </a:t>
            </a:r>
            <a:r>
              <a:rPr lang="en-US" dirty="0" err="1"/>
              <a:t>aan</a:t>
            </a:r>
            <a:r>
              <a:rPr lang="en-US" dirty="0"/>
              <a:t> het </a:t>
            </a:r>
            <a:r>
              <a:rPr lang="en-US" dirty="0" err="1"/>
              <a:t>doen</a:t>
            </a:r>
            <a:r>
              <a:rPr lang="en-US" dirty="0"/>
              <a:t> is. </a:t>
            </a:r>
            <a:r>
              <a:rPr lang="en-US" dirty="0" err="1"/>
              <a:t>Daarvoor</a:t>
            </a:r>
            <a:r>
              <a:rPr lang="en-US" dirty="0"/>
              <a:t> was </a:t>
            </a:r>
            <a:r>
              <a:rPr lang="en-US" dirty="0" err="1"/>
              <a:t>ik</a:t>
            </a:r>
            <a:r>
              <a:rPr lang="en-US" dirty="0"/>
              <a:t> maar </a:t>
            </a:r>
            <a:r>
              <a:rPr lang="en-US" dirty="0" err="1"/>
              <a:t>overal</a:t>
            </a:r>
            <a:r>
              <a:rPr lang="en-US" dirty="0"/>
              <a:t> </a:t>
            </a:r>
            <a:r>
              <a:rPr lang="en-US" dirty="0" err="1"/>
              <a:t>heen</a:t>
            </a:r>
            <a:r>
              <a:rPr lang="en-US" dirty="0"/>
              <a:t> </a:t>
            </a:r>
            <a:r>
              <a:rPr lang="en-US" dirty="0" err="1"/>
              <a:t>aan</a:t>
            </a:r>
            <a:r>
              <a:rPr lang="en-US" dirty="0"/>
              <a:t> het </a:t>
            </a:r>
            <a:r>
              <a:rPr lang="en-US" dirty="0" err="1"/>
              <a:t>rennen</a:t>
            </a:r>
            <a:r>
              <a:rPr lang="en-US" dirty="0"/>
              <a:t> en </a:t>
            </a:r>
            <a:r>
              <a:rPr lang="en-US" dirty="0" err="1"/>
              <a:t>dacht</a:t>
            </a:r>
            <a:r>
              <a:rPr lang="en-US" dirty="0"/>
              <a:t> </a:t>
            </a:r>
            <a:r>
              <a:rPr lang="en-US" dirty="0" err="1"/>
              <a:t>ik</a:t>
            </a:r>
            <a:r>
              <a:rPr lang="en-US" dirty="0"/>
              <a:t> </a:t>
            </a:r>
            <a:r>
              <a:rPr lang="en-US" dirty="0" err="1"/>
              <a:t>iets</a:t>
            </a:r>
            <a:r>
              <a:rPr lang="en-US" dirty="0"/>
              <a:t> </a:t>
            </a:r>
            <a:r>
              <a:rPr lang="en-US" dirty="0" err="1"/>
              <a:t>voor</a:t>
            </a:r>
            <a:r>
              <a:rPr lang="en-US" dirty="0"/>
              <a:t> </a:t>
            </a:r>
            <a:r>
              <a:rPr lang="en-US" dirty="0" err="1"/>
              <a:t>elkaar</a:t>
            </a:r>
            <a:r>
              <a:rPr lang="en-US" dirty="0"/>
              <a:t> </a:t>
            </a:r>
            <a:r>
              <a:rPr lang="en-US" dirty="0" err="1"/>
              <a:t>te</a:t>
            </a:r>
            <a:r>
              <a:rPr lang="en-US" dirty="0"/>
              <a:t> </a:t>
            </a:r>
            <a:r>
              <a:rPr lang="en-US" dirty="0" err="1"/>
              <a:t>krijgen</a:t>
            </a:r>
            <a:r>
              <a:rPr lang="en-US" dirty="0"/>
              <a:t>. Maar </a:t>
            </a:r>
            <a:r>
              <a:rPr lang="en-US" dirty="0" err="1"/>
              <a:t>ondertussen</a:t>
            </a:r>
            <a:r>
              <a:rPr lang="en-US" dirty="0"/>
              <a:t> was </a:t>
            </a:r>
            <a:r>
              <a:rPr lang="en-US" dirty="0" err="1"/>
              <a:t>ik</a:t>
            </a:r>
            <a:r>
              <a:rPr lang="en-US" dirty="0"/>
              <a:t> </a:t>
            </a:r>
            <a:r>
              <a:rPr lang="en-US" dirty="0" err="1"/>
              <a:t>er</a:t>
            </a:r>
            <a:r>
              <a:rPr lang="en-US" dirty="0"/>
              <a:t> </a:t>
            </a:r>
            <a:r>
              <a:rPr lang="en-US" dirty="0" err="1"/>
              <a:t>treuriger</a:t>
            </a:r>
            <a:r>
              <a:rPr lang="en-US" dirty="0"/>
              <a:t> </a:t>
            </a:r>
            <a:r>
              <a:rPr lang="en-US" dirty="0" err="1"/>
              <a:t>aan</a:t>
            </a:r>
            <a:r>
              <a:rPr lang="en-US" dirty="0"/>
              <a:t> toe </a:t>
            </a:r>
            <a:r>
              <a:rPr lang="en-US" dirty="0" err="1"/>
              <a:t>dan</a:t>
            </a:r>
            <a:r>
              <a:rPr lang="en-US" dirty="0"/>
              <a:t> </a:t>
            </a:r>
            <a:r>
              <a:rPr lang="en-US" dirty="0" err="1"/>
              <a:t>wie</a:t>
            </a:r>
            <a:r>
              <a:rPr lang="en-US" dirty="0"/>
              <a:t> </a:t>
            </a:r>
            <a:r>
              <a:rPr lang="en-US" dirty="0" err="1"/>
              <a:t>dan</a:t>
            </a:r>
            <a:r>
              <a:rPr lang="en-US" dirty="0"/>
              <a:t> </a:t>
            </a:r>
            <a:r>
              <a:rPr lang="en-US" dirty="0" err="1"/>
              <a:t>ook</a:t>
            </a:r>
            <a:r>
              <a:rPr lang="en-US" dirty="0"/>
              <a:t>, </a:t>
            </a:r>
            <a:r>
              <a:rPr lang="en-US" dirty="0" err="1"/>
              <a:t>niet</a:t>
            </a:r>
            <a:r>
              <a:rPr lang="en-US" dirty="0"/>
              <a:t> minder </a:t>
            </a:r>
            <a:r>
              <a:rPr lang="en-US" dirty="0" err="1"/>
              <a:t>dan</a:t>
            </a:r>
            <a:r>
              <a:rPr lang="en-US" dirty="0"/>
              <a:t> </a:t>
            </a:r>
            <a:r>
              <a:rPr lang="en-US" dirty="0" err="1"/>
              <a:t>jij</a:t>
            </a:r>
            <a:r>
              <a:rPr lang="en-US" dirty="0"/>
              <a:t> nu, want </a:t>
            </a:r>
            <a:r>
              <a:rPr lang="en-US" dirty="0" err="1"/>
              <a:t>ik</a:t>
            </a:r>
            <a:r>
              <a:rPr lang="en-US" dirty="0"/>
              <a:t> </a:t>
            </a:r>
            <a:r>
              <a:rPr lang="en-US" dirty="0" err="1"/>
              <a:t>dacht</a:t>
            </a:r>
            <a:r>
              <a:rPr lang="en-US" dirty="0"/>
              <a:t> </a:t>
            </a:r>
            <a:r>
              <a:rPr lang="en-US" dirty="0" err="1"/>
              <a:t>liever</a:t>
            </a:r>
            <a:r>
              <a:rPr lang="en-US" dirty="0"/>
              <a:t> </a:t>
            </a:r>
            <a:r>
              <a:rPr lang="en-US" dirty="0" err="1" smtClean="0"/>
              <a:t>alles</a:t>
            </a:r>
            <a:r>
              <a:rPr lang="en-US" dirty="0" smtClean="0"/>
              <a:t> </a:t>
            </a:r>
            <a:r>
              <a:rPr lang="en-US" dirty="0" err="1"/>
              <a:t>andere</a:t>
            </a:r>
            <a:r>
              <a:rPr lang="en-US" dirty="0"/>
              <a:t> </a:t>
            </a:r>
            <a:r>
              <a:rPr lang="en-US" dirty="0" err="1" smtClean="0"/>
              <a:t>te</a:t>
            </a:r>
            <a:r>
              <a:rPr lang="en-US" dirty="0" smtClean="0"/>
              <a:t> </a:t>
            </a:r>
            <a:r>
              <a:rPr lang="en-US" dirty="0" err="1"/>
              <a:t>moeten</a:t>
            </a:r>
            <a:r>
              <a:rPr lang="en-US" dirty="0"/>
              <a:t> </a:t>
            </a:r>
            <a:r>
              <a:rPr lang="en-US" dirty="0" err="1"/>
              <a:t>doen</a:t>
            </a:r>
            <a:r>
              <a:rPr lang="en-US" dirty="0"/>
              <a:t> </a:t>
            </a:r>
            <a:r>
              <a:rPr lang="en-US" dirty="0" err="1"/>
              <a:t>dan</a:t>
            </a:r>
            <a:r>
              <a:rPr lang="en-US" dirty="0"/>
              <a:t> de </a:t>
            </a:r>
            <a:r>
              <a:rPr lang="en-US" dirty="0" err="1"/>
              <a:t>wijsheid</a:t>
            </a:r>
            <a:r>
              <a:rPr lang="en-US" dirty="0"/>
              <a:t> </a:t>
            </a:r>
            <a:r>
              <a:rPr lang="en-US" dirty="0" err="1"/>
              <a:t>lief</a:t>
            </a:r>
            <a:r>
              <a:rPr lang="en-US" dirty="0"/>
              <a:t> </a:t>
            </a:r>
            <a:r>
              <a:rPr lang="en-US" dirty="0" err="1"/>
              <a:t>te</a:t>
            </a:r>
            <a:r>
              <a:rPr lang="en-US" dirty="0"/>
              <a:t> </a:t>
            </a:r>
            <a:r>
              <a:rPr lang="en-US" dirty="0" err="1"/>
              <a:t>hebben</a:t>
            </a:r>
            <a:r>
              <a:rPr lang="en-US" dirty="0"/>
              <a:t>.</a:t>
            </a:r>
            <a:endParaRPr lang="de-DE" dirty="0"/>
          </a:p>
          <a:p>
            <a:pPr marL="0" indent="0">
              <a:buNone/>
            </a:pPr>
            <a:endParaRPr lang="en-US" dirty="0"/>
          </a:p>
        </p:txBody>
      </p:sp>
    </p:spTree>
    <p:extLst>
      <p:ext uri="{BB962C8B-B14F-4D97-AF65-F5344CB8AC3E}">
        <p14:creationId xmlns:p14="http://schemas.microsoft.com/office/powerpoint/2010/main" val="344037046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Het </a:t>
            </a:r>
            <a:r>
              <a:rPr lang="en-US" dirty="0" err="1" smtClean="0"/>
              <a:t>filosofisch</a:t>
            </a:r>
            <a:r>
              <a:rPr lang="en-US" dirty="0" smtClean="0"/>
              <a:t> </a:t>
            </a:r>
            <a:r>
              <a:rPr lang="en-US" dirty="0" err="1" smtClean="0"/>
              <a:t>gebrek</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Je </a:t>
            </a:r>
            <a:r>
              <a:rPr lang="en-US" dirty="0" err="1" smtClean="0"/>
              <a:t>hebt</a:t>
            </a:r>
            <a:r>
              <a:rPr lang="en-US" dirty="0" smtClean="0"/>
              <a:t> </a:t>
            </a:r>
            <a:r>
              <a:rPr lang="en-US" dirty="0" err="1" smtClean="0"/>
              <a:t>lief</a:t>
            </a:r>
            <a:r>
              <a:rPr lang="en-US" dirty="0" smtClean="0"/>
              <a:t>:</a:t>
            </a:r>
          </a:p>
          <a:p>
            <a:pPr marL="514350" indent="-514350">
              <a:buFont typeface="+mj-lt"/>
              <a:buAutoNum type="alphaLcPeriod"/>
            </a:pPr>
            <a:r>
              <a:rPr lang="en-US" b="1" dirty="0" err="1" smtClean="0"/>
              <a:t>wat</a:t>
            </a:r>
            <a:r>
              <a:rPr lang="en-US" b="1" dirty="0" smtClean="0"/>
              <a:t> </a:t>
            </a:r>
            <a:r>
              <a:rPr lang="en-US" b="1" dirty="0"/>
              <a:t>je </a:t>
            </a:r>
            <a:r>
              <a:rPr lang="en-US" b="1" dirty="0" err="1"/>
              <a:t>niet</a:t>
            </a:r>
            <a:r>
              <a:rPr lang="en-US" b="1" dirty="0"/>
              <a:t> </a:t>
            </a:r>
            <a:r>
              <a:rPr lang="en-US" b="1" dirty="0" err="1" smtClean="0"/>
              <a:t>hebt</a:t>
            </a:r>
            <a:endParaRPr lang="en-US" b="1" dirty="0" smtClean="0"/>
          </a:p>
          <a:p>
            <a:pPr marL="514350" indent="-514350">
              <a:buFont typeface="+mj-lt"/>
              <a:buAutoNum type="alphaLcPeriod"/>
            </a:pPr>
            <a:r>
              <a:rPr lang="en-US" dirty="0" err="1" smtClean="0"/>
              <a:t>wat</a:t>
            </a:r>
            <a:r>
              <a:rPr lang="en-US" dirty="0" smtClean="0"/>
              <a:t> je </a:t>
            </a:r>
            <a:r>
              <a:rPr lang="en-US" dirty="0" err="1" smtClean="0"/>
              <a:t>beseft</a:t>
            </a:r>
            <a:r>
              <a:rPr lang="en-US" dirty="0" smtClean="0"/>
              <a:t> </a:t>
            </a:r>
            <a:r>
              <a:rPr lang="en-US" dirty="0" err="1" smtClean="0"/>
              <a:t>niet</a:t>
            </a:r>
            <a:r>
              <a:rPr lang="en-US" dirty="0" smtClean="0"/>
              <a:t> </a:t>
            </a:r>
            <a:r>
              <a:rPr lang="en-US" dirty="0" err="1" smtClean="0"/>
              <a:t>te</a:t>
            </a:r>
            <a:r>
              <a:rPr lang="en-US" dirty="0" smtClean="0"/>
              <a:t> </a:t>
            </a:r>
            <a:r>
              <a:rPr lang="en-US" dirty="0" err="1" smtClean="0"/>
              <a:t>hebben</a:t>
            </a:r>
            <a:endParaRPr lang="en-US" dirty="0" smtClean="0"/>
          </a:p>
          <a:p>
            <a:pPr marL="514350" indent="-514350">
              <a:buFont typeface="+mj-lt"/>
              <a:buAutoNum type="alphaLcPeriod"/>
            </a:pPr>
            <a:r>
              <a:rPr lang="en-US" dirty="0" err="1" smtClean="0"/>
              <a:t>wat</a:t>
            </a:r>
            <a:r>
              <a:rPr lang="en-US" dirty="0" smtClean="0"/>
              <a:t> je </a:t>
            </a:r>
            <a:r>
              <a:rPr lang="en-US" dirty="0" err="1" smtClean="0"/>
              <a:t>als</a:t>
            </a:r>
            <a:r>
              <a:rPr lang="en-US" dirty="0" smtClean="0"/>
              <a:t> </a:t>
            </a:r>
            <a:r>
              <a:rPr lang="en-US" dirty="0" err="1" smtClean="0"/>
              <a:t>problematisch</a:t>
            </a:r>
            <a:r>
              <a:rPr lang="en-US" dirty="0" smtClean="0"/>
              <a:t> </a:t>
            </a:r>
            <a:r>
              <a:rPr lang="en-US" dirty="0" err="1" smtClean="0"/>
              <a:t>gemis</a:t>
            </a:r>
            <a:r>
              <a:rPr lang="en-US" dirty="0" smtClean="0"/>
              <a:t> </a:t>
            </a:r>
            <a:r>
              <a:rPr lang="en-US" dirty="0" err="1" smtClean="0"/>
              <a:t>ziet</a:t>
            </a:r>
            <a:endParaRPr lang="en-US" dirty="0" smtClean="0"/>
          </a:p>
          <a:p>
            <a:pPr marL="514350" indent="-514350">
              <a:buFont typeface="+mj-lt"/>
              <a:buAutoNum type="alphaLcPeriod"/>
            </a:pPr>
            <a:endParaRPr lang="en-US" dirty="0" smtClean="0"/>
          </a:p>
          <a:p>
            <a:pPr marL="514350" indent="-514350">
              <a:buFont typeface="+mj-lt"/>
              <a:buAutoNum type="alphaLcPeriod"/>
            </a:pPr>
            <a:r>
              <a:rPr lang="en-US" dirty="0" err="1" smtClean="0"/>
              <a:t>Gebrek</a:t>
            </a:r>
            <a:r>
              <a:rPr lang="en-US" dirty="0" smtClean="0"/>
              <a:t> </a:t>
            </a:r>
            <a:r>
              <a:rPr lang="en-US" dirty="0" err="1" smtClean="0"/>
              <a:t>bij</a:t>
            </a:r>
            <a:r>
              <a:rPr lang="en-US" dirty="0" smtClean="0"/>
              <a:t> Aristophanes</a:t>
            </a:r>
          </a:p>
          <a:p>
            <a:pPr marL="514350" indent="-514350">
              <a:buFont typeface="+mj-lt"/>
              <a:buAutoNum type="alphaLcPeriod"/>
            </a:pPr>
            <a:r>
              <a:rPr lang="en-US" dirty="0" smtClean="0"/>
              <a:t>Het </a:t>
            </a:r>
            <a:r>
              <a:rPr lang="en-US" dirty="0" err="1" smtClean="0"/>
              <a:t>paradigma</a:t>
            </a:r>
            <a:r>
              <a:rPr lang="en-US" dirty="0" smtClean="0"/>
              <a:t> van de </a:t>
            </a:r>
            <a:r>
              <a:rPr lang="en-US" dirty="0" err="1" smtClean="0"/>
              <a:t>filosoof</a:t>
            </a:r>
            <a:endParaRPr lang="en-US" dirty="0" smtClean="0"/>
          </a:p>
          <a:p>
            <a:pPr marL="514350" indent="-514350">
              <a:buFont typeface="+mj-lt"/>
              <a:buAutoNum type="alphaLcPeriod"/>
            </a:pPr>
            <a:r>
              <a:rPr lang="en-US" dirty="0" smtClean="0"/>
              <a:t>De </a:t>
            </a:r>
            <a:r>
              <a:rPr lang="en-US" i="1" dirty="0" smtClean="0"/>
              <a:t>elenchus</a:t>
            </a:r>
          </a:p>
          <a:p>
            <a:pPr marL="514350" indent="-514350">
              <a:buFont typeface="+mj-lt"/>
              <a:buAutoNum type="alphaLcPeriod"/>
            </a:pPr>
            <a:endParaRPr lang="en-US" dirty="0"/>
          </a:p>
          <a:p>
            <a:pPr marL="514350" indent="-514350">
              <a:buFont typeface="+mj-lt"/>
              <a:buAutoNum type="alphaLcPeriod"/>
            </a:pPr>
            <a:endParaRPr lang="en-US" dirty="0"/>
          </a:p>
        </p:txBody>
      </p:sp>
    </p:spTree>
    <p:extLst>
      <p:ext uri="{BB962C8B-B14F-4D97-AF65-F5344CB8AC3E}">
        <p14:creationId xmlns:p14="http://schemas.microsoft.com/office/powerpoint/2010/main" val="394759800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Het </a:t>
            </a:r>
            <a:r>
              <a:rPr lang="en-US" dirty="0" err="1" smtClean="0"/>
              <a:t>filosofisch</a:t>
            </a:r>
            <a:r>
              <a:rPr lang="en-US" dirty="0" smtClean="0"/>
              <a:t> </a:t>
            </a:r>
            <a:r>
              <a:rPr lang="en-US" dirty="0" err="1" smtClean="0"/>
              <a:t>gebrek</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nl-NL" dirty="0"/>
              <a:t>199d1-2:</a:t>
            </a:r>
          </a:p>
          <a:p>
            <a:pPr marL="0" indent="0">
              <a:buNone/>
            </a:pPr>
            <a:r>
              <a:rPr lang="nl-NL" dirty="0"/>
              <a:t>π</a:t>
            </a:r>
            <a:r>
              <a:rPr lang="nl-NL" dirty="0" err="1"/>
              <a:t>ότερόν</a:t>
            </a:r>
            <a:r>
              <a:rPr lang="nl-NL" dirty="0"/>
              <a:t> </a:t>
            </a:r>
            <a:r>
              <a:rPr lang="nl-NL" dirty="0" err="1"/>
              <a:t>ἐστι</a:t>
            </a:r>
            <a:r>
              <a:rPr lang="nl-NL" dirty="0"/>
              <a:t> </a:t>
            </a:r>
            <a:r>
              <a:rPr lang="nl-NL" dirty="0" err="1"/>
              <a:t>τοιοῦτος</a:t>
            </a:r>
            <a:r>
              <a:rPr lang="nl-NL" dirty="0"/>
              <a:t> </a:t>
            </a:r>
            <a:r>
              <a:rPr lang="nl-NL" dirty="0" err="1"/>
              <a:t>οἷος</a:t>
            </a:r>
            <a:r>
              <a:rPr lang="nl-NL" dirty="0"/>
              <a:t> </a:t>
            </a:r>
            <a:r>
              <a:rPr lang="nl-NL" dirty="0" err="1"/>
              <a:t>εἶν</a:t>
            </a:r>
            <a:r>
              <a:rPr lang="nl-NL" dirty="0"/>
              <a:t>α</a:t>
            </a:r>
            <a:r>
              <a:rPr lang="nl-NL" dirty="0" err="1"/>
              <a:t>ί</a:t>
            </a:r>
            <a:r>
              <a:rPr lang="nl-NL" dirty="0"/>
              <a:t> </a:t>
            </a:r>
            <a:r>
              <a:rPr lang="nl-NL" dirty="0" err="1"/>
              <a:t>τινος</a:t>
            </a:r>
            <a:r>
              <a:rPr lang="nl-NL" dirty="0"/>
              <a:t> </a:t>
            </a:r>
            <a:r>
              <a:rPr lang="nl-NL" dirty="0" err="1"/>
              <a:t>ὁ</a:t>
            </a:r>
            <a:r>
              <a:rPr lang="nl-NL" dirty="0"/>
              <a:t> </a:t>
            </a:r>
            <a:r>
              <a:rPr lang="nl-NL" dirty="0" err="1"/>
              <a:t>Ἔρως</a:t>
            </a:r>
            <a:r>
              <a:rPr lang="nl-NL" dirty="0"/>
              <a:t> </a:t>
            </a:r>
            <a:r>
              <a:rPr lang="nl-NL" dirty="0" err="1"/>
              <a:t>ἔρως</a:t>
            </a:r>
            <a:r>
              <a:rPr lang="nl-NL" dirty="0"/>
              <a:t>, </a:t>
            </a:r>
            <a:r>
              <a:rPr lang="nl-NL" dirty="0" err="1"/>
              <a:t>ἢ</a:t>
            </a:r>
            <a:r>
              <a:rPr lang="nl-NL" dirty="0"/>
              <a:t> </a:t>
            </a:r>
            <a:r>
              <a:rPr lang="nl-NL" dirty="0" err="1"/>
              <a:t>οὐδενός</a:t>
            </a:r>
            <a:r>
              <a:rPr lang="nl-NL" dirty="0"/>
              <a:t>; </a:t>
            </a:r>
          </a:p>
          <a:p>
            <a:endParaRPr lang="nl-NL" dirty="0"/>
          </a:p>
          <a:p>
            <a:pPr marL="0" indent="0">
              <a:buNone/>
            </a:pPr>
            <a:r>
              <a:rPr lang="nl-NL" dirty="0"/>
              <a:t>Is </a:t>
            </a:r>
            <a:r>
              <a:rPr lang="nl-NL" dirty="0" err="1"/>
              <a:t>Erôs</a:t>
            </a:r>
            <a:r>
              <a:rPr lang="nl-NL" dirty="0"/>
              <a:t> naar zijn aard liefde voor iets of voor niets?</a:t>
            </a:r>
          </a:p>
          <a:p>
            <a:endParaRPr lang="en-US" dirty="0"/>
          </a:p>
        </p:txBody>
      </p:sp>
    </p:spTree>
    <p:extLst>
      <p:ext uri="{BB962C8B-B14F-4D97-AF65-F5344CB8AC3E}">
        <p14:creationId xmlns:p14="http://schemas.microsoft.com/office/powerpoint/2010/main" val="203032558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Het </a:t>
            </a:r>
            <a:r>
              <a:rPr lang="en-US" dirty="0" err="1" smtClean="0"/>
              <a:t>filosofisch</a:t>
            </a:r>
            <a:r>
              <a:rPr lang="en-US" dirty="0" smtClean="0"/>
              <a:t> </a:t>
            </a:r>
            <a:r>
              <a:rPr lang="en-US" dirty="0" err="1" smtClean="0"/>
              <a:t>gebrek</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Je </a:t>
            </a:r>
            <a:r>
              <a:rPr lang="en-US" dirty="0" err="1" smtClean="0"/>
              <a:t>hebt</a:t>
            </a:r>
            <a:r>
              <a:rPr lang="en-US" dirty="0" smtClean="0"/>
              <a:t> </a:t>
            </a:r>
            <a:r>
              <a:rPr lang="en-US" dirty="0" err="1" smtClean="0"/>
              <a:t>lief</a:t>
            </a:r>
            <a:r>
              <a:rPr lang="en-US" dirty="0" smtClean="0"/>
              <a:t>:</a:t>
            </a:r>
          </a:p>
          <a:p>
            <a:pPr marL="514350" indent="-514350">
              <a:buFont typeface="+mj-lt"/>
              <a:buAutoNum type="alphaLcPeriod"/>
            </a:pPr>
            <a:r>
              <a:rPr lang="en-US" dirty="0" err="1" smtClean="0"/>
              <a:t>wat</a:t>
            </a:r>
            <a:r>
              <a:rPr lang="en-US" dirty="0" smtClean="0"/>
              <a:t> </a:t>
            </a:r>
            <a:r>
              <a:rPr lang="en-US" dirty="0"/>
              <a:t>je </a:t>
            </a:r>
            <a:r>
              <a:rPr lang="en-US" dirty="0" err="1"/>
              <a:t>niet</a:t>
            </a:r>
            <a:r>
              <a:rPr lang="en-US" dirty="0"/>
              <a:t> </a:t>
            </a:r>
            <a:r>
              <a:rPr lang="en-US" dirty="0" err="1" smtClean="0"/>
              <a:t>hebt</a:t>
            </a:r>
            <a:endParaRPr lang="en-US" dirty="0" smtClean="0"/>
          </a:p>
          <a:p>
            <a:pPr marL="514350" indent="-514350">
              <a:buFont typeface="+mj-lt"/>
              <a:buAutoNum type="alphaLcPeriod"/>
            </a:pPr>
            <a:r>
              <a:rPr lang="en-US" b="1" dirty="0" err="1" smtClean="0"/>
              <a:t>wat</a:t>
            </a:r>
            <a:r>
              <a:rPr lang="en-US" b="1" dirty="0" smtClean="0"/>
              <a:t> je </a:t>
            </a:r>
            <a:r>
              <a:rPr lang="en-US" b="1" dirty="0" err="1" smtClean="0"/>
              <a:t>beseft</a:t>
            </a:r>
            <a:r>
              <a:rPr lang="en-US" b="1" dirty="0" smtClean="0"/>
              <a:t> </a:t>
            </a:r>
            <a:r>
              <a:rPr lang="en-US" b="1" dirty="0" err="1" smtClean="0"/>
              <a:t>niet</a:t>
            </a:r>
            <a:r>
              <a:rPr lang="en-US" b="1" dirty="0" smtClean="0"/>
              <a:t> </a:t>
            </a:r>
            <a:r>
              <a:rPr lang="en-US" b="1" dirty="0" err="1" smtClean="0"/>
              <a:t>te</a:t>
            </a:r>
            <a:r>
              <a:rPr lang="en-US" b="1" dirty="0" smtClean="0"/>
              <a:t> </a:t>
            </a:r>
            <a:r>
              <a:rPr lang="en-US" b="1" dirty="0" err="1" smtClean="0"/>
              <a:t>hebben</a:t>
            </a:r>
            <a:endParaRPr lang="en-US" b="1" dirty="0" smtClean="0"/>
          </a:p>
          <a:p>
            <a:pPr marL="514350" indent="-514350">
              <a:buFont typeface="+mj-lt"/>
              <a:buAutoNum type="alphaLcPeriod"/>
            </a:pPr>
            <a:r>
              <a:rPr lang="en-US" dirty="0" err="1" smtClean="0"/>
              <a:t>wat</a:t>
            </a:r>
            <a:r>
              <a:rPr lang="en-US" dirty="0" smtClean="0"/>
              <a:t> je </a:t>
            </a:r>
            <a:r>
              <a:rPr lang="en-US" dirty="0" err="1" smtClean="0"/>
              <a:t>als</a:t>
            </a:r>
            <a:r>
              <a:rPr lang="en-US" dirty="0" smtClean="0"/>
              <a:t> </a:t>
            </a:r>
            <a:r>
              <a:rPr lang="en-US" dirty="0" err="1" smtClean="0"/>
              <a:t>problematisch</a:t>
            </a:r>
            <a:r>
              <a:rPr lang="en-US" dirty="0" smtClean="0"/>
              <a:t> </a:t>
            </a:r>
            <a:r>
              <a:rPr lang="en-US" dirty="0" err="1" smtClean="0"/>
              <a:t>gemis</a:t>
            </a:r>
            <a:r>
              <a:rPr lang="en-US" dirty="0" smtClean="0"/>
              <a:t> </a:t>
            </a:r>
            <a:r>
              <a:rPr lang="en-US" dirty="0" err="1" smtClean="0"/>
              <a:t>ziet</a:t>
            </a:r>
            <a:endParaRPr lang="en-US" dirty="0" smtClean="0"/>
          </a:p>
          <a:p>
            <a:pPr marL="514350" indent="-514350">
              <a:buFont typeface="+mj-lt"/>
              <a:buAutoNum type="alphaLcPeriod"/>
            </a:pPr>
            <a:endParaRPr lang="en-US" dirty="0" smtClean="0"/>
          </a:p>
          <a:p>
            <a:pPr marL="514350" indent="-514350">
              <a:buFont typeface="+mj-lt"/>
              <a:buAutoNum type="alphaLcPeriod"/>
            </a:pPr>
            <a:r>
              <a:rPr lang="en-US" dirty="0" err="1" smtClean="0"/>
              <a:t>Gebrek</a:t>
            </a:r>
            <a:r>
              <a:rPr lang="en-US" dirty="0" smtClean="0"/>
              <a:t> </a:t>
            </a:r>
            <a:r>
              <a:rPr lang="en-US" dirty="0" err="1" smtClean="0"/>
              <a:t>bij</a:t>
            </a:r>
            <a:r>
              <a:rPr lang="en-US" dirty="0" smtClean="0"/>
              <a:t> Aristophanes</a:t>
            </a:r>
          </a:p>
          <a:p>
            <a:pPr marL="514350" indent="-514350">
              <a:buFont typeface="+mj-lt"/>
              <a:buAutoNum type="alphaLcPeriod"/>
            </a:pPr>
            <a:r>
              <a:rPr lang="en-US" dirty="0" smtClean="0"/>
              <a:t>Het </a:t>
            </a:r>
            <a:r>
              <a:rPr lang="en-US" dirty="0" err="1" smtClean="0"/>
              <a:t>paradigma</a:t>
            </a:r>
            <a:r>
              <a:rPr lang="en-US" dirty="0" smtClean="0"/>
              <a:t> van de </a:t>
            </a:r>
            <a:r>
              <a:rPr lang="en-US" dirty="0" err="1" smtClean="0"/>
              <a:t>filosoof</a:t>
            </a:r>
            <a:endParaRPr lang="en-US" dirty="0" smtClean="0"/>
          </a:p>
          <a:p>
            <a:pPr marL="514350" indent="-514350">
              <a:buFont typeface="+mj-lt"/>
              <a:buAutoNum type="alphaLcPeriod"/>
            </a:pPr>
            <a:r>
              <a:rPr lang="en-US" dirty="0" smtClean="0"/>
              <a:t>De </a:t>
            </a:r>
            <a:r>
              <a:rPr lang="en-US" i="1" dirty="0" smtClean="0"/>
              <a:t>elenchus</a:t>
            </a:r>
          </a:p>
          <a:p>
            <a:pPr marL="514350" indent="-514350">
              <a:buFont typeface="+mj-lt"/>
              <a:buAutoNum type="alphaLcPeriod"/>
            </a:pPr>
            <a:endParaRPr lang="en-US" dirty="0"/>
          </a:p>
          <a:p>
            <a:pPr marL="514350" indent="-514350">
              <a:buFont typeface="+mj-lt"/>
              <a:buAutoNum type="alphaLcPeriod"/>
            </a:pPr>
            <a:endParaRPr lang="en-US" dirty="0"/>
          </a:p>
        </p:txBody>
      </p:sp>
    </p:spTree>
    <p:extLst>
      <p:ext uri="{BB962C8B-B14F-4D97-AF65-F5344CB8AC3E}">
        <p14:creationId xmlns:p14="http://schemas.microsoft.com/office/powerpoint/2010/main" val="394759800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Het </a:t>
            </a:r>
            <a:r>
              <a:rPr lang="en-US" dirty="0" err="1" smtClean="0"/>
              <a:t>filosofisch</a:t>
            </a:r>
            <a:r>
              <a:rPr lang="en-US" dirty="0" smtClean="0"/>
              <a:t> </a:t>
            </a:r>
            <a:r>
              <a:rPr lang="en-US" dirty="0" err="1" smtClean="0"/>
              <a:t>gebrek</a:t>
            </a:r>
            <a:endParaRPr lang="en-US" dirty="0"/>
          </a:p>
        </p:txBody>
      </p:sp>
      <p:sp>
        <p:nvSpPr>
          <p:cNvPr id="3" name="Content Placeholder 2"/>
          <p:cNvSpPr>
            <a:spLocks noGrp="1"/>
          </p:cNvSpPr>
          <p:nvPr>
            <p:ph idx="1"/>
          </p:nvPr>
        </p:nvSpPr>
        <p:spPr/>
        <p:txBody>
          <a:bodyPr/>
          <a:lstStyle/>
          <a:p>
            <a:pPr marL="0" indent="0">
              <a:buNone/>
            </a:pPr>
            <a:r>
              <a:rPr lang="nl-NL" dirty="0"/>
              <a:t>Je hebt lief wat je </a:t>
            </a:r>
            <a:r>
              <a:rPr lang="nl-NL" dirty="0" smtClean="0"/>
              <a:t>beseft niet te hebben:</a:t>
            </a:r>
            <a:endParaRPr lang="nl-NL" dirty="0"/>
          </a:p>
          <a:p>
            <a:endParaRPr lang="en-US" dirty="0" smtClean="0"/>
          </a:p>
          <a:p>
            <a:pPr marL="0" indent="0">
              <a:buNone/>
            </a:pPr>
            <a:r>
              <a:rPr lang="nl-NL" dirty="0" smtClean="0"/>
              <a:t>200a5-b1:</a:t>
            </a:r>
          </a:p>
          <a:p>
            <a:pPr marL="0" indent="0">
              <a:buNone/>
            </a:pPr>
            <a:r>
              <a:rPr lang="nl-NL" dirty="0" err="1" smtClean="0"/>
              <a:t>Πότερον</a:t>
            </a:r>
            <a:r>
              <a:rPr lang="nl-NL" dirty="0" smtClean="0"/>
              <a:t> </a:t>
            </a:r>
            <a:r>
              <a:rPr lang="nl-NL" dirty="0" err="1"/>
              <a:t>ἔχων</a:t>
            </a:r>
            <a:r>
              <a:rPr lang="nl-NL" dirty="0"/>
              <a:t> α</a:t>
            </a:r>
            <a:r>
              <a:rPr lang="nl-NL" dirty="0" err="1"/>
              <a:t>ὐτὸ</a:t>
            </a:r>
            <a:r>
              <a:rPr lang="nl-NL" dirty="0"/>
              <a:t> </a:t>
            </a:r>
            <a:r>
              <a:rPr lang="nl-NL" dirty="0" err="1"/>
              <a:t>οὗ</a:t>
            </a:r>
            <a:r>
              <a:rPr lang="nl-NL" dirty="0"/>
              <a:t> </a:t>
            </a:r>
            <a:r>
              <a:rPr lang="nl-NL" dirty="0" err="1"/>
              <a:t>ἐ</a:t>
            </a:r>
            <a:r>
              <a:rPr lang="nl-NL" dirty="0"/>
              <a:t>π</a:t>
            </a:r>
            <a:r>
              <a:rPr lang="nl-NL" dirty="0" err="1"/>
              <a:t>ιθυμεῖ</a:t>
            </a:r>
            <a:r>
              <a:rPr lang="nl-NL" dirty="0"/>
              <a:t> </a:t>
            </a:r>
            <a:r>
              <a:rPr lang="nl-NL" dirty="0" err="1"/>
              <a:t>τε</a:t>
            </a:r>
            <a:r>
              <a:rPr lang="nl-NL" dirty="0"/>
              <a:t> </a:t>
            </a:r>
            <a:r>
              <a:rPr lang="nl-NL" dirty="0" err="1"/>
              <a:t>κ</a:t>
            </a:r>
            <a:r>
              <a:rPr lang="nl-NL" dirty="0"/>
              <a:t>α</a:t>
            </a:r>
            <a:r>
              <a:rPr lang="nl-NL" dirty="0" err="1"/>
              <a:t>ὶ</a:t>
            </a:r>
            <a:r>
              <a:rPr lang="nl-NL" dirty="0"/>
              <a:t> </a:t>
            </a:r>
            <a:r>
              <a:rPr lang="nl-NL" dirty="0" err="1"/>
              <a:t>ἐρᾷ</a:t>
            </a:r>
            <a:r>
              <a:rPr lang="nl-NL" dirty="0"/>
              <a:t>, </a:t>
            </a:r>
            <a:r>
              <a:rPr lang="nl-NL" dirty="0" err="1"/>
              <a:t>εἶτ</a:t>
            </a:r>
            <a:r>
              <a:rPr lang="nl-NL" dirty="0"/>
              <a:t>α </a:t>
            </a:r>
            <a:r>
              <a:rPr lang="nl-NL" dirty="0" err="1"/>
              <a:t>ἐ</a:t>
            </a:r>
            <a:r>
              <a:rPr lang="nl-NL" dirty="0"/>
              <a:t>π</a:t>
            </a:r>
            <a:r>
              <a:rPr lang="nl-NL" dirty="0" err="1"/>
              <a:t>ιθυμεῖ</a:t>
            </a:r>
            <a:r>
              <a:rPr lang="nl-NL" dirty="0"/>
              <a:t>  </a:t>
            </a:r>
            <a:r>
              <a:rPr lang="nl-NL" dirty="0" err="1"/>
              <a:t>τε</a:t>
            </a:r>
            <a:r>
              <a:rPr lang="nl-NL" dirty="0"/>
              <a:t> </a:t>
            </a:r>
            <a:r>
              <a:rPr lang="nl-NL" dirty="0" err="1"/>
              <a:t>κ</a:t>
            </a:r>
            <a:r>
              <a:rPr lang="nl-NL" dirty="0"/>
              <a:t>α</a:t>
            </a:r>
            <a:r>
              <a:rPr lang="nl-NL" dirty="0" err="1"/>
              <a:t>ὶ</a:t>
            </a:r>
            <a:r>
              <a:rPr lang="nl-NL" dirty="0"/>
              <a:t> </a:t>
            </a:r>
            <a:r>
              <a:rPr lang="nl-NL" dirty="0" err="1"/>
              <a:t>ἐρᾷ</a:t>
            </a:r>
            <a:r>
              <a:rPr lang="nl-NL" dirty="0"/>
              <a:t>, </a:t>
            </a:r>
            <a:r>
              <a:rPr lang="nl-NL" dirty="0" err="1"/>
              <a:t>ἢ</a:t>
            </a:r>
            <a:r>
              <a:rPr lang="nl-NL" dirty="0"/>
              <a:t> </a:t>
            </a:r>
            <a:r>
              <a:rPr lang="nl-NL" u="sng" dirty="0" err="1"/>
              <a:t>οὐκ</a:t>
            </a:r>
            <a:r>
              <a:rPr lang="nl-NL" u="sng" dirty="0"/>
              <a:t> </a:t>
            </a:r>
            <a:r>
              <a:rPr lang="nl-NL" u="sng" dirty="0" err="1"/>
              <a:t>ἔχων</a:t>
            </a:r>
            <a:r>
              <a:rPr lang="nl-NL" dirty="0"/>
              <a:t>; — </a:t>
            </a:r>
            <a:r>
              <a:rPr lang="nl-NL" dirty="0" err="1"/>
              <a:t>Οὐκ</a:t>
            </a:r>
            <a:r>
              <a:rPr lang="nl-NL" dirty="0"/>
              <a:t> </a:t>
            </a:r>
            <a:r>
              <a:rPr lang="nl-NL" dirty="0" err="1"/>
              <a:t>ἔχων</a:t>
            </a:r>
            <a:r>
              <a:rPr lang="nl-NL" dirty="0"/>
              <a:t>, </a:t>
            </a:r>
            <a:r>
              <a:rPr lang="nl-NL" dirty="0" err="1"/>
              <a:t>ὡς</a:t>
            </a:r>
            <a:r>
              <a:rPr lang="nl-NL" dirty="0"/>
              <a:t> </a:t>
            </a:r>
            <a:r>
              <a:rPr lang="nl-NL" dirty="0" err="1"/>
              <a:t>τὸ</a:t>
            </a:r>
            <a:r>
              <a:rPr lang="nl-NL" dirty="0"/>
              <a:t> </a:t>
            </a:r>
            <a:r>
              <a:rPr lang="nl-NL" dirty="0" err="1"/>
              <a:t>εἰκός</a:t>
            </a:r>
            <a:r>
              <a:rPr lang="nl-NL" dirty="0"/>
              <a:t> </a:t>
            </a:r>
            <a:r>
              <a:rPr lang="nl-NL" dirty="0" err="1"/>
              <a:t>γε</a:t>
            </a:r>
            <a:r>
              <a:rPr lang="nl-NL" dirty="0"/>
              <a:t>, </a:t>
            </a:r>
            <a:r>
              <a:rPr lang="nl-NL" dirty="0" err="1"/>
              <a:t>φάν</a:t>
            </a:r>
            <a:r>
              <a:rPr lang="nl-NL" dirty="0"/>
              <a:t>α</a:t>
            </a:r>
            <a:r>
              <a:rPr lang="nl-NL" dirty="0" err="1"/>
              <a:t>ι</a:t>
            </a:r>
            <a:r>
              <a:rPr lang="nl-NL" dirty="0"/>
              <a:t>. — </a:t>
            </a:r>
            <a:r>
              <a:rPr lang="nl-NL" dirty="0" err="1"/>
              <a:t>Σκό</a:t>
            </a:r>
            <a:r>
              <a:rPr lang="nl-NL" dirty="0"/>
              <a:t>π</a:t>
            </a:r>
            <a:r>
              <a:rPr lang="nl-NL" dirty="0" err="1"/>
              <a:t>ει</a:t>
            </a:r>
            <a:r>
              <a:rPr lang="nl-NL" dirty="0"/>
              <a:t> </a:t>
            </a:r>
            <a:r>
              <a:rPr lang="nl-NL" dirty="0" err="1"/>
              <a:t>δή</a:t>
            </a:r>
            <a:r>
              <a:rPr lang="nl-NL" dirty="0"/>
              <a:t>, </a:t>
            </a:r>
            <a:r>
              <a:rPr lang="nl-NL" dirty="0" err="1"/>
              <a:t>εἰ</a:t>
            </a:r>
            <a:r>
              <a:rPr lang="nl-NL" dirty="0"/>
              <a:t>π</a:t>
            </a:r>
            <a:r>
              <a:rPr lang="nl-NL" dirty="0" err="1"/>
              <a:t>εῖν</a:t>
            </a:r>
            <a:r>
              <a:rPr lang="nl-NL" dirty="0"/>
              <a:t> </a:t>
            </a:r>
            <a:r>
              <a:rPr lang="nl-NL" dirty="0" err="1"/>
              <a:t>τὸν</a:t>
            </a:r>
            <a:r>
              <a:rPr lang="nl-NL" dirty="0"/>
              <a:t> </a:t>
            </a:r>
            <a:r>
              <a:rPr lang="nl-NL" dirty="0" err="1"/>
              <a:t>Σωκράτη</a:t>
            </a:r>
            <a:r>
              <a:rPr lang="nl-NL" dirty="0"/>
              <a:t>, </a:t>
            </a:r>
            <a:r>
              <a:rPr lang="nl-NL" dirty="0" err="1"/>
              <a:t>ἀντὶ</a:t>
            </a:r>
            <a:r>
              <a:rPr lang="nl-NL" dirty="0"/>
              <a:t> </a:t>
            </a:r>
            <a:r>
              <a:rPr lang="nl-NL" dirty="0" err="1"/>
              <a:t>τοῦ</a:t>
            </a:r>
            <a:r>
              <a:rPr lang="nl-NL" dirty="0"/>
              <a:t> </a:t>
            </a:r>
            <a:r>
              <a:rPr lang="nl-NL" dirty="0" err="1"/>
              <a:t>εἰκότος</a:t>
            </a:r>
            <a:r>
              <a:rPr lang="nl-NL" dirty="0"/>
              <a:t> </a:t>
            </a:r>
            <a:r>
              <a:rPr lang="nl-NL" dirty="0" err="1"/>
              <a:t>εἰ</a:t>
            </a:r>
            <a:r>
              <a:rPr lang="nl-NL" dirty="0"/>
              <a:t> </a:t>
            </a:r>
            <a:r>
              <a:rPr lang="nl-NL" dirty="0" err="1"/>
              <a:t>ἀνάγκη</a:t>
            </a:r>
            <a:r>
              <a:rPr lang="nl-NL" dirty="0"/>
              <a:t> </a:t>
            </a:r>
            <a:r>
              <a:rPr lang="nl-NL" dirty="0" err="1"/>
              <a:t>οὕτως</a:t>
            </a:r>
            <a:r>
              <a:rPr lang="nl-NL" dirty="0"/>
              <a:t>, </a:t>
            </a:r>
            <a:r>
              <a:rPr lang="nl-NL" dirty="0" err="1"/>
              <a:t>τὸ</a:t>
            </a:r>
            <a:r>
              <a:rPr lang="nl-NL" dirty="0"/>
              <a:t> </a:t>
            </a:r>
            <a:r>
              <a:rPr lang="nl-NL" dirty="0" err="1"/>
              <a:t>ἐ</a:t>
            </a:r>
            <a:r>
              <a:rPr lang="nl-NL" dirty="0"/>
              <a:t>π</a:t>
            </a:r>
            <a:r>
              <a:rPr lang="nl-NL" dirty="0" err="1"/>
              <a:t>ιθυμοῦν</a:t>
            </a:r>
            <a:r>
              <a:rPr lang="nl-NL" dirty="0"/>
              <a:t> </a:t>
            </a:r>
            <a:r>
              <a:rPr lang="nl-NL" dirty="0" err="1"/>
              <a:t>ἐ</a:t>
            </a:r>
            <a:r>
              <a:rPr lang="nl-NL" dirty="0"/>
              <a:t>π</a:t>
            </a:r>
            <a:r>
              <a:rPr lang="nl-NL" dirty="0" err="1"/>
              <a:t>ιθυμεῖν</a:t>
            </a:r>
            <a:r>
              <a:rPr lang="nl-NL" dirty="0"/>
              <a:t> </a:t>
            </a:r>
            <a:r>
              <a:rPr lang="nl-NL" u="sng" dirty="0" err="1"/>
              <a:t>οὗ</a:t>
            </a:r>
            <a:r>
              <a:rPr lang="nl-NL" u="sng" dirty="0"/>
              <a:t> </a:t>
            </a:r>
            <a:r>
              <a:rPr lang="nl-NL" u="sng" dirty="0" err="1"/>
              <a:t>ἐνδεές</a:t>
            </a:r>
            <a:r>
              <a:rPr lang="nl-NL" u="sng" dirty="0"/>
              <a:t> </a:t>
            </a:r>
            <a:r>
              <a:rPr lang="nl-NL" u="sng" dirty="0" err="1"/>
              <a:t>ἐστιν</a:t>
            </a:r>
            <a:r>
              <a:rPr lang="nl-NL" dirty="0"/>
              <a:t>, </a:t>
            </a:r>
            <a:r>
              <a:rPr lang="nl-NL" dirty="0" err="1"/>
              <a:t>ἢ</a:t>
            </a:r>
            <a:r>
              <a:rPr lang="nl-NL" dirty="0"/>
              <a:t> </a:t>
            </a:r>
            <a:r>
              <a:rPr lang="nl-NL" dirty="0" err="1"/>
              <a:t>μὴ</a:t>
            </a:r>
            <a:r>
              <a:rPr lang="nl-NL" dirty="0"/>
              <a:t> </a:t>
            </a:r>
            <a:r>
              <a:rPr lang="nl-NL" dirty="0" err="1"/>
              <a:t>ἐ</a:t>
            </a:r>
            <a:r>
              <a:rPr lang="nl-NL" dirty="0"/>
              <a:t>π</a:t>
            </a:r>
            <a:r>
              <a:rPr lang="nl-NL" dirty="0" err="1"/>
              <a:t>ιθυμεῖν</a:t>
            </a:r>
            <a:r>
              <a:rPr lang="nl-NL" dirty="0"/>
              <a:t>, </a:t>
            </a:r>
            <a:r>
              <a:rPr lang="nl-NL" dirty="0" err="1"/>
              <a:t>ἐὰν</a:t>
            </a:r>
            <a:r>
              <a:rPr lang="nl-NL" dirty="0"/>
              <a:t> </a:t>
            </a:r>
            <a:r>
              <a:rPr lang="nl-NL" dirty="0" err="1"/>
              <a:t>μὴ</a:t>
            </a:r>
            <a:r>
              <a:rPr lang="nl-NL" dirty="0"/>
              <a:t> </a:t>
            </a:r>
            <a:r>
              <a:rPr lang="nl-NL" dirty="0" err="1"/>
              <a:t>ἐνδεὲς</a:t>
            </a:r>
            <a:r>
              <a:rPr lang="nl-NL" dirty="0"/>
              <a:t> </a:t>
            </a:r>
            <a:r>
              <a:rPr lang="nl-NL" dirty="0" err="1"/>
              <a:t>ᾖ</a:t>
            </a:r>
            <a:r>
              <a:rPr lang="nl-NL" dirty="0" smtClean="0"/>
              <a:t>;</a:t>
            </a:r>
          </a:p>
          <a:p>
            <a:pPr marL="0" indent="0">
              <a:buNone/>
            </a:pPr>
            <a:endParaRPr lang="nl-NL" dirty="0"/>
          </a:p>
          <a:p>
            <a:pPr marL="0" indent="0">
              <a:buNone/>
            </a:pPr>
            <a:r>
              <a:rPr lang="nl-NL" dirty="0" smtClean="0"/>
              <a:t>204a6-7:</a:t>
            </a:r>
          </a:p>
          <a:p>
            <a:pPr marL="0" indent="0">
              <a:buNone/>
            </a:pPr>
            <a:r>
              <a:rPr lang="nl-NL" dirty="0" err="1" smtClean="0"/>
              <a:t>οὔκουν</a:t>
            </a:r>
            <a:r>
              <a:rPr lang="nl-NL" dirty="0" smtClean="0"/>
              <a:t> </a:t>
            </a:r>
            <a:r>
              <a:rPr lang="nl-NL" dirty="0" err="1"/>
              <a:t>ἐ</a:t>
            </a:r>
            <a:r>
              <a:rPr lang="nl-NL" dirty="0"/>
              <a:t>π</a:t>
            </a:r>
            <a:r>
              <a:rPr lang="nl-NL" dirty="0" err="1"/>
              <a:t>ιθυμεῖ</a:t>
            </a:r>
            <a:r>
              <a:rPr lang="nl-NL" dirty="0"/>
              <a:t> </a:t>
            </a:r>
            <a:r>
              <a:rPr lang="nl-NL" dirty="0" err="1"/>
              <a:t>ὁ</a:t>
            </a:r>
            <a:r>
              <a:rPr lang="nl-NL" dirty="0"/>
              <a:t> </a:t>
            </a:r>
            <a:r>
              <a:rPr lang="nl-NL" dirty="0" err="1"/>
              <a:t>μὴ</a:t>
            </a:r>
            <a:r>
              <a:rPr lang="nl-NL" dirty="0"/>
              <a:t> </a:t>
            </a:r>
            <a:r>
              <a:rPr lang="nl-NL" u="sng" dirty="0" err="1"/>
              <a:t>οἰόμενος</a:t>
            </a:r>
            <a:r>
              <a:rPr lang="nl-NL" dirty="0"/>
              <a:t> </a:t>
            </a:r>
            <a:r>
              <a:rPr lang="nl-NL" dirty="0" err="1"/>
              <a:t>ἐνδεὴς</a:t>
            </a:r>
            <a:r>
              <a:rPr lang="nl-NL" dirty="0"/>
              <a:t> </a:t>
            </a:r>
            <a:r>
              <a:rPr lang="nl-NL" dirty="0" err="1"/>
              <a:t>εἶν</a:t>
            </a:r>
            <a:r>
              <a:rPr lang="nl-NL" dirty="0"/>
              <a:t>α</a:t>
            </a:r>
            <a:r>
              <a:rPr lang="nl-NL" dirty="0" err="1"/>
              <a:t>ι</a:t>
            </a:r>
            <a:r>
              <a:rPr lang="nl-NL" dirty="0"/>
              <a:t> </a:t>
            </a:r>
            <a:r>
              <a:rPr lang="nl-NL" dirty="0" err="1"/>
              <a:t>οὗ</a:t>
            </a:r>
            <a:r>
              <a:rPr lang="nl-NL" dirty="0"/>
              <a:t> </a:t>
            </a:r>
            <a:r>
              <a:rPr lang="nl-NL" dirty="0" err="1"/>
              <a:t>ἂν</a:t>
            </a:r>
            <a:r>
              <a:rPr lang="nl-NL" dirty="0"/>
              <a:t> </a:t>
            </a:r>
            <a:r>
              <a:rPr lang="nl-NL" dirty="0" err="1"/>
              <a:t>μὴ</a:t>
            </a:r>
            <a:r>
              <a:rPr lang="nl-NL" dirty="0"/>
              <a:t> </a:t>
            </a:r>
            <a:r>
              <a:rPr lang="nl-NL" u="sng" dirty="0" err="1"/>
              <a:t>οἴητ</a:t>
            </a:r>
            <a:r>
              <a:rPr lang="nl-NL" u="sng" dirty="0"/>
              <a:t>α</a:t>
            </a:r>
            <a:r>
              <a:rPr lang="nl-NL" u="sng" dirty="0" err="1"/>
              <a:t>ι</a:t>
            </a:r>
            <a:r>
              <a:rPr lang="nl-NL" dirty="0"/>
              <a:t> </a:t>
            </a:r>
            <a:r>
              <a:rPr lang="nl-NL" dirty="0" err="1" smtClean="0"/>
              <a:t>ἐ</a:t>
            </a:r>
            <a:r>
              <a:rPr lang="nl-NL" dirty="0" smtClean="0"/>
              <a:t>π</a:t>
            </a:r>
            <a:r>
              <a:rPr lang="nl-NL" dirty="0" err="1" smtClean="0"/>
              <a:t>ιδεῖσθ</a:t>
            </a:r>
            <a:r>
              <a:rPr lang="nl-NL" dirty="0" smtClean="0"/>
              <a:t>α</a:t>
            </a:r>
            <a:r>
              <a:rPr lang="nl-NL" dirty="0" err="1" smtClean="0"/>
              <a:t>ι</a:t>
            </a:r>
            <a:r>
              <a:rPr lang="nl-NL" dirty="0"/>
              <a:t>.</a:t>
            </a:r>
            <a:endParaRPr lang="nl-NL" dirty="0" smtClean="0"/>
          </a:p>
          <a:p>
            <a:pPr marL="0" indent="0">
              <a:buNone/>
            </a:pPr>
            <a:endParaRPr lang="de-DE" dirty="0"/>
          </a:p>
          <a:p>
            <a:endParaRPr lang="en-US" dirty="0"/>
          </a:p>
        </p:txBody>
      </p:sp>
    </p:spTree>
    <p:extLst>
      <p:ext uri="{BB962C8B-B14F-4D97-AF65-F5344CB8AC3E}">
        <p14:creationId xmlns:p14="http://schemas.microsoft.com/office/powerpoint/2010/main" val="254768593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Het </a:t>
            </a:r>
            <a:r>
              <a:rPr lang="en-US" dirty="0" err="1" smtClean="0"/>
              <a:t>filosofisch</a:t>
            </a:r>
            <a:r>
              <a:rPr lang="en-US" dirty="0" smtClean="0"/>
              <a:t> </a:t>
            </a:r>
            <a:r>
              <a:rPr lang="en-US" dirty="0" err="1" smtClean="0"/>
              <a:t>gebrek</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Je </a:t>
            </a:r>
            <a:r>
              <a:rPr lang="en-US" dirty="0" err="1" smtClean="0"/>
              <a:t>hebt</a:t>
            </a:r>
            <a:r>
              <a:rPr lang="en-US" dirty="0" smtClean="0"/>
              <a:t> </a:t>
            </a:r>
            <a:r>
              <a:rPr lang="en-US" dirty="0" err="1" smtClean="0"/>
              <a:t>lief</a:t>
            </a:r>
            <a:r>
              <a:rPr lang="en-US" dirty="0" smtClean="0"/>
              <a:t>:</a:t>
            </a:r>
          </a:p>
          <a:p>
            <a:pPr marL="514350" indent="-514350">
              <a:buFont typeface="+mj-lt"/>
              <a:buAutoNum type="alphaLcPeriod"/>
            </a:pPr>
            <a:r>
              <a:rPr lang="en-US" dirty="0" err="1" smtClean="0"/>
              <a:t>wat</a:t>
            </a:r>
            <a:r>
              <a:rPr lang="en-US" dirty="0" smtClean="0"/>
              <a:t> </a:t>
            </a:r>
            <a:r>
              <a:rPr lang="en-US" dirty="0"/>
              <a:t>je </a:t>
            </a:r>
            <a:r>
              <a:rPr lang="en-US" dirty="0" err="1"/>
              <a:t>niet</a:t>
            </a:r>
            <a:r>
              <a:rPr lang="en-US" dirty="0"/>
              <a:t> </a:t>
            </a:r>
            <a:r>
              <a:rPr lang="en-US" dirty="0" err="1" smtClean="0"/>
              <a:t>hebt</a:t>
            </a:r>
            <a:endParaRPr lang="en-US" dirty="0" smtClean="0"/>
          </a:p>
          <a:p>
            <a:pPr marL="514350" indent="-514350">
              <a:buFont typeface="+mj-lt"/>
              <a:buAutoNum type="alphaLcPeriod"/>
            </a:pPr>
            <a:r>
              <a:rPr lang="en-US" dirty="0" err="1" smtClean="0"/>
              <a:t>wat</a:t>
            </a:r>
            <a:r>
              <a:rPr lang="en-US" dirty="0" smtClean="0"/>
              <a:t> je </a:t>
            </a:r>
            <a:r>
              <a:rPr lang="en-US" dirty="0" err="1" smtClean="0"/>
              <a:t>beseft</a:t>
            </a:r>
            <a:r>
              <a:rPr lang="en-US" dirty="0" smtClean="0"/>
              <a:t> </a:t>
            </a:r>
            <a:r>
              <a:rPr lang="en-US" dirty="0" err="1" smtClean="0"/>
              <a:t>niet</a:t>
            </a:r>
            <a:r>
              <a:rPr lang="en-US" dirty="0" smtClean="0"/>
              <a:t> </a:t>
            </a:r>
            <a:r>
              <a:rPr lang="en-US" dirty="0" err="1" smtClean="0"/>
              <a:t>te</a:t>
            </a:r>
            <a:r>
              <a:rPr lang="en-US" dirty="0" smtClean="0"/>
              <a:t> </a:t>
            </a:r>
            <a:r>
              <a:rPr lang="en-US" dirty="0" err="1" smtClean="0"/>
              <a:t>hebben</a:t>
            </a:r>
            <a:endParaRPr lang="en-US" dirty="0" smtClean="0"/>
          </a:p>
          <a:p>
            <a:pPr marL="514350" indent="-514350">
              <a:buFont typeface="+mj-lt"/>
              <a:buAutoNum type="alphaLcPeriod"/>
            </a:pPr>
            <a:r>
              <a:rPr lang="en-US" b="1" dirty="0" err="1" smtClean="0"/>
              <a:t>wat</a:t>
            </a:r>
            <a:r>
              <a:rPr lang="en-US" b="1" dirty="0" smtClean="0"/>
              <a:t> je </a:t>
            </a:r>
            <a:r>
              <a:rPr lang="en-US" b="1" dirty="0" err="1" smtClean="0"/>
              <a:t>als</a:t>
            </a:r>
            <a:r>
              <a:rPr lang="en-US" b="1" dirty="0" smtClean="0"/>
              <a:t> </a:t>
            </a:r>
            <a:r>
              <a:rPr lang="en-US" b="1" dirty="0" err="1" smtClean="0"/>
              <a:t>problematisch</a:t>
            </a:r>
            <a:r>
              <a:rPr lang="en-US" b="1" dirty="0" smtClean="0"/>
              <a:t> </a:t>
            </a:r>
            <a:r>
              <a:rPr lang="en-US" b="1" dirty="0" err="1" smtClean="0"/>
              <a:t>gemis</a:t>
            </a:r>
            <a:r>
              <a:rPr lang="en-US" b="1" dirty="0" smtClean="0"/>
              <a:t> </a:t>
            </a:r>
            <a:r>
              <a:rPr lang="en-US" b="1" dirty="0" err="1" smtClean="0"/>
              <a:t>ziet</a:t>
            </a:r>
            <a:endParaRPr lang="en-US" b="1" dirty="0" smtClean="0"/>
          </a:p>
          <a:p>
            <a:pPr marL="514350" indent="-514350">
              <a:buFont typeface="+mj-lt"/>
              <a:buAutoNum type="alphaLcPeriod"/>
            </a:pPr>
            <a:endParaRPr lang="en-US" dirty="0" smtClean="0"/>
          </a:p>
          <a:p>
            <a:pPr marL="514350" indent="-514350">
              <a:buFont typeface="+mj-lt"/>
              <a:buAutoNum type="alphaLcPeriod"/>
            </a:pPr>
            <a:r>
              <a:rPr lang="en-US" dirty="0" err="1" smtClean="0"/>
              <a:t>Gebrek</a:t>
            </a:r>
            <a:r>
              <a:rPr lang="en-US" dirty="0" smtClean="0"/>
              <a:t> </a:t>
            </a:r>
            <a:r>
              <a:rPr lang="en-US" dirty="0" err="1" smtClean="0"/>
              <a:t>bij</a:t>
            </a:r>
            <a:r>
              <a:rPr lang="en-US" dirty="0" smtClean="0"/>
              <a:t> Aristophanes</a:t>
            </a:r>
          </a:p>
          <a:p>
            <a:pPr marL="514350" indent="-514350">
              <a:buFont typeface="+mj-lt"/>
              <a:buAutoNum type="alphaLcPeriod"/>
            </a:pPr>
            <a:r>
              <a:rPr lang="en-US" dirty="0" smtClean="0"/>
              <a:t>Het </a:t>
            </a:r>
            <a:r>
              <a:rPr lang="en-US" dirty="0" err="1" smtClean="0"/>
              <a:t>paradigma</a:t>
            </a:r>
            <a:r>
              <a:rPr lang="en-US" dirty="0" smtClean="0"/>
              <a:t> van de </a:t>
            </a:r>
            <a:r>
              <a:rPr lang="en-US" dirty="0" err="1" smtClean="0"/>
              <a:t>filosoof</a:t>
            </a:r>
            <a:endParaRPr lang="en-US" dirty="0" smtClean="0"/>
          </a:p>
          <a:p>
            <a:pPr marL="514350" indent="-514350">
              <a:buFont typeface="+mj-lt"/>
              <a:buAutoNum type="alphaLcPeriod"/>
            </a:pPr>
            <a:r>
              <a:rPr lang="en-US" dirty="0" smtClean="0"/>
              <a:t>De </a:t>
            </a:r>
            <a:r>
              <a:rPr lang="en-US" i="1" dirty="0" smtClean="0"/>
              <a:t>elenchus</a:t>
            </a:r>
          </a:p>
          <a:p>
            <a:pPr marL="514350" indent="-514350">
              <a:buFont typeface="+mj-lt"/>
              <a:buAutoNum type="alphaLcPeriod"/>
            </a:pPr>
            <a:endParaRPr lang="en-US" dirty="0"/>
          </a:p>
          <a:p>
            <a:pPr marL="514350" indent="-514350">
              <a:buFont typeface="+mj-lt"/>
              <a:buAutoNum type="alphaLcPeriod"/>
            </a:pPr>
            <a:endParaRPr lang="en-US" dirty="0"/>
          </a:p>
        </p:txBody>
      </p:sp>
    </p:spTree>
    <p:extLst>
      <p:ext uri="{BB962C8B-B14F-4D97-AF65-F5344CB8AC3E}">
        <p14:creationId xmlns:p14="http://schemas.microsoft.com/office/powerpoint/2010/main" val="394759800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itle Design">
  <a:themeElements>
    <a:clrScheme name="Title Design 1">
      <a:dk1>
        <a:srgbClr val="000000"/>
      </a:dk1>
      <a:lt1>
        <a:srgbClr val="FFFFFF"/>
      </a:lt1>
      <a:dk2>
        <a:srgbClr val="FFFFFF"/>
      </a:dk2>
      <a:lt2>
        <a:srgbClr val="808080"/>
      </a:lt2>
      <a:accent1>
        <a:srgbClr val="009CEF"/>
      </a:accent1>
      <a:accent2>
        <a:srgbClr val="CC0000"/>
      </a:accent2>
      <a:accent3>
        <a:srgbClr val="FFFFFF"/>
      </a:accent3>
      <a:accent4>
        <a:srgbClr val="000000"/>
      </a:accent4>
      <a:accent5>
        <a:srgbClr val="AACBF6"/>
      </a:accent5>
      <a:accent6>
        <a:srgbClr val="B90000"/>
      </a:accent6>
      <a:hlink>
        <a:srgbClr val="000000"/>
      </a:hlink>
      <a:folHlink>
        <a:srgbClr val="772D6B"/>
      </a:folHlink>
    </a:clrScheme>
    <a:fontScheme name="Title Design">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itle Design 1">
        <a:dk1>
          <a:srgbClr val="000000"/>
        </a:dk1>
        <a:lt1>
          <a:srgbClr val="FFFFFF"/>
        </a:lt1>
        <a:dk2>
          <a:srgbClr val="FFFFFF"/>
        </a:dk2>
        <a:lt2>
          <a:srgbClr val="808080"/>
        </a:lt2>
        <a:accent1>
          <a:srgbClr val="009CEF"/>
        </a:accent1>
        <a:accent2>
          <a:srgbClr val="CC0000"/>
        </a:accent2>
        <a:accent3>
          <a:srgbClr val="FFFFFF"/>
        </a:accent3>
        <a:accent4>
          <a:srgbClr val="000000"/>
        </a:accent4>
        <a:accent5>
          <a:srgbClr val="AACBF6"/>
        </a:accent5>
        <a:accent6>
          <a:srgbClr val="B90000"/>
        </a:accent6>
        <a:hlink>
          <a:srgbClr val="000000"/>
        </a:hlink>
        <a:folHlink>
          <a:srgbClr val="772D6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reak Design">
  <a:themeElements>
    <a:clrScheme name="Break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reak Design">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reak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reak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reak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reak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reak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reak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reak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reak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reak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reak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reak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reak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reak Design 13">
        <a:dk1>
          <a:srgbClr val="000000"/>
        </a:dk1>
        <a:lt1>
          <a:srgbClr val="FFFFFF"/>
        </a:lt1>
        <a:dk2>
          <a:srgbClr val="FFFFFF"/>
        </a:dk2>
        <a:lt2>
          <a:srgbClr val="808080"/>
        </a:lt2>
        <a:accent1>
          <a:srgbClr val="009CEF"/>
        </a:accent1>
        <a:accent2>
          <a:srgbClr val="CC0000"/>
        </a:accent2>
        <a:accent3>
          <a:srgbClr val="FFFFFF"/>
        </a:accent3>
        <a:accent4>
          <a:srgbClr val="000000"/>
        </a:accent4>
        <a:accent5>
          <a:srgbClr val="AACBF6"/>
        </a:accent5>
        <a:accent6>
          <a:srgbClr val="B90000"/>
        </a:accent6>
        <a:hlink>
          <a:srgbClr val="000000"/>
        </a:hlink>
        <a:folHlink>
          <a:srgbClr val="772D6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End Design">
  <a:themeElements>
    <a:clrScheme name="End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d Design">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nd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d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d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d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d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d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d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d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d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d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d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d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End Design 13">
        <a:dk1>
          <a:srgbClr val="000000"/>
        </a:dk1>
        <a:lt1>
          <a:srgbClr val="FFFFFF"/>
        </a:lt1>
        <a:dk2>
          <a:srgbClr val="FFFFFF"/>
        </a:dk2>
        <a:lt2>
          <a:srgbClr val="808080"/>
        </a:lt2>
        <a:accent1>
          <a:srgbClr val="009CEF"/>
        </a:accent1>
        <a:accent2>
          <a:srgbClr val="CC0000"/>
        </a:accent2>
        <a:accent3>
          <a:srgbClr val="FFFFFF"/>
        </a:accent3>
        <a:accent4>
          <a:srgbClr val="000000"/>
        </a:accent4>
        <a:accent5>
          <a:srgbClr val="AACBF6"/>
        </a:accent5>
        <a:accent6>
          <a:srgbClr val="B90000"/>
        </a:accent6>
        <a:hlink>
          <a:srgbClr val="000000"/>
        </a:hlink>
        <a:folHlink>
          <a:srgbClr val="772D6B"/>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RUG4x3</Template>
  <TotalTime>1721</TotalTime>
  <Words>1560</Words>
  <Application>Microsoft Macintosh PowerPoint</Application>
  <PresentationFormat>On-screen Show (4:3)</PresentationFormat>
  <Paragraphs>298</Paragraphs>
  <Slides>41</Slides>
  <Notes>0</Notes>
  <HiddenSlides>0</HiddenSlides>
  <MMClips>0</MMClips>
  <ScaleCrop>false</ScaleCrop>
  <HeadingPairs>
    <vt:vector size="4" baseType="variant">
      <vt:variant>
        <vt:lpstr>Theme</vt:lpstr>
      </vt:variant>
      <vt:variant>
        <vt:i4>3</vt:i4>
      </vt:variant>
      <vt:variant>
        <vt:lpstr>Slide Titles</vt:lpstr>
      </vt:variant>
      <vt:variant>
        <vt:i4>41</vt:i4>
      </vt:variant>
    </vt:vector>
  </HeadingPairs>
  <TitlesOfParts>
    <vt:vector size="44" baseType="lpstr">
      <vt:lpstr>Title Design</vt:lpstr>
      <vt:lpstr>Break Design</vt:lpstr>
      <vt:lpstr>End Design</vt:lpstr>
      <vt:lpstr>Van minnaars en demonen:  Plato’s filosofisch liefdesverhaal</vt:lpstr>
      <vt:lpstr>Van minnaars en demonen</vt:lpstr>
      <vt:lpstr>Hoe verhouden zich de logoi?</vt:lpstr>
      <vt:lpstr>1. Het filosofisch gebrek</vt:lpstr>
      <vt:lpstr>1. Het filosofisch gebrek</vt:lpstr>
      <vt:lpstr>1. Het filosofisch gebrek</vt:lpstr>
      <vt:lpstr>1. Het filosofisch gebrek</vt:lpstr>
      <vt:lpstr>1. Het filosofisch gebrek</vt:lpstr>
      <vt:lpstr>1. Het filosofisch gebrek</vt:lpstr>
      <vt:lpstr>1. Het filosofisch gebrek</vt:lpstr>
      <vt:lpstr>1. Het filosofisch gebrek</vt:lpstr>
      <vt:lpstr>1. Het filosofisch gebrek</vt:lpstr>
      <vt:lpstr>1. Het filosofisch gebrek</vt:lpstr>
      <vt:lpstr>1. Het filosofisch gebrek</vt:lpstr>
      <vt:lpstr>2. Teleologie</vt:lpstr>
      <vt:lpstr>2. Teleologie</vt:lpstr>
      <vt:lpstr>2. Teleologie</vt:lpstr>
      <vt:lpstr>2. Teleologie</vt:lpstr>
      <vt:lpstr>2. Teleologie</vt:lpstr>
      <vt:lpstr>2. Teleologie</vt:lpstr>
      <vt:lpstr>2. Teleologie</vt:lpstr>
      <vt:lpstr>2. Teleologie</vt:lpstr>
      <vt:lpstr>2. Teleologie</vt:lpstr>
      <vt:lpstr>2. Teleologie</vt:lpstr>
      <vt:lpstr>2. Teleologie</vt:lpstr>
      <vt:lpstr>2. Teleologie</vt:lpstr>
      <vt:lpstr>2. Teleologie</vt:lpstr>
      <vt:lpstr>2. Teleologie</vt:lpstr>
      <vt:lpstr>2. Teleologie</vt:lpstr>
      <vt:lpstr>2. Teleologie</vt:lpstr>
      <vt:lpstr>2. Teleologie</vt:lpstr>
      <vt:lpstr>2. Teleologie</vt:lpstr>
      <vt:lpstr>2. Teleologie</vt:lpstr>
      <vt:lpstr>2. Teleologie</vt:lpstr>
      <vt:lpstr>3. Plato’s dubbelzinnigheid</vt:lpstr>
      <vt:lpstr>3. Plato’s dubbelzinnigheid</vt:lpstr>
      <vt:lpstr>3. Plato’s dubbelzinnigheid</vt:lpstr>
      <vt:lpstr>3. Plato’s dubbelzinnigheid</vt:lpstr>
      <vt:lpstr>3. Plato’s dubbelzinnigheid</vt:lpstr>
      <vt:lpstr>3. Plato’s dubbelzinnigheid</vt:lpstr>
      <vt:lpstr>3. Plato’s dubbelzinnigheid</vt:lpstr>
    </vt:vector>
  </TitlesOfParts>
  <Company>University of Groningen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 Joosse</dc:creator>
  <cp:keywords>Version 2.1</cp:keywords>
  <cp:lastModifiedBy>Albert Joosse</cp:lastModifiedBy>
  <cp:revision>36</cp:revision>
  <dcterms:created xsi:type="dcterms:W3CDTF">2017-09-08T11:33:11Z</dcterms:created>
  <dcterms:modified xsi:type="dcterms:W3CDTF">2019-09-20T22:23:14Z</dcterms:modified>
  <dc:language>NL</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ype">
    <vt:lpwstr>RUG</vt:lpwstr>
  </property>
  <property fmtid="{D5CDD505-2E9C-101B-9397-08002B2CF9AE}" pid="3" name="Sjabloonversie">
    <vt:lpwstr>5</vt:lpwstr>
  </property>
  <property fmtid="{D5CDD505-2E9C-101B-9397-08002B2CF9AE}" pid="4" name="Eco">
    <vt:lpwstr>JA</vt:lpwstr>
  </property>
  <property fmtid="{D5CDD505-2E9C-101B-9397-08002B2CF9AE}" pid="5" name="Logoformaat">
    <vt:lpwstr>KLEIN</vt:lpwstr>
  </property>
  <property fmtid="{D5CDD505-2E9C-101B-9397-08002B2CF9AE}" pid="6" name="RodeLijn">
    <vt:lpwstr>JA</vt:lpwstr>
  </property>
  <property fmtid="{D5CDD505-2E9C-101B-9397-08002B2CF9AE}" pid="7" name="Datum">
    <vt:lpwstr>08-09-2017</vt:lpwstr>
  </property>
  <property fmtid="{D5CDD505-2E9C-101B-9397-08002B2CF9AE}" pid="8" name="txtDate">
    <vt:lpwstr>08-09-2017</vt:lpwstr>
  </property>
  <property fmtid="{D5CDD505-2E9C-101B-9397-08002B2CF9AE}" pid="9" name="AutoDatum">
    <vt:lpwstr>NEE</vt:lpwstr>
  </property>
  <property fmtid="{D5CDD505-2E9C-101B-9397-08002B2CF9AE}" pid="10" name="cboLanguage">
    <vt:lpwstr>Nederlands</vt:lpwstr>
  </property>
  <property fmtid="{D5CDD505-2E9C-101B-9397-08002B2CF9AE}" pid="11" name="cboFaculty">
    <vt:lpwstr>faculteit der letteren</vt:lpwstr>
  </property>
  <property fmtid="{D5CDD505-2E9C-101B-9397-08002B2CF9AE}" pid="12" name="txtDepartment">
    <vt:lpwstr>GLTC</vt:lpwstr>
  </property>
  <property fmtid="{D5CDD505-2E9C-101B-9397-08002B2CF9AE}" pid="13" name="chbDatumAmerikaans">
    <vt:lpwstr>0</vt:lpwstr>
  </property>
  <property fmtid="{D5CDD505-2E9C-101B-9397-08002B2CF9AE}" pid="14" name="optBreed">
    <vt:lpwstr>0</vt:lpwstr>
  </property>
  <property fmtid="{D5CDD505-2E9C-101B-9397-08002B2CF9AE}" pid="15" name="optSmal">
    <vt:lpwstr>1</vt:lpwstr>
  </property>
  <property fmtid="{D5CDD505-2E9C-101B-9397-08002B2CF9AE}" pid="16" name="optLogoKlein">
    <vt:lpwstr>1</vt:lpwstr>
  </property>
  <property fmtid="{D5CDD505-2E9C-101B-9397-08002B2CF9AE}" pid="17" name="optLogoGroot">
    <vt:lpwstr>0</vt:lpwstr>
  </property>
  <property fmtid="{D5CDD505-2E9C-101B-9397-08002B2CF9AE}" pid="18" name="chkEco">
    <vt:lpwstr>1</vt:lpwstr>
  </property>
  <property fmtid="{D5CDD505-2E9C-101B-9397-08002B2CF9AE}" pid="19" name="chkLijn">
    <vt:lpwstr>1</vt:lpwstr>
  </property>
</Properties>
</file>