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el" initials="M" lastIdx="1" clrIdx="0">
    <p:extLst>
      <p:ext uri="{19B8F6BF-5375-455C-9EA6-DF929625EA0E}">
        <p15:presenceInfo xmlns:p15="http://schemas.microsoft.com/office/powerpoint/2012/main" userId="Mich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9"/>
    <a:srgbClr val="F8F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5F98-750F-4508-B71F-B2EE4E99139B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F2CC-BF63-460A-8FAC-FB2D4F3CB8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cs typeface="Segoe UI" pitchFamily="34" charset="0"/>
              </a:defRPr>
            </a:lvl3pPr>
            <a:lvl4pPr>
              <a:defRPr>
                <a:latin typeface="Segoe UI" pitchFamily="34" charset="0"/>
                <a:cs typeface="Segoe UI" pitchFamily="34" charset="0"/>
              </a:defRPr>
            </a:lvl4pPr>
            <a:lvl5pPr>
              <a:defRPr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egoe UI" pitchFamily="34" charset="0"/>
                <a:cs typeface="Segoe UI" pitchFamily="34" charset="0"/>
              </a:defRPr>
            </a:lvl1pPr>
            <a:lvl2pPr>
              <a:defRPr sz="2400">
                <a:latin typeface="Segoe UI" pitchFamily="34" charset="0"/>
                <a:cs typeface="Segoe UI" pitchFamily="34" charset="0"/>
              </a:defRPr>
            </a:lvl2pPr>
            <a:lvl3pPr>
              <a:defRPr sz="2000">
                <a:latin typeface="Segoe UI" pitchFamily="34" charset="0"/>
                <a:cs typeface="Segoe UI" pitchFamily="34" charset="0"/>
              </a:defRPr>
            </a:lvl3pPr>
            <a:lvl4pPr>
              <a:defRPr sz="1800">
                <a:latin typeface="Segoe UI" pitchFamily="34" charset="0"/>
                <a:cs typeface="Segoe UI" pitchFamily="34" charset="0"/>
              </a:defRPr>
            </a:lvl4pPr>
            <a:lvl5pPr>
              <a:defRPr sz="18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Segoe UI" pitchFamily="34" charset="0"/>
                <a:cs typeface="Segoe UI" pitchFamily="34" charset="0"/>
              </a:defRPr>
            </a:lvl1pPr>
            <a:lvl2pPr>
              <a:defRPr sz="20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cs typeface="Segoe UI" pitchFamily="34" charset="0"/>
              </a:defRPr>
            </a:lvl4pPr>
            <a:lvl5pPr>
              <a:defRPr sz="16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Segoe UI" pitchFamily="34" charset="0"/>
                <a:cs typeface="Segoe UI" pitchFamily="34" charset="0"/>
              </a:defRPr>
            </a:lvl1pPr>
            <a:lvl2pPr>
              <a:defRPr sz="2800">
                <a:latin typeface="Segoe UI" pitchFamily="34" charset="0"/>
                <a:cs typeface="Segoe UI" pitchFamily="34" charset="0"/>
              </a:defRPr>
            </a:lvl2pPr>
            <a:lvl3pPr>
              <a:defRPr sz="2400">
                <a:latin typeface="Segoe UI" pitchFamily="34" charset="0"/>
                <a:cs typeface="Segoe UI" pitchFamily="34" charset="0"/>
              </a:defRPr>
            </a:lvl3pPr>
            <a:lvl4pPr>
              <a:defRPr sz="2000">
                <a:latin typeface="Segoe UI" pitchFamily="34" charset="0"/>
                <a:cs typeface="Segoe UI" pitchFamily="34" charset="0"/>
              </a:defRPr>
            </a:lvl4pPr>
            <a:lvl5pPr>
              <a:defRPr sz="2000">
                <a:latin typeface="Segoe UI" pitchFamily="34" charset="0"/>
                <a:cs typeface="Segoe U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D7D819D2-3DE4-4553-9888-5E341E679977}" type="datetimeFigureOut">
              <a:rPr lang="nl-NL" smtClean="0"/>
              <a:pPr/>
              <a:t>13-10-2019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fld id="{6D4554F1-0828-4A4C-B508-17292DE0E22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FFFFC9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101600">
              <a:schemeClr val="bg1">
                <a:alpha val="6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43528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/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https://locvsamoenvs.files.wordpress.com/2014/11/turner_dido_building_cart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472" y="-187821"/>
            <a:ext cx="95250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File:Godward-In the Days of Sappho-1904.jpg"/>
          <p:cNvPicPr>
            <a:picLocks noChangeAspect="1" noChangeArrowheads="1"/>
          </p:cNvPicPr>
          <p:nvPr/>
        </p:nvPicPr>
        <p:blipFill rotWithShape="1">
          <a:blip r:embed="rId3" cstate="print"/>
          <a:srcRect l="31822"/>
          <a:stretch/>
        </p:blipFill>
        <p:spPr bwMode="auto">
          <a:xfrm>
            <a:off x="-200472" y="3212976"/>
            <a:ext cx="3188296" cy="3751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6000" y="4030216"/>
            <a:ext cx="4752000" cy="1054968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nl-NL" sz="4000" dirty="0"/>
              <a:t>Van Sappho naar </a:t>
            </a:r>
            <a:r>
              <a:rPr lang="nl-NL" sz="4000" dirty="0" err="1"/>
              <a:t>Dido</a:t>
            </a:r>
            <a:endParaRPr lang="nl-NL" sz="4000" dirty="0"/>
          </a:p>
        </p:txBody>
      </p:sp>
      <p:sp>
        <p:nvSpPr>
          <p:cNvPr id="45064" name="AutoShape 8" descr="Afbeeldingsresultaat voor dido death reynolds"/>
          <p:cNvSpPr>
            <a:spLocks noChangeAspect="1" noChangeArrowheads="1"/>
          </p:cNvSpPr>
          <p:nvPr/>
        </p:nvSpPr>
        <p:spPr bwMode="auto">
          <a:xfrm>
            <a:off x="155575" y="-525463"/>
            <a:ext cx="38100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90000" y="2348879"/>
            <a:ext cx="3564000" cy="1512000"/>
          </a:xfrm>
        </p:spPr>
        <p:txBody>
          <a:bodyPr/>
          <a:lstStyle/>
          <a:p>
            <a:r>
              <a:rPr lang="nl-NL" dirty="0"/>
              <a:t>Opbouw en vernietiging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D18E52-B701-47B5-B67A-A3FAF31C1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02" y="2763703"/>
            <a:ext cx="2718048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II. Parallellie tussen Aeneas en </a:t>
            </a:r>
            <a:r>
              <a:rPr lang="nl-NL" dirty="0" err="1"/>
              <a:t>Dido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Carthago lijkt op Rome</a:t>
            </a:r>
          </a:p>
          <a:p>
            <a:pPr marL="0" indent="0">
              <a:buNone/>
            </a:pPr>
            <a:r>
              <a:rPr lang="nl-NL" sz="2400" dirty="0"/>
              <a:t>1.421 </a:t>
            </a:r>
            <a:r>
              <a:rPr lang="nl-NL" sz="2400" i="1" dirty="0" err="1"/>
              <a:t>miratur</a:t>
            </a:r>
            <a:r>
              <a:rPr lang="nl-NL" sz="2400" i="1" dirty="0"/>
              <a:t> </a:t>
            </a:r>
            <a:r>
              <a:rPr lang="nl-NL" sz="2400" i="1" dirty="0" err="1"/>
              <a:t>molem</a:t>
            </a:r>
            <a:r>
              <a:rPr lang="nl-NL" sz="2400" i="1" dirty="0"/>
              <a:t>	</a:t>
            </a:r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1.421 </a:t>
            </a:r>
            <a:r>
              <a:rPr lang="nl-NL" sz="2400" i="1" dirty="0" err="1"/>
              <a:t>magalia</a:t>
            </a:r>
            <a:r>
              <a:rPr lang="nl-NL" sz="2400" i="1" dirty="0"/>
              <a:t> </a:t>
            </a:r>
            <a:r>
              <a:rPr lang="nl-NL" sz="2400" i="1" dirty="0" err="1"/>
              <a:t>quondam</a:t>
            </a: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	“ooit hutjes”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1.426 </a:t>
            </a:r>
            <a:r>
              <a:rPr lang="nl-NL" sz="2400" i="1" dirty="0" err="1">
                <a:solidFill>
                  <a:srgbClr val="FF0000"/>
                </a:solidFill>
              </a:rPr>
              <a:t>magistratus</a:t>
            </a:r>
            <a:r>
              <a:rPr lang="nl-NL" sz="2400" i="1" dirty="0" err="1"/>
              <a:t>que</a:t>
            </a:r>
            <a:r>
              <a:rPr lang="nl-NL" sz="2400" i="1" dirty="0"/>
              <a:t> </a:t>
            </a:r>
            <a:r>
              <a:rPr lang="nl-NL" sz="2400" i="1" dirty="0" err="1"/>
              <a:t>legunt</a:t>
            </a:r>
            <a:r>
              <a:rPr lang="nl-NL" sz="2400" i="1" dirty="0"/>
              <a:t> </a:t>
            </a:r>
            <a:r>
              <a:rPr lang="nl-NL" sz="2400" i="1" dirty="0" err="1"/>
              <a:t>sanctumque</a:t>
            </a:r>
            <a:r>
              <a:rPr lang="nl-NL" sz="2400" i="1" dirty="0"/>
              <a:t> </a:t>
            </a:r>
            <a:r>
              <a:rPr lang="nl-NL" sz="2400" i="1" dirty="0" err="1">
                <a:solidFill>
                  <a:srgbClr val="FF0000"/>
                </a:solidFill>
              </a:rPr>
              <a:t>senatum</a:t>
            </a:r>
            <a:endParaRPr lang="nl-NL" sz="2400" i="1" dirty="0"/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1.430-436 Carthagers</a:t>
            </a:r>
          </a:p>
          <a:p>
            <a:pPr marL="0" indent="0">
              <a:buNone/>
              <a:tabLst>
                <a:tab pos="534988" algn="l"/>
              </a:tabLst>
            </a:pPr>
            <a:r>
              <a:rPr lang="nl-NL" sz="2400" dirty="0"/>
              <a:t>	vergeleken met bijen</a:t>
            </a:r>
          </a:p>
          <a:p>
            <a:pPr marL="0" indent="0">
              <a:buNone/>
              <a:tabLst>
                <a:tab pos="808038" algn="l"/>
              </a:tabLst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1.437 </a:t>
            </a:r>
            <a:r>
              <a:rPr lang="pt-BR" sz="2400" i="1" dirty="0"/>
              <a:t>‘o fortunati, quorum iam moenia surgunt!’</a:t>
            </a:r>
            <a:endParaRPr lang="nl-NL" sz="2400" i="1" dirty="0"/>
          </a:p>
          <a:p>
            <a:pPr marL="0" indent="0">
              <a:buNone/>
            </a:pPr>
            <a:endParaRPr lang="nl-NL" sz="2400" i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C26402-FE81-4238-9693-903AB190915C}"/>
              </a:ext>
            </a:extLst>
          </p:cNvPr>
          <p:cNvSpPr txBox="1"/>
          <p:nvPr/>
        </p:nvSpPr>
        <p:spPr>
          <a:xfrm>
            <a:off x="4135637" y="162880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1.31 </a:t>
            </a:r>
            <a:r>
              <a:rPr lang="nl-NL" sz="24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tantae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i="1" dirty="0" err="1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molis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erat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Romanam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condere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gentem</a:t>
            </a:r>
            <a:endParaRPr lang="nl-NL" sz="2400" i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C0E53C-A408-4EBA-807A-F663B3ECA735}"/>
              </a:ext>
            </a:extLst>
          </p:cNvPr>
          <p:cNvSpPr txBox="1"/>
          <p:nvPr/>
        </p:nvSpPr>
        <p:spPr>
          <a:xfrm>
            <a:off x="4139952" y="2492896"/>
            <a:ext cx="454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ooit de hut van Romulus, nu de pracht en praal van </a:t>
            </a:r>
            <a:r>
              <a:rPr lang="nl-NL" sz="24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Augusteïsch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Rome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A189CD-8F11-43F1-B7DE-1BC1BC8685DA}"/>
              </a:ext>
            </a:extLst>
          </p:cNvPr>
          <p:cNvSpPr txBox="1"/>
          <p:nvPr/>
        </p:nvSpPr>
        <p:spPr>
          <a:xfrm>
            <a:off x="4139952" y="4698000"/>
            <a:ext cx="4546848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576"/>
              </a:spcBef>
            </a:pPr>
            <a:r>
              <a:rPr lang="nl-NL" sz="2400" i="1" dirty="0">
                <a:solidFill>
                  <a:srgbClr val="0070C0"/>
                </a:solidFill>
                <a:latin typeface="Palatino Linotype" panose="02040502050505030304" pitchFamily="18" charset="0"/>
                <a:cs typeface="Segoe UI" pitchFamily="34" charset="0"/>
              </a:rPr>
              <a:t>≈ </a:t>
            </a:r>
            <a:r>
              <a:rPr lang="nl-NL" sz="24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Georgica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4.158-169 bijen</a:t>
            </a:r>
          </a:p>
          <a:p>
            <a:pPr algn="l">
              <a:spcBef>
                <a:spcPts val="300"/>
              </a:spcBef>
            </a:pPr>
            <a:r>
              <a:rPr lang="el-GR" sz="2400" i="1" dirty="0">
                <a:solidFill>
                  <a:srgbClr val="0070C0"/>
                </a:solidFill>
                <a:latin typeface="Segoe UI" panose="020B0502040204020203" pitchFamily="34" charset="0"/>
                <a:cs typeface="Segoe UI" pitchFamily="34" charset="0"/>
              </a:rPr>
              <a:t>→</a:t>
            </a:r>
            <a:r>
              <a:rPr lang="nl-NL" sz="24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als beeld voor Romeinen?</a:t>
            </a:r>
          </a:p>
        </p:txBody>
      </p:sp>
    </p:spTree>
    <p:extLst>
      <p:ext uri="{BB962C8B-B14F-4D97-AF65-F5344CB8AC3E}">
        <p14:creationId xmlns:p14="http://schemas.microsoft.com/office/powerpoint/2010/main" val="1355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III. Dido als tegenovergestelde van Aeneas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920233F-69AC-41A4-9366-E6B85836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Dido als Aeneas’ tegenpool</a:t>
            </a:r>
          </a:p>
          <a:p>
            <a:pPr lvl="1"/>
            <a:r>
              <a:rPr lang="nl-NL" dirty="0"/>
              <a:t>omgekeerde ontwikkeling</a:t>
            </a:r>
          </a:p>
          <a:p>
            <a:pPr marL="457200" lvl="1" indent="0">
              <a:buNone/>
            </a:pPr>
            <a:r>
              <a:rPr lang="nl-NL" dirty="0"/>
              <a:t>	van “opbouw” naar “vernietiging”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vergelijking in genre-termen</a:t>
            </a:r>
          </a:p>
          <a:p>
            <a:pPr lvl="1"/>
            <a:r>
              <a:rPr lang="nl-NL" dirty="0"/>
              <a:t>tragedie</a:t>
            </a:r>
          </a:p>
          <a:p>
            <a:pPr lvl="1"/>
            <a:r>
              <a:rPr lang="nl-NL" dirty="0"/>
              <a:t>Romeinse liefdeselegie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lyriek, met name Sappho</a:t>
            </a:r>
          </a:p>
        </p:txBody>
      </p:sp>
    </p:spTree>
    <p:extLst>
      <p:ext uri="{BB962C8B-B14F-4D97-AF65-F5344CB8AC3E}">
        <p14:creationId xmlns:p14="http://schemas.microsoft.com/office/powerpoint/2010/main" val="306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IV. Begin: </a:t>
            </a:r>
            <a:r>
              <a:rPr lang="nl-NL" dirty="0" err="1"/>
              <a:t>Dido</a:t>
            </a:r>
            <a:r>
              <a:rPr lang="nl-NL" dirty="0"/>
              <a:t> als succesvolle 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484" name="Picture 4" descr="https://cdn.britannica.com/81/180881-050-0D08A78A/Arrival-Aeneas-oil-paper-canvas-Carthage-Jean-Bernard.jpg"/>
          <p:cNvPicPr>
            <a:picLocks noChangeAspect="1" noChangeArrowheads="1"/>
          </p:cNvPicPr>
          <p:nvPr/>
        </p:nvPicPr>
        <p:blipFill rotWithShape="1">
          <a:blip r:embed="rId2" cstate="print"/>
          <a:srcRect l="19806"/>
          <a:stretch/>
        </p:blipFill>
        <p:spPr bwMode="auto">
          <a:xfrm>
            <a:off x="0" y="1428355"/>
            <a:ext cx="9180512" cy="4952973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6" name="Tekstvak 5"/>
          <p:cNvSpPr txBox="1"/>
          <p:nvPr/>
        </p:nvSpPr>
        <p:spPr>
          <a:xfrm>
            <a:off x="1800600" y="6485274"/>
            <a:ext cx="81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Segoe UI" pitchFamily="34" charset="0"/>
                <a:cs typeface="Segoe UI" pitchFamily="34" charset="0"/>
              </a:rPr>
              <a:t>De aankomst van Aeneas in </a:t>
            </a:r>
            <a:r>
              <a:rPr lang="nl-NL" i="1" dirty="0" err="1">
                <a:latin typeface="Segoe UI" pitchFamily="34" charset="0"/>
                <a:cs typeface="Segoe UI" pitchFamily="34" charset="0"/>
              </a:rPr>
              <a:t>Carthago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Jean-Bernard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Restout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c. 1772-74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55B63D4-84C0-44DE-82F0-B27788099ACC}"/>
              </a:ext>
            </a:extLst>
          </p:cNvPr>
          <p:cNvSpPr/>
          <p:nvPr/>
        </p:nvSpPr>
        <p:spPr>
          <a:xfrm>
            <a:off x="0" y="1428354"/>
            <a:ext cx="3275856" cy="505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IV. Begin: </a:t>
            </a:r>
            <a:r>
              <a:rPr lang="nl-NL" dirty="0" err="1"/>
              <a:t>Dido</a:t>
            </a:r>
            <a:r>
              <a:rPr lang="nl-NL" dirty="0"/>
              <a:t> als succesvolle 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Dido: bezig met opbouw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  <a:tabLst>
                <a:tab pos="809625" algn="l"/>
                <a:tab pos="3313113" algn="l"/>
              </a:tabLst>
            </a:pPr>
            <a:r>
              <a:rPr lang="nl-NL" sz="2400" dirty="0"/>
              <a:t>	1.504 	</a:t>
            </a:r>
            <a:r>
              <a:rPr lang="nl-NL" sz="2400" i="1" dirty="0" err="1"/>
              <a:t>instans</a:t>
            </a:r>
            <a:r>
              <a:rPr lang="nl-NL" sz="2400" i="1" dirty="0"/>
              <a:t> </a:t>
            </a:r>
            <a:r>
              <a:rPr lang="nl-NL" sz="2400" i="1" dirty="0" err="1"/>
              <a:t>operi</a:t>
            </a:r>
            <a:r>
              <a:rPr lang="nl-NL" sz="2400" i="1" dirty="0"/>
              <a:t> </a:t>
            </a:r>
            <a:r>
              <a:rPr lang="nl-NL" sz="2400" i="1" dirty="0" err="1"/>
              <a:t>regnisque</a:t>
            </a:r>
            <a:r>
              <a:rPr lang="nl-NL" sz="2400" i="1" dirty="0"/>
              <a:t> </a:t>
            </a:r>
            <a:r>
              <a:rPr lang="nl-NL" sz="2400" i="1" dirty="0" err="1"/>
              <a:t>futuris</a:t>
            </a:r>
            <a:endParaRPr lang="nl-NL" sz="2400" i="1" dirty="0"/>
          </a:p>
          <a:p>
            <a:pPr marL="0" indent="0">
              <a:buNone/>
            </a:pPr>
            <a:endParaRPr lang="nl-NL" sz="2400" i="1" dirty="0"/>
          </a:p>
          <a:p>
            <a:r>
              <a:rPr lang="nl-NL" dirty="0"/>
              <a:t>Homerische vergelijking: als Diana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model: Homerus </a:t>
            </a:r>
            <a:r>
              <a:rPr lang="nl-NL" i="1" dirty="0"/>
              <a:t>Odyssee </a:t>
            </a:r>
            <a:r>
              <a:rPr lang="nl-NL" dirty="0"/>
              <a:t>6.102-109</a:t>
            </a:r>
          </a:p>
          <a:p>
            <a:pPr marL="0" indent="0">
              <a:buNone/>
            </a:pPr>
            <a:r>
              <a:rPr lang="nl-NL" dirty="0"/>
              <a:t>		</a:t>
            </a:r>
            <a:r>
              <a:rPr lang="nl-NL" dirty="0" err="1"/>
              <a:t>Nausicaä</a:t>
            </a:r>
            <a:r>
              <a:rPr lang="nl-NL" dirty="0"/>
              <a:t> als Artemis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26021AC-18ED-43FE-A614-F8C50D99E855}"/>
              </a:ext>
            </a:extLst>
          </p:cNvPr>
          <p:cNvSpPr txBox="1"/>
          <p:nvPr/>
        </p:nvSpPr>
        <p:spPr>
          <a:xfrm>
            <a:off x="1259632" y="167400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122738" algn="l"/>
              </a:tabLst>
            </a:pPr>
            <a:r>
              <a:rPr lang="it-IT" sz="2400" dirty="0">
                <a:latin typeface="Segoe UI" pitchFamily="34" charset="0"/>
                <a:cs typeface="Segoe UI" pitchFamily="34" charset="0"/>
              </a:rPr>
              <a:t>1.503	</a:t>
            </a:r>
            <a:r>
              <a:rPr lang="it-IT" sz="2400" i="1" dirty="0">
                <a:latin typeface="Segoe UI" pitchFamily="34" charset="0"/>
                <a:cs typeface="Segoe UI" pitchFamily="34" charset="0"/>
              </a:rPr>
              <a:t>se </a:t>
            </a:r>
            <a:r>
              <a:rPr lang="it-IT" sz="2400" i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laeta</a:t>
            </a:r>
            <a:r>
              <a:rPr lang="it-IT" sz="2400" i="1" dirty="0">
                <a:latin typeface="Segoe UI" pitchFamily="34" charset="0"/>
                <a:cs typeface="Segoe UI" pitchFamily="34" charset="0"/>
              </a:rPr>
              <a:t> ferebat</a:t>
            </a:r>
          </a:p>
          <a:p>
            <a:r>
              <a:rPr lang="it-IT" sz="2400" i="1" dirty="0">
                <a:latin typeface="Segoe UI" pitchFamily="34" charset="0"/>
                <a:cs typeface="Segoe UI" pitchFamily="34" charset="0"/>
              </a:rPr>
              <a:t>	per medios,</a:t>
            </a:r>
          </a:p>
          <a:p>
            <a:pPr algn="l"/>
            <a:endParaRPr lang="nl-NL" sz="24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IV. Begin: </a:t>
            </a:r>
            <a:r>
              <a:rPr lang="nl-NL" dirty="0" err="1"/>
              <a:t>Dido</a:t>
            </a:r>
            <a:r>
              <a:rPr lang="nl-NL" dirty="0"/>
              <a:t> als succesvolle 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vergelijking misplaatst?</a:t>
            </a:r>
          </a:p>
          <a:p>
            <a:endParaRPr lang="nl-NL" dirty="0"/>
          </a:p>
          <a:p>
            <a:pPr marL="719138" lvl="1" indent="-261938"/>
            <a:r>
              <a:rPr lang="nl-NL" sz="2400" dirty="0"/>
              <a:t>1.497 		</a:t>
            </a:r>
            <a:r>
              <a:rPr lang="la-Latn" sz="2400" i="1" dirty="0"/>
              <a:t>magna </a:t>
            </a:r>
            <a:r>
              <a:rPr lang="la-Latn" sz="2400" i="1" dirty="0">
                <a:solidFill>
                  <a:srgbClr val="FF0000"/>
                </a:solidFill>
              </a:rPr>
              <a:t>iuvenum</a:t>
            </a:r>
            <a:r>
              <a:rPr lang="la-Latn" sz="2400" i="1" dirty="0"/>
              <a:t> stipante caterva</a:t>
            </a:r>
            <a:endParaRPr lang="nl-NL" sz="2400" i="1" dirty="0"/>
          </a:p>
          <a:p>
            <a:pPr marL="0" indent="0">
              <a:buNone/>
              <a:tabLst>
                <a:tab pos="719138" algn="l"/>
              </a:tabLst>
            </a:pPr>
            <a:r>
              <a:rPr lang="nl-NL" sz="2400" dirty="0"/>
              <a:t>	1.499-500 	</a:t>
            </a:r>
            <a:r>
              <a:rPr lang="nl-NL" sz="2400" i="1" dirty="0"/>
              <a:t>			</a:t>
            </a:r>
            <a:r>
              <a:rPr lang="la-Latn" sz="2400" i="1" dirty="0"/>
              <a:t>quam mille secutae</a:t>
            </a:r>
            <a:endParaRPr lang="nl-NL" sz="2400" i="1" dirty="0"/>
          </a:p>
          <a:p>
            <a:pPr marL="0" indent="0">
              <a:buNone/>
            </a:pPr>
            <a:r>
              <a:rPr lang="nl-NL" sz="2400" i="1" dirty="0"/>
              <a:t>			</a:t>
            </a:r>
            <a:r>
              <a:rPr lang="la-Latn" sz="2400" i="1" dirty="0"/>
              <a:t>hinc atque hinc glomerantur </a:t>
            </a:r>
            <a:r>
              <a:rPr lang="en-GB" sz="2400" i="1" dirty="0">
                <a:solidFill>
                  <a:srgbClr val="FF0000"/>
                </a:solidFill>
              </a:rPr>
              <a:t>O</a:t>
            </a:r>
            <a:r>
              <a:rPr lang="la-Latn" sz="2400" i="1" dirty="0">
                <a:solidFill>
                  <a:srgbClr val="FF0000"/>
                </a:solidFill>
              </a:rPr>
              <a:t>reades</a:t>
            </a:r>
            <a:endParaRPr lang="nl-NL" sz="2400" i="1" dirty="0">
              <a:solidFill>
                <a:srgbClr val="FF0000"/>
              </a:solidFill>
            </a:endParaRPr>
          </a:p>
          <a:p>
            <a:pPr lvl="1"/>
            <a:r>
              <a:rPr lang="nl-NL" sz="2400" dirty="0"/>
              <a:t>koningin &amp; weduwe</a:t>
            </a:r>
          </a:p>
          <a:p>
            <a:pPr lvl="1"/>
            <a:endParaRPr lang="nl-NL" sz="2400" dirty="0"/>
          </a:p>
          <a:p>
            <a:r>
              <a:rPr lang="nl-NL" sz="2800" dirty="0"/>
              <a:t>rol van kuise Diana past niet bij Dido</a:t>
            </a:r>
          </a:p>
          <a:p>
            <a:r>
              <a:rPr lang="nl-NL" sz="2800" dirty="0"/>
              <a:t>opvallende bezigheid: </a:t>
            </a:r>
            <a:r>
              <a:rPr lang="nl-NL" sz="2800" i="1" dirty="0" err="1"/>
              <a:t>exercet</a:t>
            </a:r>
            <a:r>
              <a:rPr lang="nl-NL" sz="2800" i="1" dirty="0"/>
              <a:t> Diana </a:t>
            </a:r>
            <a:r>
              <a:rPr lang="nl-NL" sz="2800" i="1" dirty="0" err="1">
                <a:solidFill>
                  <a:srgbClr val="FF0000"/>
                </a:solidFill>
              </a:rPr>
              <a:t>choros</a:t>
            </a:r>
            <a:r>
              <a:rPr lang="nl-NL" sz="2800" dirty="0"/>
              <a:t> (1.499) </a:t>
            </a:r>
            <a:endParaRPr lang="nl-NL" sz="2800" dirty="0">
              <a:solidFill>
                <a:srgbClr val="FF0000"/>
              </a:solidFill>
            </a:endParaRPr>
          </a:p>
          <a:p>
            <a:pPr lvl="1"/>
            <a:endParaRPr lang="nl-NL" sz="2400" dirty="0"/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9BC3E6C1-38C9-4BFD-AB69-57450E2CBE2F}"/>
              </a:ext>
            </a:extLst>
          </p:cNvPr>
          <p:cNvCxnSpPr>
            <a:cxnSpLocks/>
          </p:cNvCxnSpPr>
          <p:nvPr/>
        </p:nvCxnSpPr>
        <p:spPr>
          <a:xfrm flipH="1">
            <a:off x="6300192" y="5445224"/>
            <a:ext cx="648072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3A55EC35-1E1C-43B4-A4AD-EAEA77E329C0}"/>
              </a:ext>
            </a:extLst>
          </p:cNvPr>
          <p:cNvSpPr txBox="1"/>
          <p:nvPr/>
        </p:nvSpPr>
        <p:spPr>
          <a:xfrm>
            <a:off x="5269948" y="6078487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28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Sappho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409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IV. Begin: </a:t>
            </a:r>
            <a:r>
              <a:rPr lang="nl-NL" dirty="0" err="1"/>
              <a:t>Dido</a:t>
            </a:r>
            <a:r>
              <a:rPr lang="nl-NL" dirty="0"/>
              <a:t> als succesvolle 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nl-NL" dirty="0"/>
              <a:t>tweede associatie met liefde</a:t>
            </a:r>
          </a:p>
          <a:p>
            <a:endParaRPr lang="nl-NL" sz="2800" dirty="0"/>
          </a:p>
          <a:p>
            <a:r>
              <a:rPr lang="nl-NL" sz="2800" dirty="0"/>
              <a:t>Dido in rol van Diana</a:t>
            </a:r>
          </a:p>
          <a:p>
            <a:r>
              <a:rPr lang="nl-NL" sz="2800" dirty="0"/>
              <a:t>Venus in rol van jageres</a:t>
            </a:r>
            <a:br>
              <a:rPr lang="nl-NL" sz="2800" dirty="0"/>
            </a:br>
            <a:r>
              <a:rPr lang="nl-NL" sz="2800" dirty="0"/>
              <a:t>	</a:t>
            </a:r>
            <a:r>
              <a:rPr lang="nl-NL" sz="2400" dirty="0"/>
              <a:t>(1.314-324)</a:t>
            </a:r>
            <a:endParaRPr lang="nl-NL" sz="2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894791-8493-4A5A-BE9A-6089263E4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4081677" y="3143419"/>
            <a:ext cx="5062323" cy="371458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118321B-4DCD-4AAA-986C-CFABFEB0AC36}"/>
              </a:ext>
            </a:extLst>
          </p:cNvPr>
          <p:cNvSpPr txBox="1"/>
          <p:nvPr/>
        </p:nvSpPr>
        <p:spPr>
          <a:xfrm>
            <a:off x="5004048" y="2492896"/>
            <a:ext cx="41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>
                <a:latin typeface="Segoe UI" pitchFamily="34" charset="0"/>
                <a:cs typeface="Segoe UI" pitchFamily="34" charset="0"/>
              </a:rPr>
              <a:t>Venus verschijnt als jageres aan Aeneas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Pietro da Cortona, 1631</a:t>
            </a:r>
          </a:p>
        </p:txBody>
      </p:sp>
    </p:spTree>
    <p:extLst>
      <p:ext uri="{BB962C8B-B14F-4D97-AF65-F5344CB8AC3E}">
        <p14:creationId xmlns:p14="http://schemas.microsoft.com/office/powerpoint/2010/main" val="47375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IV. Begin: </a:t>
            </a:r>
            <a:r>
              <a:rPr lang="nl-NL" dirty="0" err="1"/>
              <a:t>Dido</a:t>
            </a:r>
            <a:r>
              <a:rPr lang="nl-NL" dirty="0"/>
              <a:t> als succesvolle leider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nl-NL" dirty="0"/>
              <a:t>connectie met andere vergelijking</a:t>
            </a:r>
          </a:p>
          <a:p>
            <a:endParaRPr lang="nl-NL" sz="2800" dirty="0"/>
          </a:p>
          <a:p>
            <a:r>
              <a:rPr lang="nl-NL" sz="2800" dirty="0"/>
              <a:t>Aeneas als Apollo</a:t>
            </a:r>
          </a:p>
          <a:p>
            <a:endParaRPr lang="nl-NL" sz="2800" dirty="0"/>
          </a:p>
          <a:p>
            <a:pPr marL="0" lvl="1" indent="0">
              <a:buNone/>
              <a:tabLst>
                <a:tab pos="1079500" algn="l"/>
                <a:tab pos="4302125" algn="l"/>
                <a:tab pos="5202238" algn="l"/>
              </a:tabLst>
            </a:pPr>
            <a:r>
              <a:rPr lang="nl-NL" b="1" i="1" dirty="0"/>
              <a:t>	</a:t>
            </a:r>
            <a:r>
              <a:rPr lang="nl-NL" b="1" i="1" dirty="0" err="1"/>
              <a:t>Dido~Diana</a:t>
            </a:r>
            <a:r>
              <a:rPr lang="nl-NL" b="1" i="1" dirty="0"/>
              <a:t>		</a:t>
            </a:r>
            <a:r>
              <a:rPr lang="nl-NL" b="1" i="1" dirty="0" err="1"/>
              <a:t>Aeneas~Apollo</a:t>
            </a:r>
            <a:endParaRPr lang="nl-NL" b="1" i="1" dirty="0"/>
          </a:p>
          <a:p>
            <a:pPr marL="0" lvl="1" indent="0">
              <a:lnSpc>
                <a:spcPct val="150000"/>
              </a:lnSpc>
              <a:buNone/>
              <a:tabLst>
                <a:tab pos="1079500" algn="l"/>
                <a:tab pos="4302125" algn="l"/>
                <a:tab pos="5202238" algn="l"/>
              </a:tabLst>
            </a:pPr>
            <a:r>
              <a:rPr lang="nl-NL" sz="2400" dirty="0"/>
              <a:t>1.496	</a:t>
            </a:r>
            <a:r>
              <a:rPr lang="nl-NL" sz="2400" dirty="0" err="1"/>
              <a:t>pulcherrima</a:t>
            </a:r>
            <a:r>
              <a:rPr lang="nl-NL" sz="2400" dirty="0"/>
              <a:t>	4.141	</a:t>
            </a:r>
            <a:r>
              <a:rPr lang="nl-NL" sz="2400" dirty="0" err="1"/>
              <a:t>pulcherrimus</a:t>
            </a:r>
            <a:endParaRPr lang="nl-NL" sz="2400" dirty="0"/>
          </a:p>
          <a:p>
            <a:pPr marL="0" lvl="1" indent="0">
              <a:lnSpc>
                <a:spcPct val="150000"/>
              </a:lnSpc>
              <a:buNone/>
              <a:tabLst>
                <a:tab pos="1079500" algn="l"/>
                <a:tab pos="4302125" algn="l"/>
                <a:tab pos="5202238" algn="l"/>
              </a:tabLst>
            </a:pPr>
            <a:r>
              <a:rPr lang="nl-NL" sz="2400" dirty="0"/>
              <a:t>1.498	per </a:t>
            </a:r>
            <a:r>
              <a:rPr lang="nl-NL" sz="2400" dirty="0" err="1"/>
              <a:t>iuga</a:t>
            </a:r>
            <a:r>
              <a:rPr lang="nl-NL" sz="2400" dirty="0"/>
              <a:t> </a:t>
            </a:r>
            <a:r>
              <a:rPr lang="nl-NL" sz="2400" dirty="0" err="1"/>
              <a:t>Cynthi</a:t>
            </a:r>
            <a:r>
              <a:rPr lang="nl-NL" sz="2400" dirty="0"/>
              <a:t>	4.147	</a:t>
            </a:r>
            <a:r>
              <a:rPr lang="nl-NL" sz="2400" dirty="0" err="1"/>
              <a:t>iugis</a:t>
            </a:r>
            <a:r>
              <a:rPr lang="nl-NL" sz="2400" dirty="0"/>
              <a:t> </a:t>
            </a:r>
            <a:r>
              <a:rPr lang="nl-NL" sz="2400" dirty="0" err="1"/>
              <a:t>Cynthis</a:t>
            </a:r>
            <a:endParaRPr lang="nl-NL" sz="2400" dirty="0"/>
          </a:p>
          <a:p>
            <a:pPr marL="0" lvl="1" indent="0">
              <a:lnSpc>
                <a:spcPct val="150000"/>
              </a:lnSpc>
              <a:buNone/>
              <a:tabLst>
                <a:tab pos="1079500" algn="l"/>
                <a:tab pos="4302125" algn="l"/>
                <a:tab pos="5202238" algn="l"/>
              </a:tabLst>
            </a:pPr>
            <a:r>
              <a:rPr lang="nl-NL" sz="2400" dirty="0"/>
              <a:t>1.500-1	</a:t>
            </a:r>
            <a:r>
              <a:rPr lang="nl-NL" sz="2400" dirty="0" err="1"/>
              <a:t>pharetram</a:t>
            </a:r>
            <a:r>
              <a:rPr lang="nl-NL" sz="2400" dirty="0"/>
              <a:t> </a:t>
            </a:r>
            <a:r>
              <a:rPr lang="nl-NL" sz="2400" dirty="0" err="1"/>
              <a:t>fert</a:t>
            </a:r>
            <a:r>
              <a:rPr lang="nl-NL" sz="2400" dirty="0"/>
              <a:t> </a:t>
            </a:r>
            <a:r>
              <a:rPr lang="nl-NL" sz="2400" dirty="0" err="1"/>
              <a:t>umero</a:t>
            </a:r>
            <a:r>
              <a:rPr lang="nl-NL" sz="2400" dirty="0"/>
              <a:t>	4.149	</a:t>
            </a:r>
            <a:r>
              <a:rPr lang="nl-NL" sz="2400" dirty="0" err="1"/>
              <a:t>tela</a:t>
            </a:r>
            <a:r>
              <a:rPr lang="nl-NL" sz="2400" dirty="0"/>
              <a:t> sonant </a:t>
            </a:r>
            <a:r>
              <a:rPr lang="nl-NL" sz="2400" dirty="0" err="1"/>
              <a:t>umeris</a:t>
            </a:r>
            <a:endParaRPr lang="nl-NL" sz="2400" dirty="0"/>
          </a:p>
          <a:p>
            <a:pPr marL="0" lvl="1" indent="0">
              <a:lnSpc>
                <a:spcPct val="150000"/>
              </a:lnSpc>
              <a:buNone/>
              <a:tabLst>
                <a:tab pos="1079500" algn="l"/>
                <a:tab pos="4302125" algn="l"/>
                <a:tab pos="5202238" algn="l"/>
              </a:tabLst>
            </a:pPr>
            <a:r>
              <a:rPr lang="nl-NL" sz="2400" dirty="0"/>
              <a:t>1.499	</a:t>
            </a:r>
            <a:r>
              <a:rPr lang="nl-NL" sz="2400" dirty="0" err="1"/>
              <a:t>exercet</a:t>
            </a:r>
            <a:r>
              <a:rPr lang="nl-NL" sz="2400" dirty="0"/>
              <a:t> Diana </a:t>
            </a:r>
            <a:r>
              <a:rPr lang="nl-NL" sz="2400" dirty="0" err="1">
                <a:solidFill>
                  <a:srgbClr val="FF0000"/>
                </a:solidFill>
              </a:rPr>
              <a:t>choros</a:t>
            </a:r>
            <a:r>
              <a:rPr lang="nl-NL" sz="2400" dirty="0"/>
              <a:t>	4.145	</a:t>
            </a:r>
            <a:r>
              <a:rPr lang="nl-NL" sz="2400" dirty="0" err="1"/>
              <a:t>instaurat</a:t>
            </a:r>
            <a:r>
              <a:rPr lang="nl-NL" sz="2400" dirty="0"/>
              <a:t> </a:t>
            </a:r>
            <a:r>
              <a:rPr lang="nl-NL" sz="2400" dirty="0" err="1">
                <a:solidFill>
                  <a:srgbClr val="FF0000"/>
                </a:solidFill>
              </a:rPr>
              <a:t>choros</a:t>
            </a:r>
            <a:endParaRPr lang="nl-N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V. Dido eenzaam smachtend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Eenzaam in de nacht:</a:t>
            </a:r>
          </a:p>
          <a:p>
            <a:pPr marL="0" indent="0">
              <a:buNone/>
            </a:pPr>
            <a:r>
              <a:rPr lang="en-GB" sz="2800" i="1" dirty="0" err="1"/>
              <a:t>Aen</a:t>
            </a:r>
            <a:r>
              <a:rPr lang="en-GB" sz="2800" dirty="0"/>
              <a:t>. 4.80-83</a:t>
            </a:r>
            <a:endParaRPr lang="en-GB" sz="2800" i="1" dirty="0"/>
          </a:p>
          <a:p>
            <a:pPr marL="400050" lvl="1" indent="0">
              <a:lnSpc>
                <a:spcPct val="130000"/>
              </a:lnSpc>
              <a:spcBef>
                <a:spcPts val="576"/>
              </a:spcBef>
              <a:buNone/>
            </a:pPr>
            <a:r>
              <a:rPr lang="en-GB" sz="2400" i="1" dirty="0"/>
              <a:t>post </a:t>
            </a:r>
            <a:r>
              <a:rPr lang="en-GB" sz="2400" i="1" dirty="0" err="1"/>
              <a:t>ubi</a:t>
            </a:r>
            <a:r>
              <a:rPr lang="en-GB" sz="2400" i="1" dirty="0"/>
              <a:t> </a:t>
            </a:r>
            <a:r>
              <a:rPr lang="en-GB" sz="2400" i="1" dirty="0" err="1"/>
              <a:t>digressi</a:t>
            </a:r>
            <a:r>
              <a:rPr lang="en-GB" sz="2400" i="1" dirty="0"/>
              <a:t>, </a:t>
            </a:r>
            <a:r>
              <a:rPr lang="en-GB" sz="2400" i="1" dirty="0" err="1"/>
              <a:t>lumenque</a:t>
            </a:r>
            <a:r>
              <a:rPr lang="en-GB" sz="2400" i="1" dirty="0"/>
              <a:t> obscura </a:t>
            </a:r>
            <a:r>
              <a:rPr lang="en-GB" sz="2400" i="1" dirty="0" err="1"/>
              <a:t>vicissim</a:t>
            </a:r>
            <a:br>
              <a:rPr lang="en-GB" sz="2400" i="1" dirty="0"/>
            </a:br>
            <a:r>
              <a:rPr lang="en-GB" sz="2400" i="1" dirty="0" err="1"/>
              <a:t>luna</a:t>
            </a:r>
            <a:r>
              <a:rPr lang="en-GB" sz="2400" i="1" dirty="0"/>
              <a:t> </a:t>
            </a:r>
            <a:r>
              <a:rPr lang="en-GB" sz="2400" i="1" dirty="0" err="1"/>
              <a:t>premit</a:t>
            </a:r>
            <a:r>
              <a:rPr lang="en-GB" sz="2400" i="1" dirty="0"/>
              <a:t> </a:t>
            </a:r>
            <a:r>
              <a:rPr lang="en-GB" sz="2400" i="1" dirty="0" err="1"/>
              <a:t>suadentque</a:t>
            </a:r>
            <a:r>
              <a:rPr lang="en-GB" sz="2400" i="1" dirty="0"/>
              <a:t> </a:t>
            </a:r>
            <a:r>
              <a:rPr lang="en-GB" sz="2400" i="1" dirty="0" err="1"/>
              <a:t>cadentia</a:t>
            </a:r>
            <a:r>
              <a:rPr lang="en-GB" sz="2400" i="1" dirty="0"/>
              <a:t> </a:t>
            </a:r>
            <a:r>
              <a:rPr lang="en-GB" sz="2400" i="1" dirty="0" err="1"/>
              <a:t>sidera</a:t>
            </a:r>
            <a:r>
              <a:rPr lang="en-GB" sz="2400" i="1" dirty="0"/>
              <a:t> </a:t>
            </a:r>
            <a:r>
              <a:rPr lang="en-GB" sz="2400" i="1" dirty="0" err="1"/>
              <a:t>somnos</a:t>
            </a:r>
            <a:r>
              <a:rPr lang="en-GB" sz="2400" i="1" dirty="0"/>
              <a:t>,</a:t>
            </a:r>
            <a:br>
              <a:rPr lang="en-GB" sz="2400" i="1" dirty="0"/>
            </a:br>
            <a:r>
              <a:rPr lang="en-GB" sz="2400" i="1" dirty="0"/>
              <a:t>sola domo </a:t>
            </a:r>
            <a:r>
              <a:rPr lang="en-GB" sz="2400" i="1" dirty="0" err="1"/>
              <a:t>maeret</a:t>
            </a:r>
            <a:r>
              <a:rPr lang="en-GB" sz="2400" i="1" dirty="0"/>
              <a:t> </a:t>
            </a:r>
            <a:r>
              <a:rPr lang="en-GB" sz="2400" i="1" dirty="0" err="1"/>
              <a:t>vacua</a:t>
            </a:r>
            <a:r>
              <a:rPr lang="en-GB" sz="2400" i="1" dirty="0"/>
              <a:t> </a:t>
            </a:r>
            <a:r>
              <a:rPr lang="en-GB" sz="2400" i="1" dirty="0" err="1"/>
              <a:t>stratisque</a:t>
            </a:r>
            <a:r>
              <a:rPr lang="en-GB" sz="2400" i="1" dirty="0"/>
              <a:t> </a:t>
            </a:r>
            <a:r>
              <a:rPr lang="en-GB" sz="2400" i="1" dirty="0" err="1"/>
              <a:t>relictis</a:t>
            </a:r>
            <a:br>
              <a:rPr lang="en-GB" sz="2400" i="1" dirty="0"/>
            </a:br>
            <a:r>
              <a:rPr lang="en-GB" sz="2400" i="1" dirty="0" err="1"/>
              <a:t>incubat</a:t>
            </a:r>
            <a:r>
              <a:rPr lang="en-GB" sz="2400" i="1" dirty="0"/>
              <a:t>.</a:t>
            </a:r>
          </a:p>
          <a:p>
            <a:pPr marL="0" lvl="1" indent="0">
              <a:buNone/>
            </a:pPr>
            <a:endParaRPr lang="en-GB" sz="2400" i="1" dirty="0"/>
          </a:p>
          <a:p>
            <a:pPr marL="0" lvl="1" indent="0">
              <a:buNone/>
            </a:pPr>
            <a:r>
              <a:rPr lang="en-GB" dirty="0"/>
              <a:t>Sappho </a:t>
            </a:r>
            <a:r>
              <a:rPr lang="en-GB" i="1" dirty="0" err="1"/>
              <a:t>fr.</a:t>
            </a:r>
            <a:r>
              <a:rPr lang="en-GB" i="1" dirty="0"/>
              <a:t> </a:t>
            </a:r>
            <a:r>
              <a:rPr lang="en-GB" dirty="0"/>
              <a:t>168 (Voigt)</a:t>
            </a:r>
          </a:p>
          <a:p>
            <a:pPr marL="0" lvl="1" indent="0">
              <a:buNone/>
            </a:pPr>
            <a:endParaRPr lang="en-GB" sz="2400" i="1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6DCAA0D-CF42-491B-A5DA-2FAC541A5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27724"/>
              </p:ext>
            </p:extLst>
          </p:nvPr>
        </p:nvGraphicFramePr>
        <p:xfrm>
          <a:off x="465200" y="5085184"/>
          <a:ext cx="8571296" cy="1646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548">
                  <a:extLst>
                    <a:ext uri="{9D8B030D-6E8A-4147-A177-3AD203B41FA5}">
                      <a16:colId xmlns:a16="http://schemas.microsoft.com/office/drawing/2014/main" val="2656569380"/>
                    </a:ext>
                  </a:extLst>
                </a:gridCol>
                <a:gridCol w="4214748">
                  <a:extLst>
                    <a:ext uri="{9D8B030D-6E8A-4147-A177-3AD203B41FA5}">
                      <a16:colId xmlns:a16="http://schemas.microsoft.com/office/drawing/2014/main" val="40391010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δέδυκε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μὲν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ἀ </a:t>
                      </a:r>
                      <a:r>
                        <a:rPr lang="el-GR" sz="2400" b="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σ</a:t>
                      </a:r>
                      <a:r>
                        <a:rPr lang="nl-NL" sz="2400" b="0" dirty="0" err="1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ελάννα</a:t>
                      </a:r>
                      <a:endParaRPr lang="nl-NL" sz="2400" b="0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καὶ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 err="1">
                          <a:solidFill>
                            <a:srgbClr val="00B0F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Πληΐαδε</a:t>
                      </a:r>
                      <a:r>
                        <a:rPr lang="el-GR" sz="2400" b="0" dirty="0">
                          <a:solidFill>
                            <a:srgbClr val="00B0F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ς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·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μέ</a:t>
                      </a:r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σ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αι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δὲ</a:t>
                      </a:r>
                      <a:endParaRPr lang="nl-NL" sz="2400" b="0" dirty="0">
                        <a:solidFill>
                          <a:sysClr val="windowText" lastClr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νύκτε</a:t>
                      </a:r>
                      <a:r>
                        <a:rPr lang="el-GR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ς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παρὰ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δ᾿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ἔρχετ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᾿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ὤρα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1160" algn="l"/>
                          <a:tab pos="2676525" algn="l"/>
                        </a:tabLst>
                      </a:pP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ἔγω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δὲ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 err="1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μόν</a:t>
                      </a:r>
                      <a:r>
                        <a:rPr lang="nl-NL" sz="2400" b="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α</a:t>
                      </a:r>
                      <a:r>
                        <a:rPr lang="nl-NL" sz="2400" b="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κατεύδω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nl-NL" sz="2400" b="0" dirty="0">
                        <a:solidFill>
                          <a:sysClr val="windowText" lastClr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 </a:t>
                      </a:r>
                      <a:r>
                        <a:rPr lang="nl-NL" sz="2400" b="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maan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is ondergegaan,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 de </a:t>
                      </a:r>
                      <a:r>
                        <a:rPr lang="nl-NL" sz="2400" b="0" dirty="0" err="1">
                          <a:solidFill>
                            <a:srgbClr val="00B0F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Pleiaden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; het is </a:t>
                      </a:r>
                      <a:r>
                        <a:rPr lang="nl-NL" sz="2400" b="0" dirty="0" err="1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midder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0745" algn="l"/>
                        </a:tabLst>
                      </a:pP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nacht, en de tijd gaat voorbij,</a:t>
                      </a:r>
                    </a:p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1805" algn="l"/>
                          <a:tab pos="3420745" algn="l"/>
                        </a:tabLst>
                      </a:pP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	en ik </a:t>
                      </a:r>
                      <a:r>
                        <a:rPr lang="nl-NL" sz="2400" b="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lig</a:t>
                      </a:r>
                      <a:r>
                        <a:rPr lang="nl-NL" sz="2400" b="0" dirty="0">
                          <a:solidFill>
                            <a:srgbClr val="FF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nl-NL" sz="2400" b="0" dirty="0">
                          <a:solidFill>
                            <a:srgbClr val="7030A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alleen</a:t>
                      </a:r>
                      <a:r>
                        <a:rPr lang="nl-NL" sz="2400" b="0" dirty="0">
                          <a:solidFill>
                            <a:sysClr val="windowText" lastClr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</a:t>
                      </a:r>
                      <a:endParaRPr lang="nl-NL" sz="2400" b="0" dirty="0">
                        <a:solidFill>
                          <a:sysClr val="windowText" lastClr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522487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A13FA5FE-8DE0-4CDB-B2C5-F9D264457932}"/>
              </a:ext>
            </a:extLst>
          </p:cNvPr>
          <p:cNvSpPr txBox="1"/>
          <p:nvPr/>
        </p:nvSpPr>
        <p:spPr>
          <a:xfrm>
            <a:off x="899592" y="2726944"/>
            <a:ext cx="684000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73C6AB9-F360-4308-8F91-5DB39D8992A8}"/>
              </a:ext>
            </a:extLst>
          </p:cNvPr>
          <p:cNvSpPr txBox="1"/>
          <p:nvPr/>
        </p:nvSpPr>
        <p:spPr>
          <a:xfrm>
            <a:off x="899592" y="3177016"/>
            <a:ext cx="648000" cy="396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268E07F-11C4-4B6D-BD33-A9EEB4E2840A}"/>
              </a:ext>
            </a:extLst>
          </p:cNvPr>
          <p:cNvSpPr txBox="1"/>
          <p:nvPr/>
        </p:nvSpPr>
        <p:spPr>
          <a:xfrm>
            <a:off x="899592" y="3681072"/>
            <a:ext cx="1080000" cy="39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CFE35E1-90A2-49B5-8191-7E574929534A}"/>
              </a:ext>
            </a:extLst>
          </p:cNvPr>
          <p:cNvSpPr txBox="1"/>
          <p:nvPr/>
        </p:nvSpPr>
        <p:spPr>
          <a:xfrm>
            <a:off x="5328184" y="2726944"/>
            <a:ext cx="900000" cy="3960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5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D5945-2EFD-4B5D-843A-86F48C58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V. Dido eenzaam smachtend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5A7E7A-CD45-46BB-8E37-6019EB37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16624"/>
          </a:xfrm>
        </p:spPr>
        <p:txBody>
          <a:bodyPr>
            <a:normAutofit/>
          </a:bodyPr>
          <a:lstStyle/>
          <a:p>
            <a:r>
              <a:rPr lang="nl-NL" dirty="0"/>
              <a:t>Dido als getroffen hinde</a:t>
            </a:r>
          </a:p>
          <a:p>
            <a:endParaRPr lang="nl-NL" dirty="0"/>
          </a:p>
          <a:p>
            <a:r>
              <a:rPr lang="nl-NL" dirty="0"/>
              <a:t>de bouw ligt stil</a:t>
            </a:r>
          </a:p>
          <a:p>
            <a:pPr marL="400050" lvl="1" indent="0">
              <a:buNone/>
            </a:pPr>
            <a:r>
              <a:rPr lang="en-GB" sz="2400" i="1" dirty="0"/>
              <a:t>non </a:t>
            </a:r>
            <a:r>
              <a:rPr lang="en-GB" sz="2400" i="1" dirty="0" err="1"/>
              <a:t>coeptae</a:t>
            </a:r>
            <a:r>
              <a:rPr lang="en-GB" sz="2400" i="1" dirty="0"/>
              <a:t> </a:t>
            </a:r>
            <a:r>
              <a:rPr lang="en-GB" sz="2400" i="1" dirty="0" err="1"/>
              <a:t>adsurgunt</a:t>
            </a:r>
            <a:r>
              <a:rPr lang="en-GB" sz="2400" i="1" dirty="0"/>
              <a:t> </a:t>
            </a:r>
            <a:r>
              <a:rPr lang="en-GB" sz="2400" i="1" dirty="0" err="1"/>
              <a:t>turres</a:t>
            </a:r>
            <a:r>
              <a:rPr lang="en-GB" sz="2400" i="1" dirty="0"/>
              <a:t>, non </a:t>
            </a:r>
            <a:r>
              <a:rPr lang="en-GB" sz="2400" i="1" dirty="0" err="1"/>
              <a:t>arma</a:t>
            </a:r>
            <a:r>
              <a:rPr lang="en-GB" sz="2400" i="1" dirty="0"/>
              <a:t> </a:t>
            </a:r>
            <a:r>
              <a:rPr lang="en-GB" sz="2400" i="1" dirty="0" err="1"/>
              <a:t>iuventus</a:t>
            </a:r>
            <a:br>
              <a:rPr lang="en-GB" sz="2400" i="1" dirty="0"/>
            </a:br>
            <a:r>
              <a:rPr lang="en-GB" sz="2400" i="1" dirty="0" err="1"/>
              <a:t>exercet</a:t>
            </a:r>
            <a:r>
              <a:rPr lang="en-GB" sz="2400" i="1" dirty="0"/>
              <a:t> </a:t>
            </a:r>
            <a:r>
              <a:rPr lang="en-GB" sz="2400" i="1" dirty="0" err="1"/>
              <a:t>portusve</a:t>
            </a:r>
            <a:r>
              <a:rPr lang="en-GB" sz="2400" i="1" dirty="0"/>
              <a:t> </a:t>
            </a:r>
            <a:r>
              <a:rPr lang="en-GB" sz="2400" i="1" dirty="0" err="1"/>
              <a:t>aut</a:t>
            </a:r>
            <a:r>
              <a:rPr lang="en-GB" sz="2400" i="1" dirty="0"/>
              <a:t> </a:t>
            </a:r>
            <a:r>
              <a:rPr lang="en-GB" sz="2400" i="1" dirty="0" err="1"/>
              <a:t>propugnacula</a:t>
            </a:r>
            <a:r>
              <a:rPr lang="en-GB" sz="2400" i="1" dirty="0"/>
              <a:t> bello</a:t>
            </a:r>
            <a:br>
              <a:rPr lang="en-GB" sz="2400" i="1" dirty="0"/>
            </a:br>
            <a:r>
              <a:rPr lang="en-GB" sz="2400" i="1" dirty="0" err="1"/>
              <a:t>tuta</a:t>
            </a:r>
            <a:r>
              <a:rPr lang="en-GB" sz="2400" i="1" dirty="0"/>
              <a:t> </a:t>
            </a:r>
            <a:r>
              <a:rPr lang="en-GB" sz="2400" i="1" dirty="0" err="1"/>
              <a:t>parant</a:t>
            </a:r>
            <a:r>
              <a:rPr lang="en-GB" sz="2400" i="1" dirty="0"/>
              <a:t>: pendent opera </a:t>
            </a:r>
            <a:r>
              <a:rPr lang="en-GB" sz="2400" i="1" dirty="0" err="1"/>
              <a:t>interrupta</a:t>
            </a:r>
            <a:r>
              <a:rPr lang="en-GB" sz="2400" i="1" dirty="0"/>
              <a:t> </a:t>
            </a:r>
            <a:r>
              <a:rPr lang="en-GB" sz="2400" i="1" dirty="0" err="1"/>
              <a:t>minaeque</a:t>
            </a:r>
            <a:br>
              <a:rPr lang="en-GB" sz="2400" i="1" dirty="0"/>
            </a:br>
            <a:r>
              <a:rPr lang="en-GB" sz="2400" i="1" dirty="0" err="1"/>
              <a:t>murorum</a:t>
            </a:r>
            <a:r>
              <a:rPr lang="en-GB" sz="2400" i="1" dirty="0"/>
              <a:t> </a:t>
            </a:r>
            <a:r>
              <a:rPr lang="en-GB" sz="2400" i="1" dirty="0" err="1"/>
              <a:t>ingentes</a:t>
            </a:r>
            <a:r>
              <a:rPr lang="en-GB" sz="2400" i="1" dirty="0"/>
              <a:t> </a:t>
            </a:r>
            <a:r>
              <a:rPr lang="en-GB" sz="2400" i="1" dirty="0" err="1"/>
              <a:t>aequataque</a:t>
            </a:r>
            <a:r>
              <a:rPr lang="en-GB" sz="2400" i="1" dirty="0"/>
              <a:t> </a:t>
            </a:r>
            <a:r>
              <a:rPr lang="en-GB" sz="2400" i="1" dirty="0" err="1"/>
              <a:t>machina</a:t>
            </a:r>
            <a:r>
              <a:rPr lang="en-GB" sz="2400" i="1" dirty="0"/>
              <a:t> </a:t>
            </a:r>
            <a:r>
              <a:rPr lang="en-GB" sz="2400" i="1" dirty="0" err="1"/>
              <a:t>caelo</a:t>
            </a:r>
            <a:r>
              <a:rPr lang="en-GB" sz="2400" i="1" dirty="0"/>
              <a:t>.</a:t>
            </a:r>
          </a:p>
          <a:p>
            <a:pPr marL="400050" lvl="1" indent="0">
              <a:buNone/>
            </a:pPr>
            <a:endParaRPr lang="en-GB" sz="2400" i="1" dirty="0"/>
          </a:p>
          <a:p>
            <a:pPr marL="400050" lvl="1" indent="0">
              <a:buNone/>
            </a:pPr>
            <a:r>
              <a:rPr lang="nl-NL" sz="2400" dirty="0">
                <a:solidFill>
                  <a:srgbClr val="0070C0"/>
                </a:solidFill>
              </a:rPr>
              <a:t>1.437 </a:t>
            </a:r>
            <a:r>
              <a:rPr lang="pt-BR" sz="2400" i="1" dirty="0">
                <a:solidFill>
                  <a:srgbClr val="0070C0"/>
                </a:solidFill>
              </a:rPr>
              <a:t>‘o fortunati, quorum iam moenia surgunt!’</a:t>
            </a:r>
            <a:endParaRPr lang="nl-NL" sz="2400" i="1" dirty="0">
              <a:solidFill>
                <a:srgbClr val="0070C0"/>
              </a:solidFill>
            </a:endParaRPr>
          </a:p>
          <a:p>
            <a:pPr marL="400050" lvl="1" indent="0">
              <a:buNone/>
            </a:pPr>
            <a:endParaRPr lang="nl-NL" sz="2400" i="1" dirty="0"/>
          </a:p>
          <a:p>
            <a:r>
              <a:rPr lang="nl-NL" i="1" dirty="0" err="1"/>
              <a:t>arma</a:t>
            </a:r>
            <a:r>
              <a:rPr lang="nl-NL" i="1" dirty="0"/>
              <a:t> → </a:t>
            </a:r>
            <a:r>
              <a:rPr lang="nl-NL" i="1" dirty="0" err="1"/>
              <a:t>amor</a:t>
            </a:r>
            <a:endParaRPr lang="nl-NL" i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7B9AC39-F94D-4323-8F48-AE10CB6787EC}"/>
              </a:ext>
            </a:extLst>
          </p:cNvPr>
          <p:cNvSpPr txBox="1"/>
          <p:nvPr/>
        </p:nvSpPr>
        <p:spPr>
          <a:xfrm>
            <a:off x="6453964" y="4501569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6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X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3B9927-F553-4EF4-9405-E91896A73B61}"/>
              </a:ext>
            </a:extLst>
          </p:cNvPr>
          <p:cNvSpPr txBox="1"/>
          <p:nvPr/>
        </p:nvSpPr>
        <p:spPr>
          <a:xfrm>
            <a:off x="3990840" y="2845385"/>
            <a:ext cx="864000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35E5B9-05A6-4B56-8E9E-F307E2E847A4}"/>
              </a:ext>
            </a:extLst>
          </p:cNvPr>
          <p:cNvSpPr txBox="1"/>
          <p:nvPr/>
        </p:nvSpPr>
        <p:spPr>
          <a:xfrm>
            <a:off x="5508200" y="2845385"/>
            <a:ext cx="792000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2DC91A-FD2F-40AF-8FE9-16B7B5DB8B27}"/>
              </a:ext>
            </a:extLst>
          </p:cNvPr>
          <p:cNvSpPr txBox="1"/>
          <p:nvPr/>
        </p:nvSpPr>
        <p:spPr>
          <a:xfrm>
            <a:off x="3600024" y="3241473"/>
            <a:ext cx="2664000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C9C7804-BAFC-4F76-808C-C951012E9DBC}"/>
              </a:ext>
            </a:extLst>
          </p:cNvPr>
          <p:cNvSpPr txBox="1"/>
          <p:nvPr/>
        </p:nvSpPr>
        <p:spPr>
          <a:xfrm>
            <a:off x="899592" y="3961553"/>
            <a:ext cx="1332000" cy="39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4EBB4-275D-4A15-99E7-1DF2A23E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V. Dido eenzaam smachtend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6553B3-7E7D-4C49-8746-66E4FC6A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16624"/>
          </a:xfrm>
        </p:spPr>
        <p:txBody>
          <a:bodyPr>
            <a:normAutofit/>
          </a:bodyPr>
          <a:lstStyle/>
          <a:p>
            <a:r>
              <a:rPr lang="nl-NL" dirty="0"/>
              <a:t>Verzwakte verdediging</a:t>
            </a:r>
          </a:p>
          <a:p>
            <a:endParaRPr lang="nl-NL" dirty="0"/>
          </a:p>
          <a:p>
            <a:pPr>
              <a:tabLst>
                <a:tab pos="2060575" algn="l"/>
              </a:tabLst>
            </a:pPr>
            <a:r>
              <a:rPr lang="nl-NL" dirty="0"/>
              <a:t>Dido 	Carthago</a:t>
            </a:r>
          </a:p>
          <a:p>
            <a:pPr>
              <a:tabLst>
                <a:tab pos="2060575" algn="l"/>
              </a:tabLst>
            </a:pPr>
            <a:r>
              <a:rPr lang="nl-NL" dirty="0"/>
              <a:t>“inname” van Dido:</a:t>
            </a:r>
          </a:p>
          <a:p>
            <a:pPr marL="0" indent="0">
              <a:buNone/>
              <a:tabLst>
                <a:tab pos="1608138" algn="l"/>
              </a:tabLst>
            </a:pPr>
            <a:r>
              <a:rPr lang="nl-NL" sz="2800" dirty="0"/>
              <a:t>1.673-74</a:t>
            </a:r>
            <a:r>
              <a:rPr lang="nl-NL" sz="2800" i="1" dirty="0"/>
              <a:t>	</a:t>
            </a:r>
            <a:r>
              <a:rPr lang="nl-NL" sz="2800" i="1" dirty="0" err="1">
                <a:solidFill>
                  <a:srgbClr val="FF0000"/>
                </a:solidFill>
              </a:rPr>
              <a:t>capere</a:t>
            </a:r>
            <a:r>
              <a:rPr lang="nl-NL" sz="2800" i="1" dirty="0"/>
              <a:t> ... </a:t>
            </a:r>
            <a:r>
              <a:rPr lang="nl-NL" sz="2800" i="1" dirty="0" err="1">
                <a:solidFill>
                  <a:srgbClr val="FF0000"/>
                </a:solidFill>
              </a:rPr>
              <a:t>dolis</a:t>
            </a:r>
            <a:r>
              <a:rPr lang="nl-NL" sz="2800" i="1" dirty="0"/>
              <a:t> et </a:t>
            </a:r>
            <a:r>
              <a:rPr lang="nl-NL" sz="2800" i="1" dirty="0" err="1">
                <a:solidFill>
                  <a:srgbClr val="FF0000"/>
                </a:solidFill>
              </a:rPr>
              <a:t>cingere</a:t>
            </a:r>
            <a:r>
              <a:rPr lang="nl-NL" sz="2800" i="1" dirty="0"/>
              <a:t> </a:t>
            </a:r>
            <a:r>
              <a:rPr lang="nl-NL" sz="2800" i="1" dirty="0" err="1">
                <a:solidFill>
                  <a:srgbClr val="FF0000"/>
                </a:solidFill>
              </a:rPr>
              <a:t>flamma</a:t>
            </a:r>
            <a:r>
              <a:rPr lang="nl-NL" sz="2800" i="1" dirty="0"/>
              <a:t> 	</a:t>
            </a:r>
            <a:r>
              <a:rPr lang="nl-NL" sz="2800" i="1" dirty="0" err="1"/>
              <a:t>reginam</a:t>
            </a:r>
            <a:r>
              <a:rPr lang="nl-NL" sz="2800" i="1" dirty="0"/>
              <a:t> </a:t>
            </a:r>
            <a:r>
              <a:rPr lang="nl-NL" sz="2800" i="1" dirty="0" err="1"/>
              <a:t>meditor</a:t>
            </a:r>
            <a:endParaRPr lang="nl-NL" sz="2800" i="1" dirty="0"/>
          </a:p>
          <a:p>
            <a:pPr marL="0" indent="0">
              <a:buNone/>
              <a:tabLst>
                <a:tab pos="1608138" algn="l"/>
              </a:tabLst>
            </a:pPr>
            <a:r>
              <a:rPr lang="nl-NL" sz="2800" dirty="0"/>
              <a:t>4.95	</a:t>
            </a:r>
            <a:r>
              <a:rPr lang="it-IT" sz="2800" i="1" dirty="0"/>
              <a:t>una </a:t>
            </a:r>
            <a:r>
              <a:rPr lang="it-IT" sz="2800" i="1" dirty="0">
                <a:solidFill>
                  <a:srgbClr val="FF0000"/>
                </a:solidFill>
              </a:rPr>
              <a:t>dolo</a:t>
            </a:r>
            <a:r>
              <a:rPr lang="it-IT" sz="2800" i="1" dirty="0"/>
              <a:t> divum si femina </a:t>
            </a:r>
            <a:r>
              <a:rPr lang="it-IT" sz="2800" i="1" dirty="0">
                <a:solidFill>
                  <a:srgbClr val="FF0000"/>
                </a:solidFill>
              </a:rPr>
              <a:t>victa</a:t>
            </a:r>
            <a:r>
              <a:rPr lang="it-IT" sz="2800" i="1" dirty="0"/>
              <a:t> duorum est.</a:t>
            </a:r>
          </a:p>
          <a:p>
            <a:pPr marL="0" indent="0">
              <a:buNone/>
              <a:tabLst>
                <a:tab pos="1608138" algn="l"/>
              </a:tabLst>
            </a:pPr>
            <a:endParaRPr lang="it-IT" sz="2800" i="1" dirty="0"/>
          </a:p>
          <a:p>
            <a:pPr>
              <a:tabLst>
                <a:tab pos="1608138" algn="l"/>
                <a:tab pos="2963863" algn="l"/>
                <a:tab pos="5475288" algn="l"/>
              </a:tabLst>
            </a:pPr>
            <a:r>
              <a:rPr lang="nl-NL" dirty="0"/>
              <a:t>Sterke Venus:	</a:t>
            </a:r>
            <a:r>
              <a:rPr lang="nl-NL" dirty="0" err="1"/>
              <a:t>Sapph</a:t>
            </a:r>
            <a:r>
              <a:rPr lang="nl-NL" dirty="0"/>
              <a:t>. </a:t>
            </a:r>
            <a:r>
              <a:rPr lang="nl-NL" i="1" dirty="0"/>
              <a:t>fr. </a:t>
            </a:r>
            <a:r>
              <a:rPr lang="nl-NL" dirty="0"/>
              <a:t>1.2	</a:t>
            </a:r>
            <a:r>
              <a:rPr lang="nl-NL" dirty="0" err="1"/>
              <a:t>δολό</a:t>
            </a:r>
            <a:r>
              <a:rPr lang="nl-NL" dirty="0"/>
              <a:t>πλοκε</a:t>
            </a:r>
          </a:p>
          <a:p>
            <a:pPr marL="0" indent="0">
              <a:buNone/>
              <a:tabLst>
                <a:tab pos="1608138" algn="l"/>
                <a:tab pos="2963863" algn="l"/>
                <a:tab pos="5475288" algn="l"/>
              </a:tabLst>
            </a:pPr>
            <a:r>
              <a:rPr lang="nl-NL" dirty="0"/>
              <a:t>			“listenvlechtster”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48CD090-0799-498C-9C54-4B5052FE102C}"/>
              </a:ext>
            </a:extLst>
          </p:cNvPr>
          <p:cNvCxnSpPr>
            <a:cxnSpLocks/>
          </p:cNvCxnSpPr>
          <p:nvPr/>
        </p:nvCxnSpPr>
        <p:spPr>
          <a:xfrm>
            <a:off x="1835696" y="2556000"/>
            <a:ext cx="720080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000" dirty="0">
              <a:latin typeface="Segoe UI" pitchFamily="34" charset="0"/>
              <a:cs typeface="Segoe UI" pitchFamily="34" charset="0"/>
            </a:endParaRPr>
          </a:p>
          <a:p>
            <a:r>
              <a:rPr lang="nl-NL" dirty="0">
                <a:latin typeface="Segoe UI" pitchFamily="34" charset="0"/>
                <a:cs typeface="Segoe UI" pitchFamily="34" charset="0"/>
              </a:rPr>
              <a:t>vernietiging en opbouw: Aeneas</a:t>
            </a:r>
          </a:p>
          <a:p>
            <a:r>
              <a:rPr lang="nl-NL" dirty="0">
                <a:latin typeface="Segoe UI" pitchFamily="34" charset="0"/>
                <a:cs typeface="Segoe UI" pitchFamily="34" charset="0"/>
              </a:rPr>
              <a:t>opbouw en vernietiging: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Dido</a:t>
            </a:r>
            <a:endParaRPr lang="nl-NL" dirty="0"/>
          </a:p>
          <a:p>
            <a:endParaRPr lang="nl-NL" sz="2400" dirty="0">
              <a:latin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nl-NL" dirty="0">
                <a:latin typeface="Segoe UI" pitchFamily="34" charset="0"/>
                <a:cs typeface="Segoe UI" pitchFamily="34" charset="0"/>
              </a:rPr>
              <a:t>Lijnen: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thematiek van opbouw en vernietiging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latin typeface="Segoe UI" pitchFamily="34" charset="0"/>
                <a:cs typeface="Segoe UI" pitchFamily="34" charset="0"/>
              </a:rPr>
              <a:t>vergelijking van Aeneas en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Dido</a:t>
            </a:r>
            <a:endParaRPr lang="nl-NL" dirty="0">
              <a:latin typeface="Segoe UI" pitchFamily="34" charset="0"/>
              <a:cs typeface="Segoe UI" pitchFamily="34" charset="0"/>
            </a:endParaRPr>
          </a:p>
          <a:p>
            <a:pPr marL="514350" indent="-514350">
              <a:buNone/>
              <a:tabLst>
                <a:tab pos="5021263" algn="ctr"/>
              </a:tabLst>
            </a:pPr>
            <a:r>
              <a:rPr lang="nl-NL" dirty="0"/>
              <a:t>	</a:t>
            </a:r>
            <a:r>
              <a:rPr lang="nl-NL" i="1" dirty="0">
                <a:solidFill>
                  <a:srgbClr val="FF0000"/>
                </a:solidFill>
              </a:rPr>
              <a:t>	episch </a:t>
            </a:r>
            <a:r>
              <a:rPr lang="nl-NL" i="1" dirty="0" err="1">
                <a:solidFill>
                  <a:srgbClr val="FF0000"/>
                </a:solidFill>
              </a:rPr>
              <a:t>vs</a:t>
            </a:r>
            <a:r>
              <a:rPr lang="nl-NL" i="1" dirty="0">
                <a:solidFill>
                  <a:srgbClr val="FF0000"/>
                </a:solidFill>
              </a:rPr>
              <a:t> lyrisch</a:t>
            </a:r>
            <a:endParaRPr lang="nl-NL" i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  <a:p>
            <a:pPr marL="514350" indent="-514350">
              <a:buNone/>
            </a:pPr>
            <a:endParaRPr lang="nl-NL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908032" y="5373216"/>
            <a:ext cx="352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gedreven door missie:</a:t>
            </a:r>
          </a:p>
          <a:p>
            <a:r>
              <a:rPr lang="nl-NL" sz="2800" i="1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suprapersoonlijk</a:t>
            </a:r>
            <a:r>
              <a:rPr lang="nl-NL" sz="28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, nationaal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796136" y="537321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gedreven door liefde: persoonlijk, geen weerstand mogelijk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7596336" y="1772816"/>
            <a:ext cx="1044000" cy="61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3200" i="1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Troje</a:t>
            </a:r>
            <a:endParaRPr lang="nl-NL" sz="2800" i="1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 flipH="1" flipV="1">
            <a:off x="6804248" y="1844824"/>
            <a:ext cx="864096" cy="23399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6804248" y="2078816"/>
            <a:ext cx="864096" cy="234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898AE-D9D1-46B3-81A6-C033815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VI. Aeneas gecorrigeerd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D386427-0CA2-4D1A-BCD3-B0398F81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4978896" cy="5616624"/>
          </a:xfrm>
        </p:spPr>
        <p:txBody>
          <a:bodyPr/>
          <a:lstStyle/>
          <a:p>
            <a:r>
              <a:rPr lang="nl-NL" dirty="0"/>
              <a:t>Aeneas bezig te bouwen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i="1" dirty="0" err="1"/>
              <a:t>fundantem</a:t>
            </a:r>
            <a:r>
              <a:rPr lang="nl-NL" sz="2800" i="1" dirty="0"/>
              <a:t> </a:t>
            </a:r>
            <a:r>
              <a:rPr lang="nl-NL" sz="2800" i="1" dirty="0" err="1"/>
              <a:t>arces</a:t>
            </a:r>
            <a:endParaRPr lang="nl-NL" sz="2800" i="1" dirty="0"/>
          </a:p>
          <a:p>
            <a:pPr marL="531813" lvl="1"/>
            <a:endParaRPr lang="nl-NL" sz="2400" dirty="0"/>
          </a:p>
          <a:p>
            <a:pPr marL="531813" lvl="1"/>
            <a:r>
              <a:rPr lang="nl-NL" sz="2400" dirty="0"/>
              <a:t>verkeerde stad</a:t>
            </a:r>
          </a:p>
          <a:p>
            <a:pPr marL="531813" lvl="1"/>
            <a:endParaRPr lang="nl-NL" sz="2400" dirty="0"/>
          </a:p>
          <a:p>
            <a:pPr marL="531813" lvl="1"/>
            <a:r>
              <a:rPr lang="nl-NL" sz="2400" dirty="0"/>
              <a:t>toekomstige vijand van Rome!</a:t>
            </a:r>
          </a:p>
          <a:p>
            <a:pPr marL="246063" lvl="1" indent="0">
              <a:buNone/>
            </a:pPr>
            <a:endParaRPr lang="nl-NL" sz="24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A7F8EF-4848-43B9-A4BA-14EB369E9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816424" cy="462550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DF5D0E1-A045-4517-9F1A-0E8628336838}"/>
              </a:ext>
            </a:extLst>
          </p:cNvPr>
          <p:cNvSpPr txBox="1"/>
          <p:nvPr/>
        </p:nvSpPr>
        <p:spPr>
          <a:xfrm>
            <a:off x="4911044" y="6237312"/>
            <a:ext cx="41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>
                <a:latin typeface="Segoe UI" pitchFamily="34" charset="0"/>
                <a:cs typeface="Segoe UI" pitchFamily="34" charset="0"/>
              </a:rPr>
              <a:t>Mercurius verschijnt aan Aeneas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Giovanni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Tiepolo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1757</a:t>
            </a:r>
          </a:p>
        </p:txBody>
      </p:sp>
    </p:spTree>
    <p:extLst>
      <p:ext uri="{BB962C8B-B14F-4D97-AF65-F5344CB8AC3E}">
        <p14:creationId xmlns:p14="http://schemas.microsoft.com/office/powerpoint/2010/main" val="20705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898AE-D9D1-46B3-81A6-C033815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VI. Aeneas gecorrigeerd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D386427-0CA2-4D1A-BCD3-B0398F81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4978896" cy="5616624"/>
          </a:xfrm>
        </p:spPr>
        <p:txBody>
          <a:bodyPr/>
          <a:lstStyle/>
          <a:p>
            <a:r>
              <a:rPr lang="nl-NL" dirty="0"/>
              <a:t>Presentatie van Aeneas</a:t>
            </a:r>
          </a:p>
          <a:p>
            <a:pPr lvl="1"/>
            <a:r>
              <a:rPr lang="nl-NL" dirty="0"/>
              <a:t>zwaard met edelstenen</a:t>
            </a:r>
            <a:br>
              <a:rPr lang="nl-NL" dirty="0"/>
            </a:br>
            <a:r>
              <a:rPr lang="nl-NL" sz="2400" i="1" dirty="0"/>
              <a:t>stellatus </a:t>
            </a:r>
            <a:r>
              <a:rPr lang="nl-NL" sz="2400" i="1" dirty="0" err="1"/>
              <a:t>iaspide</a:t>
            </a:r>
            <a:r>
              <a:rPr lang="nl-NL" sz="2400" i="1" dirty="0"/>
              <a:t> </a:t>
            </a:r>
            <a:r>
              <a:rPr lang="nl-NL" sz="2400" i="1" dirty="0" err="1"/>
              <a:t>fulva</a:t>
            </a:r>
            <a:r>
              <a:rPr lang="nl-NL" sz="2400" i="1" dirty="0"/>
              <a:t> </a:t>
            </a:r>
            <a:r>
              <a:rPr lang="nl-NL" sz="2400" i="1" dirty="0" err="1"/>
              <a:t>ensis</a:t>
            </a:r>
            <a:r>
              <a:rPr lang="nl-NL" sz="2400" i="1" dirty="0"/>
              <a:t> </a:t>
            </a:r>
          </a:p>
          <a:p>
            <a:pPr lvl="1"/>
            <a:r>
              <a:rPr lang="nl-NL" dirty="0"/>
              <a:t>met goud gevoerde mantel,</a:t>
            </a:r>
            <a:br>
              <a:rPr lang="nl-NL" dirty="0"/>
            </a:br>
            <a:r>
              <a:rPr lang="nl-NL" dirty="0"/>
              <a:t>door Dido gemaakt</a:t>
            </a:r>
          </a:p>
          <a:p>
            <a:pPr marL="800100" lvl="2" indent="0">
              <a:buNone/>
            </a:pPr>
            <a:r>
              <a:rPr lang="nl-NL" sz="2400" i="1" dirty="0" err="1"/>
              <a:t>laena</a:t>
            </a:r>
            <a:r>
              <a:rPr lang="nl-NL" sz="2400" i="1" dirty="0"/>
              <a:t> […]</a:t>
            </a:r>
          </a:p>
          <a:p>
            <a:pPr marL="800100" lvl="2" indent="0">
              <a:buNone/>
            </a:pPr>
            <a:r>
              <a:rPr lang="nl-NL" sz="2400" i="1" dirty="0" err="1"/>
              <a:t>tenui</a:t>
            </a:r>
            <a:r>
              <a:rPr lang="nl-NL" sz="2400" i="1" dirty="0"/>
              <a:t> </a:t>
            </a:r>
            <a:r>
              <a:rPr lang="nl-NL" sz="2400" i="1" dirty="0" err="1"/>
              <a:t>telas</a:t>
            </a:r>
            <a:r>
              <a:rPr lang="nl-NL" sz="2400" i="1" dirty="0"/>
              <a:t> </a:t>
            </a:r>
            <a:r>
              <a:rPr lang="nl-NL" sz="2400" i="1" dirty="0" err="1"/>
              <a:t>discreverat</a:t>
            </a:r>
            <a:r>
              <a:rPr lang="nl-NL" sz="2400" i="1" dirty="0"/>
              <a:t> </a:t>
            </a:r>
            <a:r>
              <a:rPr lang="nl-NL" sz="2400" i="1" dirty="0" err="1"/>
              <a:t>auro</a:t>
            </a:r>
            <a:endParaRPr lang="nl-NL" sz="2400" i="1" dirty="0"/>
          </a:p>
          <a:p>
            <a:pPr marL="800100" lvl="2" indent="0">
              <a:buNone/>
            </a:pPr>
            <a:endParaRPr lang="nl-NL" sz="2000" i="1" dirty="0"/>
          </a:p>
          <a:p>
            <a:pPr lvl="1" indent="-384175">
              <a:buFont typeface="Wingdings" panose="05000000000000000000" pitchFamily="2" charset="2"/>
              <a:buChar char="Ø"/>
            </a:pPr>
            <a:r>
              <a:rPr lang="nl-NL" dirty="0"/>
              <a:t>getypeerd door mooie kleding</a:t>
            </a:r>
          </a:p>
          <a:p>
            <a:pPr lvl="1"/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A7F8EF-4848-43B9-A4BA-14EB369E9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816424" cy="4625506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EDF5D0E1-A045-4517-9F1A-0E8628336838}"/>
              </a:ext>
            </a:extLst>
          </p:cNvPr>
          <p:cNvSpPr txBox="1"/>
          <p:nvPr/>
        </p:nvSpPr>
        <p:spPr>
          <a:xfrm>
            <a:off x="4911044" y="6237312"/>
            <a:ext cx="414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>
                <a:latin typeface="Segoe UI" pitchFamily="34" charset="0"/>
                <a:cs typeface="Segoe UI" pitchFamily="34" charset="0"/>
              </a:rPr>
              <a:t>Mercurius verschijnt aan Aeneas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Giovanni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Tiepolo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1757</a:t>
            </a:r>
          </a:p>
        </p:txBody>
      </p:sp>
    </p:spTree>
    <p:extLst>
      <p:ext uri="{BB962C8B-B14F-4D97-AF65-F5344CB8AC3E}">
        <p14:creationId xmlns:p14="http://schemas.microsoft.com/office/powerpoint/2010/main" val="31038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898AE-D9D1-46B3-81A6-C033815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VI. Aeneas gecorrigeerd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D386427-0CA2-4D1A-BCD3-B0398F81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16624"/>
          </a:xfrm>
        </p:spPr>
        <p:txBody>
          <a:bodyPr>
            <a:noAutofit/>
          </a:bodyPr>
          <a:lstStyle/>
          <a:p>
            <a:r>
              <a:rPr lang="nl-NL" dirty="0"/>
              <a:t>Aeneas als een Paris</a:t>
            </a:r>
          </a:p>
          <a:p>
            <a:pPr lvl="1"/>
            <a:r>
              <a:rPr lang="en-GB" sz="2400" dirty="0" err="1"/>
              <a:t>Jarbas</a:t>
            </a:r>
            <a:r>
              <a:rPr lang="en-GB" sz="2400" dirty="0"/>
              <a:t>: </a:t>
            </a:r>
            <a:r>
              <a:rPr lang="en-GB" sz="2400" i="1" dirty="0"/>
              <a:t>​</a:t>
            </a:r>
            <a:r>
              <a:rPr lang="en-GB" sz="2400" i="1" dirty="0" err="1">
                <a:solidFill>
                  <a:srgbClr val="FF0000"/>
                </a:solidFill>
              </a:rPr>
              <a:t>ille</a:t>
            </a:r>
            <a:r>
              <a:rPr lang="en-GB" sz="2400" i="1" dirty="0">
                <a:solidFill>
                  <a:srgbClr val="FF0000"/>
                </a:solidFill>
              </a:rPr>
              <a:t> Paris </a:t>
            </a:r>
            <a:r>
              <a:rPr lang="en-GB" sz="2400" i="1" dirty="0"/>
              <a:t>cum </a:t>
            </a:r>
            <a:r>
              <a:rPr lang="en-GB" sz="2400" i="1" dirty="0" err="1"/>
              <a:t>semiviro</a:t>
            </a:r>
            <a:r>
              <a:rPr lang="en-GB" sz="2400" i="1" dirty="0"/>
              <a:t> </a:t>
            </a:r>
            <a:r>
              <a:rPr lang="en-GB" sz="2400" i="1" dirty="0" err="1"/>
              <a:t>comitatu</a:t>
            </a:r>
            <a:endParaRPr lang="en-GB" sz="2400" i="1" dirty="0"/>
          </a:p>
          <a:p>
            <a:pPr lvl="1"/>
            <a:r>
              <a:rPr lang="en-GB" sz="2400" dirty="0"/>
              <a:t>Mercurius: </a:t>
            </a:r>
            <a:r>
              <a:rPr lang="nl-NL" sz="2400" i="1" dirty="0"/>
              <a:t>tu … </a:t>
            </a:r>
            <a:r>
              <a:rPr lang="nl-NL" sz="2400" i="1" dirty="0" err="1">
                <a:solidFill>
                  <a:srgbClr val="FF0000"/>
                </a:solidFill>
              </a:rPr>
              <a:t>uxorius</a:t>
            </a:r>
            <a:r>
              <a:rPr lang="nl-NL" sz="2400" i="1" dirty="0"/>
              <a:t> </a:t>
            </a:r>
            <a:r>
              <a:rPr lang="nl-NL" sz="2400" i="1" dirty="0" err="1"/>
              <a:t>urbem</a:t>
            </a:r>
            <a:r>
              <a:rPr lang="nl-NL" sz="2400" i="1" dirty="0"/>
              <a:t> </a:t>
            </a:r>
            <a:r>
              <a:rPr lang="nl-NL" sz="2400" i="1" dirty="0" err="1"/>
              <a:t>exstruis</a:t>
            </a:r>
            <a:r>
              <a:rPr lang="nl-NL" sz="2400" i="1" dirty="0"/>
              <a:t>?</a:t>
            </a:r>
          </a:p>
          <a:p>
            <a:pPr marL="457200" lvl="1" indent="0">
              <a:buNone/>
            </a:pPr>
            <a:r>
              <a:rPr lang="nl-NL" sz="2400" i="1" dirty="0"/>
              <a:t>		</a:t>
            </a:r>
            <a:r>
              <a:rPr lang="nl-NL" sz="2400" dirty="0"/>
              <a:t>	(“</a:t>
            </a:r>
            <a:r>
              <a:rPr lang="nl-NL" sz="2400" dirty="0">
                <a:solidFill>
                  <a:srgbClr val="0070C0"/>
                </a:solidFill>
              </a:rPr>
              <a:t>in de ban van een/je vrouw</a:t>
            </a:r>
            <a:r>
              <a:rPr lang="nl-NL" sz="2400" dirty="0"/>
              <a:t>”)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 dirty="0"/>
              <a:t>Paris in de </a:t>
            </a:r>
            <a:r>
              <a:rPr lang="nl-NL" sz="2400" i="1" dirty="0"/>
              <a:t>Ilias</a:t>
            </a:r>
            <a:r>
              <a:rPr lang="nl-NL" sz="2400" dirty="0"/>
              <a:t>: </a:t>
            </a:r>
            <a:r>
              <a:rPr lang="nl-NL" sz="2400" dirty="0" err="1">
                <a:solidFill>
                  <a:srgbClr val="FF0000"/>
                </a:solidFill>
              </a:rPr>
              <a:t>γυν</a:t>
            </a:r>
            <a:r>
              <a:rPr lang="nl-NL" sz="2400" dirty="0">
                <a:solidFill>
                  <a:srgbClr val="FF0000"/>
                </a:solidFill>
              </a:rPr>
              <a:t>αιμανής</a:t>
            </a:r>
            <a:r>
              <a:rPr lang="nl-NL" sz="2400" dirty="0"/>
              <a:t> (“</a:t>
            </a:r>
            <a:r>
              <a:rPr lang="nl-NL" sz="2400" dirty="0">
                <a:solidFill>
                  <a:srgbClr val="0070C0"/>
                </a:solidFill>
              </a:rPr>
              <a:t>vrouwengek</a:t>
            </a:r>
            <a:r>
              <a:rPr lang="nl-NL" sz="2400" dirty="0"/>
              <a:t>”)</a:t>
            </a:r>
          </a:p>
          <a:p>
            <a:pPr lvl="1"/>
            <a:endParaRPr lang="nl-NL" sz="2400" dirty="0">
              <a:solidFill>
                <a:prstClr val="black"/>
              </a:solidFill>
            </a:endParaRPr>
          </a:p>
          <a:p>
            <a:pPr lvl="1"/>
            <a:r>
              <a:rPr lang="nl-NL" sz="2400" dirty="0">
                <a:solidFill>
                  <a:prstClr val="black"/>
                </a:solidFill>
              </a:rPr>
              <a:t>Aeneas-als-Apollo: </a:t>
            </a:r>
            <a:r>
              <a:rPr lang="nl-NL" sz="2400" i="1" dirty="0" err="1">
                <a:solidFill>
                  <a:srgbClr val="FF0000"/>
                </a:solidFill>
              </a:rPr>
              <a:t>pulcherrimus</a:t>
            </a:r>
            <a:endParaRPr lang="nl-NL" sz="2400" dirty="0">
              <a:solidFill>
                <a:srgbClr val="FF0000"/>
              </a:solidFill>
            </a:endParaRPr>
          </a:p>
          <a:p>
            <a:pPr lvl="1"/>
            <a:r>
              <a:rPr lang="nl-NL" sz="2400" dirty="0">
                <a:solidFill>
                  <a:prstClr val="black"/>
                </a:solidFill>
              </a:rPr>
              <a:t>Apollo: </a:t>
            </a:r>
            <a:r>
              <a:rPr lang="nl-NL" sz="2400" i="1" dirty="0" err="1">
                <a:solidFill>
                  <a:srgbClr val="0070C0"/>
                </a:solidFill>
              </a:rPr>
              <a:t>instaurat</a:t>
            </a:r>
            <a:r>
              <a:rPr lang="nl-NL" sz="2400" i="1" dirty="0">
                <a:solidFill>
                  <a:srgbClr val="0070C0"/>
                </a:solidFill>
              </a:rPr>
              <a:t> </a:t>
            </a:r>
            <a:r>
              <a:rPr lang="nl-NL" sz="2400" i="1" dirty="0" err="1">
                <a:solidFill>
                  <a:srgbClr val="0070C0"/>
                </a:solidFill>
              </a:rPr>
              <a:t>choros</a:t>
            </a:r>
            <a:r>
              <a:rPr lang="nl-NL" sz="2400" i="1" dirty="0">
                <a:solidFill>
                  <a:srgbClr val="0070C0"/>
                </a:solidFill>
              </a:rPr>
              <a:t>, </a:t>
            </a:r>
            <a:r>
              <a:rPr lang="nl-NL" sz="2400" dirty="0">
                <a:solidFill>
                  <a:srgbClr val="0070C0"/>
                </a:solidFill>
              </a:rPr>
              <a:t>“hij begint opnieuw de dans”</a:t>
            </a:r>
          </a:p>
          <a:p>
            <a:pPr marL="457200" lvl="1" indent="0">
              <a:buNone/>
            </a:pPr>
            <a:endParaRPr lang="nl-NL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 dirty="0"/>
              <a:t>Paris in de </a:t>
            </a:r>
            <a:r>
              <a:rPr lang="nl-NL" sz="2400" i="1" dirty="0"/>
              <a:t>Ilias</a:t>
            </a:r>
            <a:r>
              <a:rPr lang="nl-NL" sz="2400" dirty="0"/>
              <a:t>: </a:t>
            </a:r>
            <a:r>
              <a:rPr lang="el-GR" sz="2400" dirty="0">
                <a:solidFill>
                  <a:srgbClr val="FF0000"/>
                </a:solidFill>
              </a:rPr>
              <a:t>κάλλεΐ τε στίλβων καὶ εἵμασιν: ... </a:t>
            </a:r>
            <a:r>
              <a:rPr lang="el-GR" sz="2400" dirty="0">
                <a:solidFill>
                  <a:srgbClr val="0070C0"/>
                </a:solidFill>
              </a:rPr>
              <a:t>φαίης χορὸν δὲ ἔρχεσθ᾽</a:t>
            </a:r>
            <a:endParaRPr lang="nl-NL" sz="2400" dirty="0">
              <a:solidFill>
                <a:srgbClr val="0070C0"/>
              </a:solidFill>
            </a:endParaRPr>
          </a:p>
          <a:p>
            <a:pPr marL="1168400" lvl="2" indent="0">
              <a:buNone/>
            </a:pPr>
            <a:r>
              <a:rPr lang="nl-NL" sz="2400" dirty="0"/>
              <a:t>“</a:t>
            </a:r>
            <a:r>
              <a:rPr lang="nl-NL" sz="2400" dirty="0">
                <a:solidFill>
                  <a:srgbClr val="FF0000"/>
                </a:solidFill>
              </a:rPr>
              <a:t>glanzend van schoonheid en met glanzende kleren </a:t>
            </a:r>
            <a:r>
              <a:rPr lang="nl-NL" sz="2400" dirty="0">
                <a:solidFill>
                  <a:srgbClr val="0070C0"/>
                </a:solidFill>
              </a:rPr>
              <a:t>... je zou zeggen dat hij naar de </a:t>
            </a:r>
            <a:r>
              <a:rPr lang="nl-NL" sz="2400" dirty="0" err="1">
                <a:solidFill>
                  <a:srgbClr val="0070C0"/>
                </a:solidFill>
              </a:rPr>
              <a:t>dansplaats</a:t>
            </a:r>
            <a:r>
              <a:rPr lang="nl-NL" sz="2400" dirty="0">
                <a:solidFill>
                  <a:srgbClr val="0070C0"/>
                </a:solidFill>
              </a:rPr>
              <a:t> gaat</a:t>
            </a:r>
            <a:r>
              <a:rPr lang="nl-NL" sz="2400" dirty="0"/>
              <a:t>”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16471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898AE-D9D1-46B3-81A6-C033815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VI. Aeneas gecorrigeerd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D386427-0CA2-4D1A-BCD3-B0398F81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616624"/>
          </a:xfrm>
        </p:spPr>
        <p:txBody>
          <a:bodyPr>
            <a:noAutofit/>
          </a:bodyPr>
          <a:lstStyle/>
          <a:p>
            <a:r>
              <a:rPr lang="nl-NL" dirty="0"/>
              <a:t>Aeneas als een Paris</a:t>
            </a:r>
          </a:p>
          <a:p>
            <a:pPr lvl="1"/>
            <a:r>
              <a:rPr lang="nl-NL" sz="2400" dirty="0"/>
              <a:t>Aeneas’  mantel, gemaakt door een </a:t>
            </a:r>
            <a:r>
              <a:rPr lang="nl-NL" sz="2400" dirty="0" err="1"/>
              <a:t>Phoenicische</a:t>
            </a:r>
            <a:r>
              <a:rPr lang="nl-NL" sz="2400" dirty="0"/>
              <a:t> vrouw</a:t>
            </a:r>
          </a:p>
          <a:p>
            <a:pPr marL="1249363" lvl="1" indent="-792163">
              <a:buNone/>
            </a:pPr>
            <a:r>
              <a:rPr lang="nl-NL" sz="2400" dirty="0"/>
              <a:t>					</a:t>
            </a:r>
            <a:r>
              <a:rPr lang="nl-NL" sz="2400" i="1" dirty="0" err="1"/>
              <a:t>laena</a:t>
            </a:r>
            <a:br>
              <a:rPr lang="nl-NL" sz="2400" dirty="0"/>
            </a:br>
            <a:r>
              <a:rPr lang="nl-NL" sz="2400" dirty="0"/>
              <a:t>[…], </a:t>
            </a:r>
            <a:r>
              <a:rPr lang="nl-NL" sz="2400" i="1" dirty="0" err="1"/>
              <a:t>dives</a:t>
            </a:r>
            <a:r>
              <a:rPr lang="nl-NL" sz="2400" i="1" dirty="0"/>
              <a:t> </a:t>
            </a:r>
            <a:r>
              <a:rPr lang="nl-NL" sz="2400" i="1" dirty="0" err="1">
                <a:solidFill>
                  <a:srgbClr val="FF0000"/>
                </a:solidFill>
              </a:rPr>
              <a:t>quae</a:t>
            </a:r>
            <a:r>
              <a:rPr lang="nl-NL" sz="2400" i="1" dirty="0"/>
              <a:t> </a:t>
            </a:r>
            <a:r>
              <a:rPr lang="nl-NL" sz="2400" i="1" dirty="0" err="1"/>
              <a:t>munera</a:t>
            </a:r>
            <a:r>
              <a:rPr lang="nl-NL" sz="2400" i="1" dirty="0"/>
              <a:t> </a:t>
            </a:r>
            <a:r>
              <a:rPr lang="nl-NL" sz="2400" i="1" dirty="0">
                <a:solidFill>
                  <a:srgbClr val="FF0000"/>
                </a:solidFill>
              </a:rPr>
              <a:t>Dido</a:t>
            </a:r>
            <a:br>
              <a:rPr lang="nl-NL" sz="2400" i="1" dirty="0"/>
            </a:br>
            <a:r>
              <a:rPr lang="nl-NL" sz="2400" i="1" dirty="0" err="1">
                <a:solidFill>
                  <a:srgbClr val="FF0000"/>
                </a:solidFill>
              </a:rPr>
              <a:t>fecerat</a:t>
            </a:r>
            <a:r>
              <a:rPr lang="nl-NL" sz="2400" i="1" dirty="0"/>
              <a:t>, et </a:t>
            </a:r>
            <a:r>
              <a:rPr lang="nl-NL" sz="2400" i="1" dirty="0" err="1">
                <a:solidFill>
                  <a:srgbClr val="0070C0"/>
                </a:solidFill>
              </a:rPr>
              <a:t>tenui</a:t>
            </a:r>
            <a:r>
              <a:rPr lang="nl-NL" sz="2400" i="1" dirty="0">
                <a:solidFill>
                  <a:srgbClr val="0070C0"/>
                </a:solidFill>
              </a:rPr>
              <a:t> </a:t>
            </a:r>
            <a:r>
              <a:rPr lang="nl-NL" sz="2400" i="1" dirty="0" err="1">
                <a:solidFill>
                  <a:srgbClr val="0070C0"/>
                </a:solidFill>
              </a:rPr>
              <a:t>telas</a:t>
            </a:r>
            <a:r>
              <a:rPr lang="nl-NL" sz="2400" i="1" dirty="0">
                <a:solidFill>
                  <a:srgbClr val="0070C0"/>
                </a:solidFill>
              </a:rPr>
              <a:t> </a:t>
            </a:r>
            <a:r>
              <a:rPr lang="nl-NL" sz="2400" i="1" dirty="0" err="1">
                <a:solidFill>
                  <a:srgbClr val="0070C0"/>
                </a:solidFill>
              </a:rPr>
              <a:t>discreverat</a:t>
            </a:r>
            <a:r>
              <a:rPr lang="nl-NL" sz="2400" i="1" dirty="0">
                <a:solidFill>
                  <a:srgbClr val="0070C0"/>
                </a:solidFill>
              </a:rPr>
              <a:t> </a:t>
            </a:r>
            <a:r>
              <a:rPr lang="nl-NL" sz="2400" i="1" dirty="0" err="1">
                <a:solidFill>
                  <a:srgbClr val="0070C0"/>
                </a:solidFill>
              </a:rPr>
              <a:t>auro</a:t>
            </a:r>
            <a:endParaRPr lang="nl-NL" sz="2400" i="1" dirty="0">
              <a:solidFill>
                <a:srgbClr val="0070C0"/>
              </a:solidFill>
            </a:endParaRPr>
          </a:p>
          <a:p>
            <a:pPr lvl="1"/>
            <a:r>
              <a:rPr lang="nl-NL" sz="2400" dirty="0"/>
              <a:t>in </a:t>
            </a:r>
            <a:r>
              <a:rPr lang="nl-NL" sz="2400" i="1" dirty="0"/>
              <a:t>Ilias</a:t>
            </a:r>
            <a:r>
              <a:rPr lang="nl-NL" sz="2400" dirty="0"/>
              <a:t>:</a:t>
            </a:r>
          </a:p>
          <a:p>
            <a:pPr lvl="2"/>
            <a:r>
              <a:rPr lang="nl-NL" sz="2400" dirty="0"/>
              <a:t>mantel meegenomen door Paris</a:t>
            </a:r>
          </a:p>
          <a:p>
            <a:pPr lvl="2">
              <a:tabLst>
                <a:tab pos="6910388" algn="l"/>
              </a:tabLst>
            </a:pPr>
            <a:r>
              <a:rPr lang="nl-NL" sz="2400" dirty="0"/>
              <a:t>handwerk van </a:t>
            </a:r>
            <a:r>
              <a:rPr lang="nl-NL" sz="2400" dirty="0" err="1"/>
              <a:t>Sidonische</a:t>
            </a:r>
            <a:r>
              <a:rPr lang="nl-NL" sz="2400" dirty="0"/>
              <a:t> vrouwen (</a:t>
            </a:r>
            <a:r>
              <a:rPr lang="el-GR" sz="2400" dirty="0">
                <a:solidFill>
                  <a:srgbClr val="FF0000"/>
                </a:solidFill>
              </a:rPr>
              <a:t>ἔργα γυναικῶν</a:t>
            </a:r>
            <a:r>
              <a:rPr lang="nl-NL" sz="2400" dirty="0">
                <a:solidFill>
                  <a:srgbClr val="FF0000"/>
                </a:solidFill>
              </a:rPr>
              <a:t> 		</a:t>
            </a:r>
            <a:r>
              <a:rPr lang="el-GR" sz="2400" dirty="0">
                <a:solidFill>
                  <a:srgbClr val="FF0000"/>
                </a:solidFill>
              </a:rPr>
              <a:t>Σιδονίων</a:t>
            </a:r>
            <a:r>
              <a:rPr lang="nl-NL" sz="2400" dirty="0"/>
              <a:t>)</a:t>
            </a:r>
            <a:endParaRPr lang="nl-NL" sz="2400" dirty="0">
              <a:solidFill>
                <a:srgbClr val="FF0000"/>
              </a:solidFill>
            </a:endParaRPr>
          </a:p>
          <a:p>
            <a:pPr lvl="2">
              <a:tabLst>
                <a:tab pos="5834063" algn="l"/>
              </a:tabLst>
            </a:pPr>
            <a:r>
              <a:rPr lang="nl-NL" sz="2400" dirty="0"/>
              <a:t>met </a:t>
            </a:r>
            <a:r>
              <a:rPr lang="nl-NL" sz="2400" dirty="0">
                <a:solidFill>
                  <a:srgbClr val="0070C0"/>
                </a:solidFill>
              </a:rPr>
              <a:t>prachtig borduurwerk	</a:t>
            </a:r>
            <a:r>
              <a:rPr lang="nl-NL" sz="2400" dirty="0"/>
              <a:t>(</a:t>
            </a:r>
            <a:r>
              <a:rPr lang="el-GR" sz="2400" dirty="0">
                <a:solidFill>
                  <a:srgbClr val="0070C0"/>
                </a:solidFill>
              </a:rPr>
              <a:t>ποικίλμασιν</a:t>
            </a:r>
            <a:r>
              <a:rPr lang="nl-NL" sz="2400" dirty="0"/>
              <a:t>)</a:t>
            </a:r>
          </a:p>
          <a:p>
            <a:pPr lvl="2">
              <a:tabLst>
                <a:tab pos="4757738" algn="l"/>
              </a:tabLst>
            </a:pPr>
            <a:r>
              <a:rPr lang="nl-NL" sz="2400" dirty="0"/>
              <a:t>schitterend </a:t>
            </a:r>
            <a:r>
              <a:rPr lang="nl-NL" sz="2400" dirty="0">
                <a:solidFill>
                  <a:srgbClr val="00B050"/>
                </a:solidFill>
              </a:rPr>
              <a:t>als een ster 	</a:t>
            </a:r>
            <a:r>
              <a:rPr lang="nl-NL" sz="2400" dirty="0"/>
              <a:t>(</a:t>
            </a:r>
            <a:r>
              <a:rPr lang="el-GR" sz="2400" dirty="0">
                <a:solidFill>
                  <a:srgbClr val="00B050"/>
                </a:solidFill>
              </a:rPr>
              <a:t>ἀστὴρ</a:t>
            </a:r>
            <a:r>
              <a:rPr lang="el-GR" sz="2400" dirty="0"/>
              <a:t> δ᾽ ὣς ἀπέλαμπεν</a:t>
            </a:r>
            <a:r>
              <a:rPr lang="nl-NL" sz="2400" dirty="0"/>
              <a:t>)</a:t>
            </a:r>
          </a:p>
          <a:p>
            <a:pPr lvl="3"/>
            <a:r>
              <a:rPr lang="nl-NL" sz="2400" dirty="0"/>
              <a:t>Aeneas’ zwaard: </a:t>
            </a:r>
            <a:r>
              <a:rPr lang="nl-NL" sz="2400" i="1" dirty="0">
                <a:solidFill>
                  <a:srgbClr val="00B050"/>
                </a:solidFill>
              </a:rPr>
              <a:t>stellatus </a:t>
            </a:r>
            <a:r>
              <a:rPr lang="nl-NL" sz="2400" dirty="0">
                <a:solidFill>
                  <a:srgbClr val="00B050"/>
                </a:solidFill>
              </a:rPr>
              <a:t>(“fonkelend als een ster”)</a:t>
            </a:r>
          </a:p>
          <a:p>
            <a:pPr lvl="1"/>
            <a:r>
              <a:rPr lang="nl-NL" sz="2400" dirty="0"/>
              <a:t>mantel die Aeneas aan Dido geeft = mantel van Helena</a:t>
            </a:r>
          </a:p>
        </p:txBody>
      </p:sp>
    </p:spTree>
    <p:extLst>
      <p:ext uri="{BB962C8B-B14F-4D97-AF65-F5344CB8AC3E}">
        <p14:creationId xmlns:p14="http://schemas.microsoft.com/office/powerpoint/2010/main" val="15683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898AE-D9D1-46B3-81A6-C0338156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VI. Aeneas gecorrigeerd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D386427-0CA2-4D1A-BCD3-B0398F81E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616624"/>
          </a:xfrm>
        </p:spPr>
        <p:txBody>
          <a:bodyPr>
            <a:noAutofit/>
          </a:bodyPr>
          <a:lstStyle/>
          <a:p>
            <a:r>
              <a:rPr lang="nl-NL" i="1" dirty="0"/>
              <a:t>Ilias</a:t>
            </a:r>
            <a:r>
              <a:rPr lang="nl-NL" dirty="0"/>
              <a:t>: Hector komt Paris halen uit Troje</a:t>
            </a:r>
          </a:p>
          <a:p>
            <a:endParaRPr lang="nl-NL" sz="2400" i="1" dirty="0"/>
          </a:p>
          <a:p>
            <a:r>
              <a:rPr lang="nl-NL" i="1" dirty="0" err="1"/>
              <a:t>Aeneis</a:t>
            </a:r>
            <a:r>
              <a:rPr lang="nl-NL" dirty="0"/>
              <a:t>: Mercurius komt Aeneas halen uit Carthago</a:t>
            </a:r>
          </a:p>
          <a:p>
            <a:endParaRPr lang="nl-NL" i="1" dirty="0"/>
          </a:p>
          <a:p>
            <a:pPr marL="0" indent="0">
              <a:buNone/>
            </a:pPr>
            <a:r>
              <a:rPr lang="nl-NL" i="1" dirty="0"/>
              <a:t>Correctie nodig:</a:t>
            </a:r>
          </a:p>
          <a:p>
            <a:pPr lvl="1"/>
            <a:r>
              <a:rPr lang="nl-NL" dirty="0"/>
              <a:t>Aeneas volgt niet het fatum</a:t>
            </a:r>
          </a:p>
          <a:p>
            <a:pPr lvl="1"/>
            <a:r>
              <a:rPr lang="nl-NL" dirty="0"/>
              <a:t>Aeneas wordt steeds meer een Paris</a:t>
            </a:r>
          </a:p>
          <a:p>
            <a:pPr lvl="2"/>
            <a:r>
              <a:rPr lang="nl-NL" dirty="0"/>
              <a:t>door Paris was Troje </a:t>
            </a:r>
            <a:r>
              <a:rPr lang="nl-NL" dirty="0" err="1"/>
              <a:t>tenondergegaan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08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VII. 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i="1" dirty="0"/>
              <a:t>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BB64C7-8216-4C11-93A6-114C1FE48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93" y="918852"/>
            <a:ext cx="6181613" cy="561657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9C4B1A-17FB-4157-8676-ED3028B8D2C9}"/>
              </a:ext>
            </a:extLst>
          </p:cNvPr>
          <p:cNvSpPr txBox="1"/>
          <p:nvPr/>
        </p:nvSpPr>
        <p:spPr>
          <a:xfrm>
            <a:off x="3131840" y="6535427"/>
            <a:ext cx="45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i="1" dirty="0">
                <a:latin typeface="Segoe UI" pitchFamily="34" charset="0"/>
                <a:cs typeface="Segoe UI" pitchFamily="34" charset="0"/>
              </a:rPr>
              <a:t>Aeneas verlaat Dido,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Pompeo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Batoni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1747</a:t>
            </a:r>
          </a:p>
        </p:txBody>
      </p:sp>
    </p:spTree>
    <p:extLst>
      <p:ext uri="{BB962C8B-B14F-4D97-AF65-F5344CB8AC3E}">
        <p14:creationId xmlns:p14="http://schemas.microsoft.com/office/powerpoint/2010/main" val="128331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VII. 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i="1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Aeneas’ motieven?</a:t>
            </a:r>
          </a:p>
          <a:p>
            <a:pPr lvl="1"/>
            <a:r>
              <a:rPr lang="nl-NL" dirty="0"/>
              <a:t>Volgens Dido:	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dirty="0"/>
              <a:t>?</a:t>
            </a:r>
            <a:br>
              <a:rPr lang="nl-NL" dirty="0"/>
            </a:br>
            <a:r>
              <a:rPr lang="nl-NL" dirty="0"/>
              <a:t>				“vlucht je voor mij?”</a:t>
            </a:r>
          </a:p>
          <a:p>
            <a:pPr lvl="1"/>
            <a:r>
              <a:rPr lang="nl-NL" dirty="0"/>
              <a:t>Volgens Aeneas:	ik zou niet naar Italië gaan, 					maar Troje herbouwen</a:t>
            </a:r>
          </a:p>
          <a:p>
            <a:pPr lvl="1"/>
            <a:endParaRPr lang="nl-NL" dirty="0"/>
          </a:p>
          <a:p>
            <a:pPr marL="1793875" lvl="1" indent="0">
              <a:buNone/>
            </a:pPr>
            <a:r>
              <a:rPr lang="la-Latn" sz="2400" i="1" dirty="0"/>
              <a:t>recidiva manu posuissem Pergama victis.</a:t>
            </a:r>
            <a:endParaRPr lang="nl-NL" sz="2400" i="1" dirty="0"/>
          </a:p>
          <a:p>
            <a:pPr marL="1793875" lvl="1" indent="0">
              <a:buNone/>
            </a:pPr>
            <a:r>
              <a:rPr lang="nl-NL" sz="2400" dirty="0"/>
              <a:t>ik zou eigenhandig een herrijzend Troje hebben gebouwd voor de overwonnenen.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41278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VII. 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i="1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Aeneas zegt niets over zijn liefde</a:t>
            </a:r>
          </a:p>
          <a:p>
            <a:pPr lvl="1"/>
            <a:r>
              <a:rPr lang="nl-NL" sz="2400" dirty="0"/>
              <a:t>Liefdesuiting past niet bij epische rol</a:t>
            </a:r>
          </a:p>
          <a:p>
            <a:pPr lvl="1"/>
            <a:endParaRPr lang="nl-NL" sz="2000" dirty="0"/>
          </a:p>
          <a:p>
            <a:r>
              <a:rPr lang="nl-NL" sz="2800" i="1" dirty="0" err="1"/>
              <a:t>mene</a:t>
            </a:r>
            <a:r>
              <a:rPr lang="nl-NL" sz="2800" i="1" dirty="0"/>
              <a:t> </a:t>
            </a:r>
            <a:r>
              <a:rPr lang="nl-NL" sz="2800" i="1" dirty="0" err="1"/>
              <a:t>fugis</a:t>
            </a:r>
            <a:r>
              <a:rPr lang="nl-NL" sz="2800" dirty="0"/>
              <a:t>:	óók niet episch!</a:t>
            </a:r>
          </a:p>
          <a:p>
            <a:pPr lvl="1"/>
            <a:r>
              <a:rPr lang="nl-NL" sz="2400" i="1" dirty="0"/>
              <a:t>oorspronkelijk lyrisch motief</a:t>
            </a:r>
          </a:p>
          <a:p>
            <a:pPr lvl="0"/>
            <a:endParaRPr lang="nl-NL" sz="2400" dirty="0"/>
          </a:p>
          <a:p>
            <a:r>
              <a:rPr lang="nl-NL" sz="2800" dirty="0"/>
              <a:t>vluchten en achtervolgen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/>
              <a:t>Verg. </a:t>
            </a:r>
            <a:r>
              <a:rPr lang="nl-NL" sz="2400" i="1" dirty="0" err="1"/>
              <a:t>Ecl</a:t>
            </a:r>
            <a:r>
              <a:rPr lang="nl-NL" sz="2400" dirty="0"/>
              <a:t>. 2.60 </a:t>
            </a:r>
            <a:r>
              <a:rPr lang="nl-NL" sz="2400" i="1" dirty="0"/>
              <a:t>quem </a:t>
            </a:r>
            <a:r>
              <a:rPr lang="nl-NL" sz="2400" b="1" i="1" dirty="0" err="1">
                <a:solidFill>
                  <a:srgbClr val="FF0000"/>
                </a:solidFill>
              </a:rPr>
              <a:t>fugis</a:t>
            </a:r>
            <a:r>
              <a:rPr lang="nl-NL" sz="2400" i="1" dirty="0"/>
              <a:t>, a </a:t>
            </a:r>
            <a:r>
              <a:rPr lang="nl-NL" sz="2400" i="1" dirty="0" err="1"/>
              <a:t>demens</a:t>
            </a:r>
            <a:r>
              <a:rPr lang="nl-NL" sz="2400" i="1" dirty="0"/>
              <a:t>?</a:t>
            </a:r>
            <a:r>
              <a:rPr lang="nl-NL" sz="24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err="1"/>
              <a:t>Anacr</a:t>
            </a:r>
            <a:r>
              <a:rPr lang="nl-NL" sz="2400" dirty="0"/>
              <a:t>. fr. 417.1–2 </a:t>
            </a:r>
            <a:r>
              <a:rPr lang="nl-NL" sz="2400" dirty="0" err="1"/>
              <a:t>τί</a:t>
            </a:r>
            <a:r>
              <a:rPr lang="nl-NL" sz="2400" dirty="0"/>
              <a:t> </a:t>
            </a:r>
            <a:r>
              <a:rPr lang="nl-NL" sz="2400" dirty="0" err="1"/>
              <a:t>δή</a:t>
            </a:r>
            <a:r>
              <a:rPr lang="nl-NL" sz="2400" dirty="0"/>
              <a:t> </a:t>
            </a:r>
            <a:r>
              <a:rPr lang="nl-NL" sz="2400" dirty="0" err="1"/>
              <a:t>με</a:t>
            </a:r>
            <a:r>
              <a:rPr lang="nl-NL" sz="2400" dirty="0"/>
              <a:t> ... </a:t>
            </a:r>
            <a:r>
              <a:rPr lang="nl-NL" sz="2400" dirty="0" err="1"/>
              <a:t>νηλέως</a:t>
            </a:r>
            <a:r>
              <a:rPr lang="nl-NL" sz="2400" dirty="0"/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φεύγεις</a:t>
            </a:r>
            <a:r>
              <a:rPr lang="nl-NL" sz="2400" dirty="0"/>
              <a:t>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err="1"/>
              <a:t>Theoc</a:t>
            </a:r>
            <a:r>
              <a:rPr lang="nl-NL" sz="2400" dirty="0"/>
              <a:t>. </a:t>
            </a:r>
            <a:r>
              <a:rPr lang="nl-NL" sz="2400" i="1" dirty="0"/>
              <a:t>Id</a:t>
            </a:r>
            <a:r>
              <a:rPr lang="nl-NL" sz="2400" dirty="0"/>
              <a:t>. 6.17 καὶ </a:t>
            </a:r>
            <a:r>
              <a:rPr lang="nl-NL" sz="2400" b="1" dirty="0" err="1">
                <a:solidFill>
                  <a:srgbClr val="FF0000"/>
                </a:solidFill>
              </a:rPr>
              <a:t>φεύγει</a:t>
            </a:r>
            <a:r>
              <a:rPr lang="nl-NL" sz="2400" dirty="0"/>
              <a:t> </a:t>
            </a:r>
            <a:r>
              <a:rPr lang="nl-NL" sz="2400" dirty="0" err="1"/>
              <a:t>φιλέοντ</a:t>
            </a:r>
            <a:r>
              <a:rPr lang="nl-NL" sz="2400" dirty="0"/>
              <a:t>α καὶ οὐ φιλέοντα </a:t>
            </a:r>
            <a:r>
              <a:rPr lang="nl-NL" sz="2400" b="1" dirty="0">
                <a:solidFill>
                  <a:srgbClr val="FF0000"/>
                </a:solidFill>
              </a:rPr>
              <a:t>διώκει</a:t>
            </a:r>
            <a:r>
              <a:rPr lang="nl-NL" sz="2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 err="1"/>
              <a:t>Sapph</a:t>
            </a:r>
            <a:r>
              <a:rPr lang="nl-NL" sz="2400" dirty="0"/>
              <a:t>. fr. 1.21 καὶ </a:t>
            </a:r>
            <a:r>
              <a:rPr lang="nl-NL" sz="2400" dirty="0" err="1"/>
              <a:t>γὰρ</a:t>
            </a:r>
            <a:r>
              <a:rPr lang="nl-NL" sz="2400" dirty="0"/>
              <a:t> αἰ </a:t>
            </a:r>
            <a:r>
              <a:rPr lang="nl-NL" sz="2400" b="1" dirty="0" err="1">
                <a:solidFill>
                  <a:srgbClr val="FF0000"/>
                </a:solidFill>
              </a:rPr>
              <a:t>φεύγει</a:t>
            </a:r>
            <a:r>
              <a:rPr lang="nl-NL" sz="2400" dirty="0"/>
              <a:t>, τα</a:t>
            </a:r>
            <a:r>
              <a:rPr lang="nl-NL" sz="2400" dirty="0" err="1"/>
              <a:t>χέως</a:t>
            </a:r>
            <a:r>
              <a:rPr lang="nl-NL" sz="2400" dirty="0"/>
              <a:t> </a:t>
            </a:r>
            <a:r>
              <a:rPr lang="nl-NL" sz="2400" b="1" dirty="0" err="1">
                <a:solidFill>
                  <a:srgbClr val="FF0000"/>
                </a:solidFill>
              </a:rPr>
              <a:t>διώξει</a:t>
            </a:r>
            <a:endParaRPr lang="nl-NL" sz="2400" i="1" dirty="0">
              <a:solidFill>
                <a:srgbClr val="FF0000"/>
              </a:solidFill>
            </a:endParaRPr>
          </a:p>
          <a:p>
            <a:pPr lvl="1"/>
            <a:endParaRPr lang="nl-NL" sz="2400" i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F1770C-2AB7-464E-B949-F7060101E233}"/>
              </a:ext>
            </a:extLst>
          </p:cNvPr>
          <p:cNvSpPr txBox="1"/>
          <p:nvPr/>
        </p:nvSpPr>
        <p:spPr>
          <a:xfrm>
            <a:off x="6516216" y="3429000"/>
            <a:ext cx="2376264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beeld voor onbeantwoorde liefde</a:t>
            </a:r>
          </a:p>
        </p:txBody>
      </p:sp>
    </p:spTree>
    <p:extLst>
      <p:ext uri="{BB962C8B-B14F-4D97-AF65-F5344CB8AC3E}">
        <p14:creationId xmlns:p14="http://schemas.microsoft.com/office/powerpoint/2010/main" val="15961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VII. 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i="1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Dido bidt net als Sappho</a:t>
            </a:r>
          </a:p>
          <a:p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4.520	</a:t>
            </a:r>
            <a:r>
              <a:rPr lang="nl-NL" sz="2400" i="1" dirty="0"/>
              <a:t>	</a:t>
            </a:r>
            <a:r>
              <a:rPr lang="nl-NL" sz="2400" i="1" dirty="0" err="1"/>
              <a:t>tum</a:t>
            </a:r>
            <a:r>
              <a:rPr lang="nl-NL" sz="2400" i="1" dirty="0"/>
              <a:t>, si </a:t>
            </a:r>
            <a:r>
              <a:rPr lang="nl-NL" sz="2400" i="1" dirty="0" err="1"/>
              <a:t>quod</a:t>
            </a:r>
            <a:r>
              <a:rPr lang="nl-NL" sz="2400" i="1" dirty="0"/>
              <a:t> </a:t>
            </a:r>
            <a:r>
              <a:rPr lang="nl-NL" sz="2400" i="1" dirty="0">
                <a:solidFill>
                  <a:srgbClr val="FF0000"/>
                </a:solidFill>
              </a:rPr>
              <a:t>non aequo </a:t>
            </a:r>
            <a:r>
              <a:rPr lang="nl-NL" sz="2400" i="1" dirty="0" err="1">
                <a:solidFill>
                  <a:srgbClr val="FF0000"/>
                </a:solidFill>
              </a:rPr>
              <a:t>foedere</a:t>
            </a:r>
            <a:r>
              <a:rPr lang="nl-NL" sz="2400" i="1" dirty="0">
                <a:solidFill>
                  <a:srgbClr val="FF0000"/>
                </a:solidFill>
              </a:rPr>
              <a:t> </a:t>
            </a:r>
            <a:r>
              <a:rPr lang="nl-NL" sz="2400" i="1" dirty="0" err="1">
                <a:solidFill>
                  <a:srgbClr val="FF0000"/>
                </a:solidFill>
              </a:rPr>
              <a:t>amantis</a:t>
            </a:r>
            <a:endParaRPr lang="nl-NL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i="1" dirty="0"/>
              <a:t>	</a:t>
            </a:r>
            <a:r>
              <a:rPr lang="nl-NL" sz="2400" i="1" dirty="0" err="1"/>
              <a:t>curae</a:t>
            </a:r>
            <a:r>
              <a:rPr lang="nl-NL" sz="2400" i="1" dirty="0"/>
              <a:t> </a:t>
            </a:r>
            <a:r>
              <a:rPr lang="nl-NL" sz="2400" i="1" dirty="0" err="1"/>
              <a:t>numen</a:t>
            </a:r>
            <a:r>
              <a:rPr lang="nl-NL" sz="2400" i="1" dirty="0"/>
              <a:t> </a:t>
            </a:r>
            <a:r>
              <a:rPr lang="nl-NL" sz="2400" i="1" dirty="0" err="1"/>
              <a:t>habet</a:t>
            </a:r>
            <a:r>
              <a:rPr lang="nl-NL" sz="2400" i="1" dirty="0"/>
              <a:t> </a:t>
            </a:r>
            <a:r>
              <a:rPr lang="nl-NL" sz="2400" i="1" dirty="0" err="1"/>
              <a:t>iustumque</a:t>
            </a:r>
            <a:r>
              <a:rPr lang="nl-NL" sz="2400" i="1" dirty="0"/>
              <a:t> </a:t>
            </a:r>
            <a:r>
              <a:rPr lang="nl-NL" sz="2400" i="1" dirty="0" err="1"/>
              <a:t>memorque</a:t>
            </a:r>
            <a:r>
              <a:rPr lang="nl-NL" sz="2400" i="1" dirty="0"/>
              <a:t>, </a:t>
            </a:r>
            <a:r>
              <a:rPr lang="nl-NL" sz="2400" i="1" dirty="0" err="1"/>
              <a:t>precatur</a:t>
            </a:r>
            <a:endParaRPr lang="nl-NL" sz="2400" i="1" dirty="0"/>
          </a:p>
          <a:p>
            <a:pPr marL="0" indent="0">
              <a:buNone/>
            </a:pPr>
            <a:endParaRPr lang="nl-NL" sz="2400" i="1" dirty="0"/>
          </a:p>
          <a:p>
            <a:pPr marL="890588" lvl="2" indent="0">
              <a:buNone/>
            </a:pPr>
            <a:r>
              <a:rPr lang="nl-NL" sz="2400" dirty="0"/>
              <a:t>Dan bidt ze tot, zo die er is, de rechtvaardige en waakzame god die zich bekommert </a:t>
            </a:r>
            <a:r>
              <a:rPr lang="nl-NL" sz="2400" dirty="0">
                <a:solidFill>
                  <a:srgbClr val="FF0000"/>
                </a:solidFill>
              </a:rPr>
              <a:t>om onbeantwoorde liefde</a:t>
            </a:r>
            <a:r>
              <a:rPr lang="nl-NL" sz="2400" dirty="0"/>
              <a:t>.</a:t>
            </a:r>
            <a:endParaRPr lang="nl-NL" sz="1800" i="1" dirty="0"/>
          </a:p>
        </p:txBody>
      </p:sp>
    </p:spTree>
    <p:extLst>
      <p:ext uri="{BB962C8B-B14F-4D97-AF65-F5344CB8AC3E}">
        <p14:creationId xmlns:p14="http://schemas.microsoft.com/office/powerpoint/2010/main" val="103165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VII. 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i="1" dirty="0"/>
              <a:t>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16624"/>
          </a:xfrm>
        </p:spPr>
        <p:txBody>
          <a:bodyPr>
            <a:noAutofit/>
          </a:bodyPr>
          <a:lstStyle/>
          <a:p>
            <a:r>
              <a:rPr lang="nl-NL" dirty="0" err="1"/>
              <a:t>Dido’s</a:t>
            </a:r>
            <a:r>
              <a:rPr lang="nl-NL" dirty="0"/>
              <a:t> smeekbede vervuld?</a:t>
            </a:r>
          </a:p>
          <a:p>
            <a:endParaRPr lang="nl-NL" sz="1800" i="1" dirty="0"/>
          </a:p>
          <a:p>
            <a:pPr lvl="1"/>
            <a:r>
              <a:rPr lang="nl-NL" dirty="0"/>
              <a:t>in de onderwereld: de rollen zijn omgedraaid</a:t>
            </a:r>
          </a:p>
          <a:p>
            <a:pPr marL="457200" lvl="1" indent="0">
              <a:buNone/>
            </a:pPr>
            <a:endParaRPr lang="nl-NL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nl-NL" dirty="0"/>
              <a:t>Aeneas:	</a:t>
            </a:r>
            <a:r>
              <a:rPr lang="nl-NL" i="1" dirty="0"/>
              <a:t>quem </a:t>
            </a:r>
            <a:r>
              <a:rPr lang="nl-NL" i="1" dirty="0" err="1"/>
              <a:t>fugis</a:t>
            </a:r>
            <a:r>
              <a:rPr lang="nl-NL" i="1" dirty="0"/>
              <a:t>? </a:t>
            </a:r>
            <a:r>
              <a:rPr lang="nl-NL" dirty="0"/>
              <a:t>(6.466)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dirty="0" err="1"/>
              <a:t>Dido</a:t>
            </a:r>
            <a:r>
              <a:rPr lang="nl-NL" dirty="0"/>
              <a:t>:	</a:t>
            </a:r>
            <a:r>
              <a:rPr lang="nl-NL" i="1" dirty="0" err="1"/>
              <a:t>mene</a:t>
            </a:r>
            <a:r>
              <a:rPr lang="nl-NL" i="1" dirty="0"/>
              <a:t> </a:t>
            </a:r>
            <a:r>
              <a:rPr lang="nl-NL" i="1" dirty="0" err="1"/>
              <a:t>fugis</a:t>
            </a:r>
            <a:r>
              <a:rPr lang="nl-NL" dirty="0"/>
              <a:t>?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achtervolgen:</a:t>
            </a:r>
          </a:p>
          <a:p>
            <a:pPr marL="457200" lvl="1" indent="0">
              <a:buNone/>
            </a:pPr>
            <a:r>
              <a:rPr lang="nl-NL" i="1" dirty="0"/>
              <a:t>	</a:t>
            </a:r>
            <a:r>
              <a:rPr lang="nl-NL" i="1" dirty="0" err="1"/>
              <a:t>nec</a:t>
            </a:r>
            <a:r>
              <a:rPr lang="nl-NL" i="1" dirty="0"/>
              <a:t> minus Aeneas </a:t>
            </a:r>
            <a:r>
              <a:rPr lang="nl-NL" dirty="0"/>
              <a:t>[…] </a:t>
            </a:r>
            <a:r>
              <a:rPr lang="nl-NL" i="1" dirty="0" err="1">
                <a:solidFill>
                  <a:srgbClr val="FF0000"/>
                </a:solidFill>
              </a:rPr>
              <a:t>prosequitur</a:t>
            </a:r>
            <a:r>
              <a:rPr lang="nl-NL" i="1" dirty="0">
                <a:solidFill>
                  <a:srgbClr val="FF0000"/>
                </a:solidFill>
              </a:rPr>
              <a:t> </a:t>
            </a:r>
            <a:r>
              <a:rPr lang="nl-NL" i="1" dirty="0" err="1">
                <a:solidFill>
                  <a:srgbClr val="00B0F0"/>
                </a:solidFill>
              </a:rPr>
              <a:t>lacrimis</a:t>
            </a:r>
            <a:r>
              <a:rPr lang="nl-NL" i="1" dirty="0"/>
              <a:t> 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>
                <a:solidFill>
                  <a:prstClr val="black"/>
                </a:solidFill>
              </a:rPr>
              <a:t>beantwoorde liefde: </a:t>
            </a:r>
            <a:r>
              <a:rPr lang="nl-NL" i="1" dirty="0" err="1">
                <a:solidFill>
                  <a:srgbClr val="FF0000"/>
                </a:solidFill>
              </a:rPr>
              <a:t>aequat</a:t>
            </a:r>
            <a:r>
              <a:rPr lang="nl-NL" i="1" dirty="0" err="1">
                <a:solidFill>
                  <a:prstClr val="black"/>
                </a:solidFill>
              </a:rPr>
              <a:t>que</a:t>
            </a:r>
            <a:r>
              <a:rPr lang="nl-NL" i="1" dirty="0">
                <a:solidFill>
                  <a:prstClr val="black"/>
                </a:solidFill>
              </a:rPr>
              <a:t> </a:t>
            </a:r>
            <a:r>
              <a:rPr lang="nl-NL" i="1" dirty="0" err="1">
                <a:solidFill>
                  <a:prstClr val="black"/>
                </a:solidFill>
              </a:rPr>
              <a:t>Sychaeus</a:t>
            </a:r>
            <a:r>
              <a:rPr lang="nl-NL" i="1" dirty="0">
                <a:solidFill>
                  <a:prstClr val="black"/>
                </a:solidFill>
              </a:rPr>
              <a:t> </a:t>
            </a:r>
            <a:r>
              <a:rPr lang="nl-NL" i="1" dirty="0" err="1">
                <a:solidFill>
                  <a:prstClr val="black"/>
                </a:solidFill>
              </a:rPr>
              <a:t>amorem</a:t>
            </a:r>
            <a:endParaRPr lang="nl-NL" i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6" name="Draaiende pijl 5"/>
          <p:cNvSpPr/>
          <p:nvPr/>
        </p:nvSpPr>
        <p:spPr>
          <a:xfrm rot="5848810">
            <a:off x="6106084" y="3200708"/>
            <a:ext cx="576000" cy="6840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I. Stichtingsthematiek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Thema ‘opbouw’: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Aeneas’ eigen premature stichtingsactiviteiten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NL" dirty="0"/>
              <a:t>collega-stichters</a:t>
            </a:r>
          </a:p>
          <a:p>
            <a:pPr marL="914400" lvl="1" indent="-514350">
              <a:buFont typeface="+mj-lt"/>
              <a:buAutoNum type="arabicPeriod"/>
            </a:pPr>
            <a:endParaRPr lang="nl-NL" dirty="0"/>
          </a:p>
          <a:p>
            <a:pPr marL="514350" indent="-514350"/>
            <a:r>
              <a:rPr lang="nl-NL" dirty="0"/>
              <a:t>motief:</a:t>
            </a:r>
          </a:p>
          <a:p>
            <a:pPr marL="1314450" lvl="2" indent="-514350">
              <a:buNone/>
            </a:pPr>
            <a:r>
              <a:rPr lang="nl-NL" dirty="0"/>
              <a:t>herbouwen van Troje</a:t>
            </a:r>
          </a:p>
          <a:p>
            <a:pPr marL="1314450" lvl="2" indent="-514350">
              <a:buNone/>
            </a:pPr>
            <a:r>
              <a:rPr lang="nl-NL" dirty="0"/>
              <a:t>herhalen van het oude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16624"/>
          </a:xfrm>
        </p:spPr>
        <p:txBody>
          <a:bodyPr>
            <a:noAutofit/>
          </a:bodyPr>
          <a:lstStyle/>
          <a:p>
            <a:r>
              <a:rPr lang="nl-NL" sz="2800" dirty="0"/>
              <a:t>Dido denkt dat Aeneas niet wil luisteren</a:t>
            </a:r>
          </a:p>
          <a:p>
            <a:pPr marL="0" indent="0">
              <a:buNone/>
            </a:pPr>
            <a:endParaRPr lang="nl-NL" sz="2400" i="1" dirty="0"/>
          </a:p>
          <a:p>
            <a:pPr marL="0" indent="0">
              <a:buNone/>
            </a:pPr>
            <a:r>
              <a:rPr lang="nl-NL" sz="2400" dirty="0"/>
              <a:t>4.428	</a:t>
            </a:r>
            <a:r>
              <a:rPr lang="nl-NL" sz="2400" i="1" dirty="0" err="1"/>
              <a:t>cur</a:t>
            </a:r>
            <a:r>
              <a:rPr lang="nl-NL" sz="2400" i="1" dirty="0"/>
              <a:t> </a:t>
            </a:r>
            <a:r>
              <a:rPr lang="nl-NL" sz="2400" i="1" dirty="0" err="1"/>
              <a:t>mea</a:t>
            </a:r>
            <a:r>
              <a:rPr lang="nl-NL" sz="2400" i="1" dirty="0"/>
              <a:t> </a:t>
            </a:r>
            <a:r>
              <a:rPr lang="nl-NL" sz="2400" i="1" dirty="0" err="1"/>
              <a:t>dicta</a:t>
            </a:r>
            <a:r>
              <a:rPr lang="nl-NL" sz="2400" i="1" dirty="0"/>
              <a:t> </a:t>
            </a:r>
            <a:r>
              <a:rPr lang="nl-NL" sz="2400" i="1" dirty="0" err="1"/>
              <a:t>negat</a:t>
            </a:r>
            <a:r>
              <a:rPr lang="nl-NL" sz="2400" i="1" dirty="0"/>
              <a:t> </a:t>
            </a:r>
            <a:r>
              <a:rPr lang="nl-NL" sz="2400" i="1" dirty="0" err="1">
                <a:solidFill>
                  <a:srgbClr val="FF0000"/>
                </a:solidFill>
              </a:rPr>
              <a:t>duras</a:t>
            </a:r>
            <a:r>
              <a:rPr lang="nl-NL" sz="2400" i="1" dirty="0"/>
              <a:t> </a:t>
            </a:r>
            <a:r>
              <a:rPr lang="nl-NL" sz="2400" i="1" dirty="0" err="1"/>
              <a:t>demittere</a:t>
            </a:r>
            <a:r>
              <a:rPr lang="nl-NL" sz="2400" i="1" dirty="0"/>
              <a:t> </a:t>
            </a:r>
            <a:r>
              <a:rPr lang="nl-NL" sz="2400" i="1" dirty="0">
                <a:solidFill>
                  <a:srgbClr val="FF0000"/>
                </a:solidFill>
              </a:rPr>
              <a:t>in </a:t>
            </a:r>
            <a:r>
              <a:rPr lang="nl-NL" sz="2400" i="1" dirty="0" err="1">
                <a:solidFill>
                  <a:srgbClr val="FF0000"/>
                </a:solidFill>
              </a:rPr>
              <a:t>auris</a:t>
            </a:r>
            <a:r>
              <a:rPr lang="nl-NL" sz="2400" i="1" dirty="0"/>
              <a:t>?</a:t>
            </a:r>
          </a:p>
          <a:p>
            <a:pPr marL="890588" indent="0">
              <a:buNone/>
            </a:pPr>
            <a:r>
              <a:rPr lang="nl-NL" sz="2400" dirty="0"/>
              <a:t>“Waarom weigert hij mijn woorden toe te laten tot zijn </a:t>
            </a:r>
            <a:r>
              <a:rPr lang="nl-NL" sz="2400" dirty="0">
                <a:solidFill>
                  <a:srgbClr val="FF0000"/>
                </a:solidFill>
              </a:rPr>
              <a:t>hardvochtige oren</a:t>
            </a:r>
            <a:r>
              <a:rPr lang="nl-NL" sz="2400" dirty="0"/>
              <a:t>?”</a:t>
            </a:r>
          </a:p>
          <a:p>
            <a:endParaRPr lang="nl-NL" dirty="0"/>
          </a:p>
          <a:p>
            <a:r>
              <a:rPr lang="nl-NL" sz="2800" dirty="0"/>
              <a:t>De goden voorkomen dat Aeneas gehoor kan geven</a:t>
            </a:r>
          </a:p>
          <a:p>
            <a:pPr marL="0" indent="0">
              <a:buNone/>
            </a:pPr>
            <a:endParaRPr lang="nl-NL" dirty="0"/>
          </a:p>
          <a:p>
            <a:pPr marL="890588" indent="-890588">
              <a:buNone/>
            </a:pPr>
            <a:r>
              <a:rPr lang="nl-NL" sz="2400" dirty="0"/>
              <a:t>4.440	</a:t>
            </a:r>
            <a:r>
              <a:rPr lang="nl-NL" sz="2400" i="1" dirty="0"/>
              <a:t>fata </a:t>
            </a:r>
            <a:r>
              <a:rPr lang="nl-NL" sz="2400" i="1" dirty="0" err="1"/>
              <a:t>obstant</a:t>
            </a:r>
            <a:r>
              <a:rPr lang="nl-NL" sz="2400" i="1" dirty="0"/>
              <a:t> </a:t>
            </a:r>
            <a:r>
              <a:rPr lang="nl-NL" sz="2400" i="1" dirty="0" err="1">
                <a:solidFill>
                  <a:srgbClr val="FF0000"/>
                </a:solidFill>
              </a:rPr>
              <a:t>placidas</a:t>
            </a:r>
            <a:r>
              <a:rPr lang="nl-NL" sz="2400" i="1" dirty="0" err="1"/>
              <a:t>que</a:t>
            </a:r>
            <a:r>
              <a:rPr lang="nl-NL" sz="2400" i="1" dirty="0"/>
              <a:t> </a:t>
            </a:r>
            <a:r>
              <a:rPr lang="nl-NL" sz="2400" i="1" dirty="0" err="1"/>
              <a:t>viri</a:t>
            </a:r>
            <a:r>
              <a:rPr lang="nl-NL" sz="2400" i="1" dirty="0"/>
              <a:t> deus </a:t>
            </a:r>
            <a:r>
              <a:rPr lang="nl-NL" sz="2400" i="1" dirty="0" err="1"/>
              <a:t>obstruit</a:t>
            </a:r>
            <a:r>
              <a:rPr lang="nl-NL" sz="2400" i="1" dirty="0"/>
              <a:t> </a:t>
            </a:r>
            <a:r>
              <a:rPr lang="nl-NL" sz="2400" i="1" dirty="0" err="1"/>
              <a:t>auris</a:t>
            </a:r>
            <a:br>
              <a:rPr lang="nl-NL" sz="2400" dirty="0"/>
            </a:br>
            <a:r>
              <a:rPr lang="nl-NL" sz="2400" dirty="0"/>
              <a:t>	“het lot staat in de weg en een godheid blokkeert zijn </a:t>
            </a:r>
            <a:r>
              <a:rPr lang="nl-NL" sz="2400" dirty="0">
                <a:solidFill>
                  <a:srgbClr val="FF0000"/>
                </a:solidFill>
              </a:rPr>
              <a:t>welwillende oren</a:t>
            </a:r>
            <a:r>
              <a:rPr lang="nl-NL" sz="2400" dirty="0"/>
              <a:t>”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7494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16624"/>
          </a:xfrm>
        </p:spPr>
        <p:txBody>
          <a:bodyPr>
            <a:noAutofit/>
          </a:bodyPr>
          <a:lstStyle/>
          <a:p>
            <a:r>
              <a:rPr lang="nl-NL" sz="2800" dirty="0"/>
              <a:t>Beeld voor Aeneas’ standvastigheid:</a:t>
            </a:r>
          </a:p>
          <a:p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5F1191-6D2D-4E2C-9B64-5620B7897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r="13562"/>
          <a:stretch/>
        </p:blipFill>
        <p:spPr>
          <a:xfrm>
            <a:off x="1655676" y="1772816"/>
            <a:ext cx="5832648" cy="47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17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37F-2E4F-47C4-A3CD-39151FFB0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5F3040-7ACB-430F-B51A-B557B3714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16624"/>
          </a:xfrm>
        </p:spPr>
        <p:txBody>
          <a:bodyPr>
            <a:noAutofit/>
          </a:bodyPr>
          <a:lstStyle/>
          <a:p>
            <a:r>
              <a:rPr lang="nl-NL" sz="2800" dirty="0"/>
              <a:t>Homerisch model:</a:t>
            </a:r>
          </a:p>
          <a:p>
            <a:pPr lvl="1"/>
            <a:r>
              <a:rPr lang="nl-NL" dirty="0"/>
              <a:t>gedode </a:t>
            </a:r>
            <a:r>
              <a:rPr lang="nl-NL" dirty="0" err="1"/>
              <a:t>Euphorbus</a:t>
            </a:r>
            <a:r>
              <a:rPr lang="nl-NL" dirty="0"/>
              <a:t> als een jonge olijfboom</a:t>
            </a:r>
          </a:p>
          <a:p>
            <a:pPr marL="457200" lvl="1" indent="0">
              <a:buNone/>
            </a:pPr>
            <a:endParaRPr lang="nl-NL" sz="1200" dirty="0"/>
          </a:p>
          <a:p>
            <a:pPr marL="0" lvl="1" indent="0">
              <a:buNone/>
            </a:pPr>
            <a:r>
              <a:rPr lang="el-GR" sz="2400" dirty="0"/>
              <a:t>ἐλθὼν δ᾽ ἐξαπίνης ἄνεμος σὺν λαίλαπι πολλῇ</a:t>
            </a:r>
          </a:p>
          <a:p>
            <a:pPr marL="0" lvl="1" indent="0">
              <a:buNone/>
            </a:pPr>
            <a:r>
              <a:rPr lang="el-GR" sz="2400" dirty="0"/>
              <a:t>βόθρου τ᾽ </a:t>
            </a:r>
            <a:r>
              <a:rPr lang="el-GR" sz="2400" dirty="0">
                <a:solidFill>
                  <a:srgbClr val="FF0000"/>
                </a:solidFill>
              </a:rPr>
              <a:t>ἐξέστρεψε</a:t>
            </a:r>
            <a:r>
              <a:rPr lang="el-GR" sz="2400" dirty="0"/>
              <a:t> καὶ </a:t>
            </a:r>
            <a:r>
              <a:rPr lang="el-GR" sz="2400" dirty="0">
                <a:solidFill>
                  <a:srgbClr val="0070C0"/>
                </a:solidFill>
              </a:rPr>
              <a:t>ἐξετάνυσσ᾽ ἐπὶ γαίῃ</a:t>
            </a:r>
            <a:r>
              <a:rPr lang="el-GR" sz="2400" dirty="0"/>
              <a:t>.</a:t>
            </a:r>
            <a:endParaRPr lang="nl-NL" dirty="0"/>
          </a:p>
          <a:p>
            <a:pPr marL="0" indent="0">
              <a:buNone/>
            </a:pPr>
            <a:r>
              <a:rPr lang="nl-NL" sz="2200" dirty="0"/>
              <a:t>plotseling echter steekt er een storm met hevige windvlagen op en</a:t>
            </a:r>
          </a:p>
          <a:p>
            <a:pPr marL="0" indent="0">
              <a:buNone/>
            </a:pPr>
            <a:r>
              <a:rPr lang="nl-NL" sz="2200" b="1" dirty="0">
                <a:solidFill>
                  <a:srgbClr val="FF0000"/>
                </a:solidFill>
              </a:rPr>
              <a:t>rukt</a:t>
            </a:r>
            <a:r>
              <a:rPr lang="nl-NL" sz="2200" dirty="0"/>
              <a:t> het met wortel en tak </a:t>
            </a:r>
            <a:r>
              <a:rPr lang="nl-NL" sz="2200" b="1" dirty="0">
                <a:solidFill>
                  <a:srgbClr val="FF0000"/>
                </a:solidFill>
              </a:rPr>
              <a:t>uit de grond</a:t>
            </a:r>
            <a:r>
              <a:rPr lang="nl-NL" sz="2200" dirty="0">
                <a:solidFill>
                  <a:srgbClr val="FF0000"/>
                </a:solidFill>
              </a:rPr>
              <a:t> </a:t>
            </a:r>
            <a:r>
              <a:rPr lang="nl-NL" sz="2200" dirty="0"/>
              <a:t>en </a:t>
            </a:r>
            <a:r>
              <a:rPr lang="nl-NL" sz="2200" b="1" dirty="0">
                <a:solidFill>
                  <a:srgbClr val="0070C0"/>
                </a:solidFill>
              </a:rPr>
              <a:t>werpt het ter aarde</a:t>
            </a:r>
            <a:r>
              <a:rPr lang="nl-NL" sz="2200" b="1" dirty="0">
                <a:solidFill>
                  <a:srgbClr val="00B0F0"/>
                </a:solidFill>
              </a:rPr>
              <a:t>.</a:t>
            </a:r>
            <a:endParaRPr lang="nl-NL" sz="22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400" dirty="0"/>
          </a:p>
          <a:p>
            <a:pPr marL="360363" indent="-360363"/>
            <a:r>
              <a:rPr lang="nl-NL" sz="2800" dirty="0"/>
              <a:t>Vergilius’ verwerking:</a:t>
            </a:r>
          </a:p>
          <a:p>
            <a:pPr marL="0" indent="0">
              <a:buNone/>
            </a:pPr>
            <a:r>
              <a:rPr lang="nl-NL" sz="2400" i="1" dirty="0" err="1"/>
              <a:t>Alpini</a:t>
            </a:r>
            <a:r>
              <a:rPr lang="nl-NL" sz="2400" i="1" dirty="0"/>
              <a:t> </a:t>
            </a:r>
            <a:r>
              <a:rPr lang="nl-NL" sz="2400" i="1" dirty="0" err="1"/>
              <a:t>Boreae</a:t>
            </a:r>
            <a:r>
              <a:rPr lang="nl-NL" sz="2400" i="1" dirty="0"/>
              <a:t> […]</a:t>
            </a:r>
          </a:p>
          <a:p>
            <a:pPr marL="0" indent="0">
              <a:buNone/>
            </a:pPr>
            <a:r>
              <a:rPr lang="nl-NL" sz="2400" i="1" dirty="0" err="1">
                <a:solidFill>
                  <a:srgbClr val="FF0000"/>
                </a:solidFill>
              </a:rPr>
              <a:t>eruere</a:t>
            </a:r>
            <a:r>
              <a:rPr lang="nl-NL" sz="2400" i="1" dirty="0"/>
              <a:t> </a:t>
            </a:r>
            <a:r>
              <a:rPr lang="nl-NL" sz="2400" i="1" dirty="0" err="1"/>
              <a:t>inter</a:t>
            </a:r>
            <a:r>
              <a:rPr lang="nl-NL" sz="2400" i="1" dirty="0"/>
              <a:t> se </a:t>
            </a:r>
            <a:r>
              <a:rPr lang="nl-NL" sz="2400" i="1" dirty="0" err="1"/>
              <a:t>certant</a:t>
            </a:r>
            <a:r>
              <a:rPr lang="nl-NL" sz="2400" i="1" dirty="0"/>
              <a:t>; </a:t>
            </a:r>
            <a:r>
              <a:rPr lang="nl-NL" sz="2400" i="1" dirty="0" err="1"/>
              <a:t>it</a:t>
            </a:r>
            <a:r>
              <a:rPr lang="nl-NL" sz="2400" i="1" dirty="0"/>
              <a:t> </a:t>
            </a:r>
            <a:r>
              <a:rPr lang="nl-NL" sz="2400" i="1" dirty="0" err="1"/>
              <a:t>stridor</a:t>
            </a:r>
            <a:r>
              <a:rPr lang="nl-NL" sz="2400" i="1" dirty="0"/>
              <a:t>, et </a:t>
            </a:r>
            <a:r>
              <a:rPr lang="nl-NL" sz="2400" i="1" dirty="0" err="1"/>
              <a:t>altae</a:t>
            </a:r>
            <a:endParaRPr lang="nl-NL" sz="2400" i="1" dirty="0"/>
          </a:p>
          <a:p>
            <a:pPr marL="0" indent="0">
              <a:buNone/>
            </a:pPr>
            <a:r>
              <a:rPr lang="nl-NL" sz="2400" i="1" dirty="0" err="1">
                <a:solidFill>
                  <a:srgbClr val="0070C0"/>
                </a:solidFill>
              </a:rPr>
              <a:t>consternunt</a:t>
            </a:r>
            <a:r>
              <a:rPr lang="nl-NL" sz="2400" i="1" dirty="0">
                <a:solidFill>
                  <a:srgbClr val="0070C0"/>
                </a:solidFill>
              </a:rPr>
              <a:t> </a:t>
            </a:r>
            <a:r>
              <a:rPr lang="nl-NL" sz="2400" i="1" dirty="0" err="1">
                <a:solidFill>
                  <a:srgbClr val="0070C0"/>
                </a:solidFill>
              </a:rPr>
              <a:t>terram</a:t>
            </a:r>
            <a:r>
              <a:rPr lang="nl-NL" sz="2400" i="1" dirty="0">
                <a:solidFill>
                  <a:srgbClr val="0070C0"/>
                </a:solidFill>
              </a:rPr>
              <a:t> </a:t>
            </a:r>
            <a:r>
              <a:rPr lang="nl-NL" sz="2400" i="1" dirty="0" err="1"/>
              <a:t>concusso</a:t>
            </a:r>
            <a:r>
              <a:rPr lang="nl-NL" sz="2400" i="1" dirty="0"/>
              <a:t> </a:t>
            </a:r>
            <a:r>
              <a:rPr lang="nl-NL" sz="2400" i="1" dirty="0" err="1"/>
              <a:t>stipite</a:t>
            </a:r>
            <a:r>
              <a:rPr lang="nl-NL" sz="2400" i="1" dirty="0"/>
              <a:t> frondes;</a:t>
            </a:r>
          </a:p>
          <a:p>
            <a:pPr marL="0" indent="0">
              <a:buNone/>
            </a:pPr>
            <a:r>
              <a:rPr lang="en-GB" sz="2400" i="1" dirty="0" err="1"/>
              <a:t>ipsa</a:t>
            </a:r>
            <a:r>
              <a:rPr lang="en-GB" sz="2400" i="1" dirty="0"/>
              <a:t> </a:t>
            </a:r>
            <a:r>
              <a:rPr lang="en-GB" sz="2400" i="1" dirty="0" err="1"/>
              <a:t>haeret</a:t>
            </a:r>
            <a:r>
              <a:rPr lang="en-GB" sz="2400" i="1" dirty="0"/>
              <a:t> </a:t>
            </a:r>
            <a:r>
              <a:rPr lang="en-GB" sz="2400" i="1" dirty="0" err="1"/>
              <a:t>scopulis</a:t>
            </a:r>
            <a:r>
              <a:rPr lang="en-GB" sz="2400" i="1" dirty="0"/>
              <a:t> </a:t>
            </a:r>
            <a:r>
              <a:rPr lang="nl-NL" sz="2400" i="1" dirty="0"/>
              <a:t>	</a:t>
            </a:r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4520131-CEE1-4B45-9668-4E9A9A5AE5E5}"/>
              </a:ext>
            </a:extLst>
          </p:cNvPr>
          <p:cNvSpPr txBox="1"/>
          <p:nvPr/>
        </p:nvSpPr>
        <p:spPr>
          <a:xfrm>
            <a:off x="7308304" y="4221088"/>
            <a:ext cx="1584176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fysieke worsteling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0F53C4-EAB8-409F-BE9C-481BE342BE75}"/>
              </a:ext>
            </a:extLst>
          </p:cNvPr>
          <p:cNvSpPr txBox="1"/>
          <p:nvPr/>
        </p:nvSpPr>
        <p:spPr>
          <a:xfrm>
            <a:off x="7102624" y="5589240"/>
            <a:ext cx="1717848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geestelijke worsteling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F04274C-A0F6-4054-99AF-7A57F011C5EE}"/>
              </a:ext>
            </a:extLst>
          </p:cNvPr>
          <p:cNvCxnSpPr>
            <a:cxnSpLocks/>
          </p:cNvCxnSpPr>
          <p:nvPr/>
        </p:nvCxnSpPr>
        <p:spPr>
          <a:xfrm>
            <a:off x="6804248" y="4005064"/>
            <a:ext cx="504056" cy="43204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9E49B1A-0C11-41B5-9BC8-BF4DABE866D1}"/>
              </a:ext>
            </a:extLst>
          </p:cNvPr>
          <p:cNvCxnSpPr>
            <a:cxnSpLocks/>
          </p:cNvCxnSpPr>
          <p:nvPr/>
        </p:nvCxnSpPr>
        <p:spPr>
          <a:xfrm>
            <a:off x="6516216" y="6021288"/>
            <a:ext cx="586408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46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AD7AE-5DCE-4490-B080-B3F89E3E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0FC01-116A-414A-9E17-0C2B83C9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Sappho</a:t>
            </a:r>
          </a:p>
          <a:p>
            <a:pPr lvl="1"/>
            <a:r>
              <a:rPr lang="nl-NL" dirty="0"/>
              <a:t>Homerisch militair jargon voor de liefde</a:t>
            </a:r>
          </a:p>
          <a:p>
            <a:pPr lvl="2"/>
            <a:r>
              <a:rPr lang="nl-NL" sz="2400" dirty="0" err="1"/>
              <a:t>Afrodite</a:t>
            </a:r>
            <a:r>
              <a:rPr lang="nl-NL" sz="2400" dirty="0"/>
              <a:t> als “strijdmakker” (1.28 </a:t>
            </a:r>
            <a:r>
              <a:rPr lang="el-GR" sz="2400" dirty="0"/>
              <a:t>σύμμαχος</a:t>
            </a:r>
            <a:r>
              <a:rPr lang="nl-NL" sz="2400" dirty="0"/>
              <a:t>)</a:t>
            </a:r>
          </a:p>
          <a:p>
            <a:pPr lvl="2"/>
            <a:r>
              <a:rPr lang="nl-NL" sz="2400" dirty="0"/>
              <a:t>vluchten en achtervolgen (1.21 καὶ </a:t>
            </a:r>
            <a:r>
              <a:rPr lang="nl-NL" sz="2400" dirty="0" err="1"/>
              <a:t>γὰρ</a:t>
            </a:r>
            <a:r>
              <a:rPr lang="nl-NL" sz="2400" dirty="0"/>
              <a:t> αἰ </a:t>
            </a:r>
            <a:r>
              <a:rPr lang="nl-NL" sz="2400" dirty="0" err="1">
                <a:solidFill>
                  <a:srgbClr val="FF0000"/>
                </a:solidFill>
              </a:rPr>
              <a:t>φεύγει</a:t>
            </a:r>
            <a:r>
              <a:rPr lang="nl-NL" sz="2400" dirty="0"/>
              <a:t>, τα</a:t>
            </a:r>
            <a:r>
              <a:rPr lang="nl-NL" sz="2400" dirty="0" err="1"/>
              <a:t>χέως</a:t>
            </a:r>
            <a:r>
              <a:rPr lang="nl-NL" sz="2400" dirty="0"/>
              <a:t> </a:t>
            </a:r>
            <a:r>
              <a:rPr lang="nl-NL" sz="2400" dirty="0" err="1">
                <a:solidFill>
                  <a:srgbClr val="FF0000"/>
                </a:solidFill>
              </a:rPr>
              <a:t>διώξει</a:t>
            </a:r>
            <a:r>
              <a:rPr lang="nl-NL" sz="2400" dirty="0"/>
              <a:t>)</a:t>
            </a:r>
          </a:p>
          <a:p>
            <a:pPr lvl="1"/>
            <a:r>
              <a:rPr lang="nl-NL" dirty="0"/>
              <a:t>eik gebeukt door de storm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sz="2400" dirty="0"/>
              <a:t>fr.47		</a:t>
            </a:r>
          </a:p>
          <a:p>
            <a:pPr marL="1168400" lvl="1" indent="3670300">
              <a:buNone/>
            </a:pPr>
            <a:r>
              <a:rPr lang="el-GR" sz="2400" dirty="0"/>
              <a:t>Ἔρος δ’ ἐτίναξέ ⟨μοι⟩</a:t>
            </a:r>
          </a:p>
          <a:p>
            <a:pPr marL="1168400" lvl="1" indent="0">
              <a:buNone/>
            </a:pPr>
            <a:r>
              <a:rPr lang="el-GR" sz="2400" dirty="0"/>
              <a:t>φρένας, ὠϲ ἄνεμος κὰτ ὄρος δρύσιν ἐμπέτων</a:t>
            </a:r>
          </a:p>
          <a:p>
            <a:pPr marL="1168400" lvl="1" indent="0">
              <a:buNone/>
            </a:pPr>
            <a:endParaRPr lang="nl-NL" sz="2400" dirty="0"/>
          </a:p>
          <a:p>
            <a:pPr marL="1168400" lvl="1" indent="3589338">
              <a:buNone/>
            </a:pPr>
            <a:r>
              <a:rPr lang="nl-NL" sz="2400" dirty="0"/>
              <a:t>Eros schudde mijn</a:t>
            </a:r>
          </a:p>
          <a:p>
            <a:pPr marL="1168400" lvl="1" indent="0">
              <a:buNone/>
            </a:pPr>
            <a:r>
              <a:rPr lang="nl-NL" sz="2400" dirty="0"/>
              <a:t>hart, zoals een wind op een berg zich op eiken stort.</a:t>
            </a:r>
          </a:p>
          <a:p>
            <a:pPr marL="457200" lvl="1" indent="0">
              <a:buNone/>
            </a:pPr>
            <a:endParaRPr lang="nl-NL" dirty="0"/>
          </a:p>
          <a:p>
            <a:pPr lvl="2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341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AD7AE-5DCE-4490-B080-B3F89E3ED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0FC01-116A-414A-9E17-0C2B83C9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err="1"/>
              <a:t>Ibycus</a:t>
            </a:r>
            <a:endParaRPr lang="nl-NL" dirty="0"/>
          </a:p>
          <a:p>
            <a:pPr lvl="1"/>
            <a:r>
              <a:rPr lang="nl-NL" dirty="0"/>
              <a:t>uitbreiding van het beeld bij Sappho</a:t>
            </a:r>
          </a:p>
          <a:p>
            <a:pPr marL="890588" lvl="1" indent="0">
              <a:spcBef>
                <a:spcPts val="0"/>
              </a:spcBef>
              <a:buNone/>
            </a:pPr>
            <a:endParaRPr lang="nl-NL" sz="1200" dirty="0"/>
          </a:p>
          <a:p>
            <a:pPr marL="890588" lvl="1" indent="0">
              <a:spcBef>
                <a:spcPts val="0"/>
              </a:spcBef>
              <a:buNone/>
            </a:pPr>
            <a:r>
              <a:rPr lang="el-GR" sz="2400" dirty="0"/>
              <a:t>ἀλλ᾿ ἅθ᾿ ὑπὸ στεροπᾶς φλέγων</a:t>
            </a:r>
          </a:p>
          <a:p>
            <a:pPr marL="890588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FF0000"/>
                </a:solidFill>
              </a:rPr>
              <a:t>Θρηίκιος Βορέας </a:t>
            </a:r>
            <a:r>
              <a:rPr lang="el-GR" sz="2400" dirty="0"/>
              <a:t>ἀίσσων</a:t>
            </a:r>
            <a:endParaRPr lang="nl-NL" sz="2400" dirty="0"/>
          </a:p>
          <a:p>
            <a:pPr marL="890588" lvl="1" indent="-439738">
              <a:spcBef>
                <a:spcPts val="0"/>
              </a:spcBef>
              <a:buNone/>
            </a:pPr>
            <a:r>
              <a:rPr lang="el-GR" sz="2400" dirty="0"/>
              <a:t>παρὰ Κύπριδος ἀζαλέαις μανίαισιν	10</a:t>
            </a:r>
          </a:p>
          <a:p>
            <a:pPr marL="890588" lvl="1" indent="0">
              <a:spcBef>
                <a:spcPts val="0"/>
              </a:spcBef>
              <a:buNone/>
            </a:pPr>
            <a:r>
              <a:rPr lang="el-GR" sz="2400" dirty="0"/>
              <a:t>ἐρεμνὸς ἀθαμβὴς</a:t>
            </a:r>
          </a:p>
          <a:p>
            <a:pPr marL="890588" lvl="1" indent="544513">
              <a:spcBef>
                <a:spcPts val="0"/>
              </a:spcBef>
              <a:buNone/>
            </a:pPr>
            <a:r>
              <a:rPr lang="el-GR" sz="2400" dirty="0"/>
              <a:t>ἐγκρατέως </a:t>
            </a:r>
            <a:r>
              <a:rPr lang="el-GR" sz="2400" dirty="0">
                <a:solidFill>
                  <a:srgbClr val="0070C0"/>
                </a:solidFill>
              </a:rPr>
              <a:t>πεδόθεν</a:t>
            </a:r>
            <a:r>
              <a:rPr lang="el-GR" sz="2400" dirty="0"/>
              <a:t> †</a:t>
            </a:r>
            <a:r>
              <a:rPr lang="el-GR" sz="2400" dirty="0">
                <a:solidFill>
                  <a:srgbClr val="0070C0"/>
                </a:solidFill>
              </a:rPr>
              <a:t>φυλάσσει</a:t>
            </a:r>
            <a:r>
              <a:rPr lang="el-GR" sz="2400" dirty="0"/>
              <a:t>†</a:t>
            </a:r>
            <a:endParaRPr lang="nl-NL" sz="2400" dirty="0"/>
          </a:p>
          <a:p>
            <a:pPr marL="890588" lvl="1" indent="0">
              <a:spcBef>
                <a:spcPts val="0"/>
              </a:spcBef>
              <a:buNone/>
            </a:pPr>
            <a:r>
              <a:rPr lang="el-GR" sz="2400" dirty="0">
                <a:solidFill>
                  <a:srgbClr val="0070C0"/>
                </a:solidFill>
              </a:rPr>
              <a:t>ἡμετέρας</a:t>
            </a:r>
            <a:r>
              <a:rPr lang="el-GR" sz="2400" dirty="0">
                <a:solidFill>
                  <a:srgbClr val="00B0F0"/>
                </a:solidFill>
              </a:rPr>
              <a:t> </a:t>
            </a:r>
            <a:r>
              <a:rPr lang="el-GR" sz="2400" dirty="0">
                <a:solidFill>
                  <a:srgbClr val="0070C0"/>
                </a:solidFill>
              </a:rPr>
              <a:t>φρένας</a:t>
            </a:r>
            <a:r>
              <a:rPr lang="el-GR" sz="2400" dirty="0"/>
              <a:t>.</a:t>
            </a:r>
            <a:endParaRPr lang="nl-NL" sz="2400" dirty="0"/>
          </a:p>
          <a:p>
            <a:pPr marL="457200" lvl="1" indent="0">
              <a:spcBef>
                <a:spcPts val="0"/>
              </a:spcBef>
              <a:buNone/>
            </a:pPr>
            <a:endParaRPr lang="nl-NL" sz="1200" dirty="0"/>
          </a:p>
          <a:p>
            <a:pPr marL="890588" indent="-439738">
              <a:spcBef>
                <a:spcPts val="0"/>
              </a:spcBef>
              <a:buNone/>
            </a:pPr>
            <a:r>
              <a:rPr lang="nl-NL" sz="2400" dirty="0"/>
              <a:t>	nee, zoals de </a:t>
            </a:r>
            <a:r>
              <a:rPr lang="nl-NL" sz="2400" dirty="0" err="1">
                <a:solidFill>
                  <a:srgbClr val="FF0000"/>
                </a:solidFill>
              </a:rPr>
              <a:t>Thracische</a:t>
            </a:r>
            <a:r>
              <a:rPr lang="nl-NL" sz="2400" dirty="0">
                <a:solidFill>
                  <a:srgbClr val="FF0000"/>
                </a:solidFill>
              </a:rPr>
              <a:t> Boreas </a:t>
            </a:r>
          </a:p>
          <a:p>
            <a:pPr marL="890588" indent="0">
              <a:spcBef>
                <a:spcPts val="0"/>
              </a:spcBef>
              <a:buNone/>
            </a:pPr>
            <a:r>
              <a:rPr lang="nl-NL" sz="2400" dirty="0"/>
              <a:t>vlammend met bliksems, snellend</a:t>
            </a:r>
          </a:p>
          <a:p>
            <a:pPr marL="890588" indent="-439738">
              <a:spcBef>
                <a:spcPts val="0"/>
              </a:spcBef>
              <a:buNone/>
            </a:pPr>
            <a:r>
              <a:rPr lang="nl-NL" sz="2400" dirty="0"/>
              <a:t>vanaf </a:t>
            </a:r>
            <a:r>
              <a:rPr lang="nl-NL" sz="2400" dirty="0" err="1"/>
              <a:t>Cypris</a:t>
            </a:r>
            <a:r>
              <a:rPr lang="nl-NL" sz="2400" dirty="0"/>
              <a:t> met schroeiende vlagen van razernij,</a:t>
            </a:r>
          </a:p>
          <a:p>
            <a:pPr marL="890588" indent="-439738">
              <a:spcBef>
                <a:spcPts val="0"/>
              </a:spcBef>
              <a:buNone/>
            </a:pPr>
            <a:r>
              <a:rPr lang="nl-NL" sz="2400" dirty="0"/>
              <a:t>		donker en schaamteloos,</a:t>
            </a:r>
          </a:p>
          <a:p>
            <a:pPr marL="890588" indent="544513">
              <a:spcBef>
                <a:spcPts val="0"/>
              </a:spcBef>
              <a:buNone/>
            </a:pPr>
            <a:r>
              <a:rPr lang="nl-NL" sz="2400" dirty="0">
                <a:solidFill>
                  <a:srgbClr val="0070C0"/>
                </a:solidFill>
              </a:rPr>
              <a:t>schudt</a:t>
            </a:r>
            <a:r>
              <a:rPr lang="nl-NL" sz="2400" dirty="0"/>
              <a:t> [Eros] krachtig </a:t>
            </a:r>
            <a:r>
              <a:rPr lang="nl-NL" sz="2400" dirty="0">
                <a:solidFill>
                  <a:srgbClr val="0070C0"/>
                </a:solidFill>
              </a:rPr>
              <a:t>van</a:t>
            </a:r>
            <a:r>
              <a:rPr lang="nl-NL" sz="2400" dirty="0">
                <a:solidFill>
                  <a:srgbClr val="00B0F0"/>
                </a:solidFill>
              </a:rPr>
              <a:t> </a:t>
            </a:r>
            <a:r>
              <a:rPr lang="nl-NL" sz="2400" dirty="0">
                <a:solidFill>
                  <a:srgbClr val="0070C0"/>
                </a:solidFill>
              </a:rPr>
              <a:t>zijn</a:t>
            </a:r>
            <a:r>
              <a:rPr lang="nl-NL" sz="2400" dirty="0">
                <a:solidFill>
                  <a:srgbClr val="00B0F0"/>
                </a:solidFill>
              </a:rPr>
              <a:t> </a:t>
            </a:r>
            <a:r>
              <a:rPr lang="nl-NL" sz="2400" dirty="0">
                <a:solidFill>
                  <a:srgbClr val="0070C0"/>
                </a:solidFill>
              </a:rPr>
              <a:t>grondvesten</a:t>
            </a:r>
          </a:p>
          <a:p>
            <a:pPr marL="890588" indent="-439738">
              <a:spcBef>
                <a:spcPts val="0"/>
              </a:spcBef>
              <a:buNone/>
            </a:pPr>
            <a:r>
              <a:rPr lang="nl-NL" sz="2400" dirty="0"/>
              <a:t>		</a:t>
            </a:r>
            <a:r>
              <a:rPr lang="nl-NL" sz="2400" dirty="0">
                <a:solidFill>
                  <a:srgbClr val="0070C0"/>
                </a:solidFill>
              </a:rPr>
              <a:t>mijn</a:t>
            </a:r>
            <a:r>
              <a:rPr lang="nl-NL" sz="2400" dirty="0">
                <a:solidFill>
                  <a:srgbClr val="00B0F0"/>
                </a:solidFill>
              </a:rPr>
              <a:t> </a:t>
            </a:r>
            <a:r>
              <a:rPr lang="nl-NL" sz="2400" dirty="0">
                <a:solidFill>
                  <a:srgbClr val="0070C0"/>
                </a:solidFill>
              </a:rPr>
              <a:t>hart</a:t>
            </a:r>
            <a:r>
              <a:rPr lang="nl-NL" sz="2400" dirty="0"/>
              <a:t>.</a:t>
            </a:r>
          </a:p>
          <a:p>
            <a:pPr lvl="1"/>
            <a:endParaRPr lang="nl-NL" dirty="0"/>
          </a:p>
          <a:p>
            <a:pPr lvl="1"/>
            <a:endParaRPr lang="nl-NL" sz="2400" dirty="0"/>
          </a:p>
          <a:p>
            <a:pPr marL="457200" lvl="1" indent="0">
              <a:buNone/>
            </a:pPr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1004AB5-8CB6-42DA-8441-7B8B45C496BC}"/>
              </a:ext>
            </a:extLst>
          </p:cNvPr>
          <p:cNvSpPr txBox="1"/>
          <p:nvPr/>
        </p:nvSpPr>
        <p:spPr>
          <a:xfrm>
            <a:off x="6528464" y="4149080"/>
            <a:ext cx="2376264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Vergilius:</a:t>
            </a:r>
          </a:p>
          <a:p>
            <a:pPr algn="l"/>
            <a:r>
              <a:rPr lang="nl-NL" sz="2400" i="1" dirty="0" err="1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Alpini</a:t>
            </a:r>
            <a:r>
              <a:rPr lang="nl-NL" sz="2400" i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2400" i="1" dirty="0" err="1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Boreae</a:t>
            </a:r>
            <a:r>
              <a:rPr lang="nl-NL" sz="2400" i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2895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DE40-0314-4E04-A587-A5F08E58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885C2-A76E-455E-8462-E0D870D5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Boom in de storm:</a:t>
            </a:r>
          </a:p>
          <a:p>
            <a:pPr lvl="1"/>
            <a:r>
              <a:rPr lang="nl-NL" dirty="0"/>
              <a:t>lyrisch beeld voor de kracht van de liefde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lyriek:</a:t>
            </a:r>
          </a:p>
          <a:p>
            <a:pPr lvl="2"/>
            <a:r>
              <a:rPr lang="nl-NL" dirty="0"/>
              <a:t>minnaar kan geen weerstand bieden aan de liefde</a:t>
            </a:r>
          </a:p>
          <a:p>
            <a:pPr lvl="2"/>
            <a:r>
              <a:rPr lang="nl-NL" dirty="0"/>
              <a:t>de boom wordt uitgerukt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Aeneas:</a:t>
            </a:r>
          </a:p>
          <a:p>
            <a:pPr lvl="2"/>
            <a:r>
              <a:rPr lang="nl-NL" dirty="0"/>
              <a:t>de boom blijft staan</a:t>
            </a:r>
          </a:p>
          <a:p>
            <a:pPr lvl="2"/>
            <a:r>
              <a:rPr lang="nl-NL" dirty="0"/>
              <a:t>doorbreken van het lyrische patroon</a:t>
            </a:r>
          </a:p>
        </p:txBody>
      </p:sp>
    </p:spTree>
    <p:extLst>
      <p:ext uri="{BB962C8B-B14F-4D97-AF65-F5344CB8AC3E}">
        <p14:creationId xmlns:p14="http://schemas.microsoft.com/office/powerpoint/2010/main" val="13509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DE40-0314-4E04-A587-A5F08E58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885C2-A76E-455E-8462-E0D870D5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Dido als lyrisch personage</a:t>
            </a:r>
          </a:p>
          <a:p>
            <a:pPr lvl="1"/>
            <a:r>
              <a:rPr lang="nl-NL" dirty="0"/>
              <a:t>Dido als gevelde boom?</a:t>
            </a:r>
          </a:p>
          <a:p>
            <a:pPr lvl="1"/>
            <a:endParaRPr lang="nl-NL" dirty="0"/>
          </a:p>
          <a:p>
            <a:r>
              <a:rPr lang="nl-NL" dirty="0"/>
              <a:t>Aeneas: </a:t>
            </a:r>
            <a:r>
              <a:rPr lang="nl-NL" i="1" dirty="0"/>
              <a:t>heros</a:t>
            </a:r>
            <a:endParaRPr lang="nl-NL" dirty="0"/>
          </a:p>
          <a:p>
            <a:pPr lvl="1"/>
            <a:r>
              <a:rPr lang="nl-NL" dirty="0"/>
              <a:t>hier als </a:t>
            </a:r>
            <a:r>
              <a:rPr lang="nl-NL" dirty="0">
                <a:solidFill>
                  <a:srgbClr val="FF0000"/>
                </a:solidFill>
              </a:rPr>
              <a:t>episch </a:t>
            </a:r>
            <a:r>
              <a:rPr lang="nl-NL" dirty="0"/>
              <a:t>personage: niet geveld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ontwikkeling:</a:t>
            </a:r>
          </a:p>
          <a:p>
            <a:pPr lvl="2"/>
            <a:r>
              <a:rPr lang="nl-NL" dirty="0"/>
              <a:t>eerst Paris (minnaar-rol)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epische pad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001C5FF1-2FBA-436C-84D5-04B57C86111C}"/>
              </a:ext>
            </a:extLst>
          </p:cNvPr>
          <p:cNvCxnSpPr>
            <a:cxnSpLocks/>
          </p:cNvCxnSpPr>
          <p:nvPr/>
        </p:nvCxnSpPr>
        <p:spPr>
          <a:xfrm flipV="1">
            <a:off x="3059832" y="5229200"/>
            <a:ext cx="0" cy="64807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F4E5D04C-0A2E-4A08-9F9D-48E5DB8B33E9}"/>
              </a:ext>
            </a:extLst>
          </p:cNvPr>
          <p:cNvSpPr txBox="1"/>
          <p:nvPr/>
        </p:nvSpPr>
        <p:spPr>
          <a:xfrm>
            <a:off x="3203848" y="5322403"/>
            <a:ext cx="471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interventie van lot &amp; goden</a:t>
            </a:r>
          </a:p>
        </p:txBody>
      </p:sp>
    </p:spTree>
    <p:extLst>
      <p:ext uri="{BB962C8B-B14F-4D97-AF65-F5344CB8AC3E}">
        <p14:creationId xmlns:p14="http://schemas.microsoft.com/office/powerpoint/2010/main" val="38819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DE40-0314-4E04-A587-A5F08E58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885C2-A76E-455E-8462-E0D870D5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Illustratie epische vs. lyrische rol</a:t>
            </a:r>
          </a:p>
          <a:p>
            <a:pPr lvl="1"/>
            <a:r>
              <a:rPr lang="nl-NL" dirty="0"/>
              <a:t>Sappho fr.31 / Catullus </a:t>
            </a:r>
            <a:r>
              <a:rPr lang="nl-NL" i="1" dirty="0" err="1"/>
              <a:t>carmen</a:t>
            </a:r>
            <a:r>
              <a:rPr lang="nl-NL" i="1" dirty="0"/>
              <a:t> </a:t>
            </a:r>
            <a:r>
              <a:rPr lang="nl-NL" dirty="0"/>
              <a:t>51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dirty="0"/>
              <a:t>“die man lijkt me een god gelijk te zijn”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err="1"/>
              <a:t>Sapph</a:t>
            </a:r>
            <a:r>
              <a:rPr lang="nl-NL" dirty="0"/>
              <a:t>. fr. 31.1-2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sz="2400" dirty="0" err="1"/>
              <a:t>φάινετ</a:t>
            </a:r>
            <a:r>
              <a:rPr lang="nl-NL" sz="2400" dirty="0"/>
              <a:t>αί μοι κῆνος </a:t>
            </a:r>
            <a:r>
              <a:rPr lang="nl-NL" sz="2400" dirty="0">
                <a:solidFill>
                  <a:srgbClr val="FF0000"/>
                </a:solidFill>
              </a:rPr>
              <a:t>ἴσος θέοισιν</a:t>
            </a:r>
          </a:p>
          <a:p>
            <a:pPr marL="457200" lvl="1" indent="0">
              <a:buNone/>
            </a:pPr>
            <a:r>
              <a:rPr lang="nl-NL" sz="2400" dirty="0"/>
              <a:t>	</a:t>
            </a:r>
            <a:r>
              <a:rPr lang="nl-NL" sz="2400" dirty="0" err="1"/>
              <a:t>ἔμμεν</a:t>
            </a:r>
            <a:r>
              <a:rPr lang="el-GR" sz="2400" dirty="0"/>
              <a:t>’</a:t>
            </a:r>
            <a:r>
              <a:rPr lang="nl-NL" sz="2400" dirty="0"/>
              <a:t> ὤνερ</a:t>
            </a:r>
          </a:p>
          <a:p>
            <a:pPr marL="457200" lvl="1" indent="0">
              <a:buNone/>
            </a:pP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CB2256-8AB0-48F0-9727-92019AB19D5E}"/>
              </a:ext>
            </a:extLst>
          </p:cNvPr>
          <p:cNvSpPr txBox="1"/>
          <p:nvPr/>
        </p:nvSpPr>
        <p:spPr>
          <a:xfrm>
            <a:off x="3486708" y="5517232"/>
            <a:ext cx="1805372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Homerisch taalgebruik</a:t>
            </a:r>
            <a:endParaRPr lang="nl-NL" sz="2400" i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20C22C6-1E65-4418-AD71-4B368C8B27DE}"/>
              </a:ext>
            </a:extLst>
          </p:cNvPr>
          <p:cNvCxnSpPr>
            <a:cxnSpLocks/>
          </p:cNvCxnSpPr>
          <p:nvPr/>
        </p:nvCxnSpPr>
        <p:spPr>
          <a:xfrm flipV="1">
            <a:off x="4355976" y="4653136"/>
            <a:ext cx="432048" cy="864096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DE40-0314-4E04-A587-A5F08E58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885C2-A76E-455E-8462-E0D870D5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Illustratie epische vs. lyrische rol</a:t>
            </a:r>
          </a:p>
          <a:p>
            <a:pPr lvl="1"/>
            <a:r>
              <a:rPr lang="nl-NL" dirty="0"/>
              <a:t>Sappho fr.31 / Catullus </a:t>
            </a:r>
            <a:r>
              <a:rPr lang="nl-NL" i="1" dirty="0" err="1"/>
              <a:t>carmen</a:t>
            </a:r>
            <a:r>
              <a:rPr lang="nl-NL" i="1" dirty="0"/>
              <a:t> </a:t>
            </a:r>
            <a:r>
              <a:rPr lang="nl-NL" dirty="0"/>
              <a:t>51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  <a:tabLst>
                <a:tab pos="2152650" algn="l"/>
              </a:tabLst>
            </a:pPr>
            <a:r>
              <a:rPr lang="nl-NL" dirty="0" err="1"/>
              <a:t>Catull</a:t>
            </a:r>
            <a:r>
              <a:rPr lang="nl-NL" dirty="0"/>
              <a:t>. 51.1	</a:t>
            </a:r>
            <a:r>
              <a:rPr lang="en-GB" i="1" dirty="0" err="1"/>
              <a:t>ille</a:t>
            </a:r>
            <a:r>
              <a:rPr lang="en-GB" i="1" dirty="0"/>
              <a:t> mi par </a:t>
            </a:r>
            <a:r>
              <a:rPr lang="en-GB" i="1" dirty="0" err="1"/>
              <a:t>esse</a:t>
            </a:r>
            <a:r>
              <a:rPr lang="en-GB" i="1" dirty="0"/>
              <a:t> </a:t>
            </a:r>
            <a:r>
              <a:rPr lang="en-GB" i="1" dirty="0" err="1"/>
              <a:t>deo</a:t>
            </a:r>
            <a:r>
              <a:rPr lang="en-GB" i="1" dirty="0"/>
              <a:t> </a:t>
            </a:r>
            <a:r>
              <a:rPr lang="en-GB" i="1" dirty="0" err="1"/>
              <a:t>videtur</a:t>
            </a:r>
            <a:r>
              <a:rPr lang="en-GB" i="1" dirty="0"/>
              <a:t>,</a:t>
            </a:r>
            <a:endParaRPr lang="nl-NL" i="1" dirty="0"/>
          </a:p>
          <a:p>
            <a:pPr marL="0" lvl="1" indent="0">
              <a:buNone/>
              <a:tabLst>
                <a:tab pos="2152650" algn="l"/>
              </a:tabLst>
            </a:pPr>
            <a:r>
              <a:rPr lang="nl-NL" dirty="0" err="1"/>
              <a:t>Catull</a:t>
            </a:r>
            <a:r>
              <a:rPr lang="nl-NL" dirty="0"/>
              <a:t>. 51.13	</a:t>
            </a:r>
            <a:r>
              <a:rPr lang="nl-NL" i="1" dirty="0"/>
              <a:t>otium, </a:t>
            </a:r>
            <a:r>
              <a:rPr lang="nl-NL" i="1" dirty="0" err="1"/>
              <a:t>Catulle</a:t>
            </a:r>
            <a:r>
              <a:rPr lang="nl-NL" i="1" dirty="0"/>
              <a:t>, </a:t>
            </a:r>
            <a:r>
              <a:rPr lang="nl-NL" i="1" dirty="0" err="1"/>
              <a:t>tibi</a:t>
            </a:r>
            <a:r>
              <a:rPr lang="nl-NL" i="1" dirty="0"/>
              <a:t> </a:t>
            </a:r>
            <a:r>
              <a:rPr lang="nl-NL" i="1" dirty="0" err="1"/>
              <a:t>molestum</a:t>
            </a:r>
            <a:r>
              <a:rPr lang="nl-NL" i="1" dirty="0"/>
              <a:t> </a:t>
            </a:r>
            <a:r>
              <a:rPr lang="nl-NL" i="1" dirty="0" err="1"/>
              <a:t>est</a:t>
            </a:r>
            <a:r>
              <a:rPr lang="nl-NL" i="1" dirty="0"/>
              <a:t>:</a:t>
            </a:r>
          </a:p>
          <a:p>
            <a:pPr marL="457200" lvl="1" indent="0">
              <a:buNone/>
              <a:tabLst>
                <a:tab pos="2152650" algn="l"/>
              </a:tabLst>
            </a:pPr>
            <a:r>
              <a:rPr lang="nl-NL" i="1" dirty="0"/>
              <a:t>	</a:t>
            </a:r>
            <a:r>
              <a:rPr lang="nl-NL" i="1" dirty="0" err="1"/>
              <a:t>otio</a:t>
            </a:r>
            <a:r>
              <a:rPr lang="nl-NL" i="1" dirty="0"/>
              <a:t> </a:t>
            </a:r>
            <a:r>
              <a:rPr lang="nl-NL" i="1" dirty="0" err="1"/>
              <a:t>exsultas</a:t>
            </a:r>
            <a:r>
              <a:rPr lang="nl-NL" i="1" dirty="0"/>
              <a:t> </a:t>
            </a:r>
            <a:r>
              <a:rPr lang="nl-NL" i="1" dirty="0" err="1"/>
              <a:t>nimiumque</a:t>
            </a:r>
            <a:r>
              <a:rPr lang="nl-NL" i="1" dirty="0"/>
              <a:t> </a:t>
            </a:r>
            <a:r>
              <a:rPr lang="nl-NL" i="1" dirty="0" err="1"/>
              <a:t>gestis</a:t>
            </a:r>
            <a:r>
              <a:rPr lang="nl-NL" i="1" dirty="0"/>
              <a:t>:</a:t>
            </a:r>
          </a:p>
          <a:p>
            <a:pPr marL="457200" lvl="1" indent="0">
              <a:buNone/>
              <a:tabLst>
                <a:tab pos="2152650" algn="l"/>
              </a:tabLst>
            </a:pPr>
            <a:r>
              <a:rPr lang="nl-NL" i="1" dirty="0"/>
              <a:t>	otium et </a:t>
            </a:r>
            <a:r>
              <a:rPr lang="nl-NL" i="1" dirty="0" err="1"/>
              <a:t>reges</a:t>
            </a:r>
            <a:r>
              <a:rPr lang="nl-NL" i="1" dirty="0"/>
              <a:t> </a:t>
            </a:r>
            <a:r>
              <a:rPr lang="nl-NL" i="1" dirty="0" err="1"/>
              <a:t>prius</a:t>
            </a:r>
            <a:r>
              <a:rPr lang="nl-NL" i="1" dirty="0"/>
              <a:t> et </a:t>
            </a:r>
            <a:r>
              <a:rPr lang="nl-NL" i="1" dirty="0" err="1"/>
              <a:t>beatas</a:t>
            </a:r>
            <a:endParaRPr lang="nl-NL" i="1" dirty="0"/>
          </a:p>
          <a:p>
            <a:pPr marL="457200" lvl="1" indent="0">
              <a:buNone/>
              <a:tabLst>
                <a:tab pos="2152650" algn="l"/>
                <a:tab pos="2870200" algn="l"/>
              </a:tabLst>
            </a:pPr>
            <a:r>
              <a:rPr lang="nl-NL" i="1" dirty="0"/>
              <a:t>		</a:t>
            </a:r>
            <a:r>
              <a:rPr lang="nl-NL" i="1" dirty="0" err="1"/>
              <a:t>perdidit</a:t>
            </a:r>
            <a:r>
              <a:rPr lang="nl-NL" i="1" dirty="0"/>
              <a:t> </a:t>
            </a:r>
            <a:r>
              <a:rPr lang="nl-NL" i="1" dirty="0" err="1"/>
              <a:t>urbes</a:t>
            </a:r>
            <a:r>
              <a:rPr lang="nl-NL" i="1" dirty="0"/>
              <a:t>.</a:t>
            </a:r>
          </a:p>
          <a:p>
            <a:pPr marL="457200" lvl="1" indent="0">
              <a:buNone/>
            </a:pPr>
            <a:endParaRPr lang="nl-NL" dirty="0"/>
          </a:p>
          <a:p>
            <a:pPr marL="0" lvl="1" indent="0">
              <a:buNone/>
              <a:tabLst>
                <a:tab pos="1966913" algn="ctr"/>
                <a:tab pos="3044825" algn="ctr"/>
                <a:tab pos="3946525" algn="ctr"/>
                <a:tab pos="4838700" algn="ctr"/>
                <a:tab pos="5834063" algn="ctr"/>
              </a:tabLst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i="1" dirty="0" err="1">
                <a:solidFill>
                  <a:srgbClr val="0070C0"/>
                </a:solidFill>
              </a:rPr>
              <a:t>ille</a:t>
            </a:r>
            <a:r>
              <a:rPr lang="nl-NL" dirty="0">
                <a:solidFill>
                  <a:srgbClr val="0070C0"/>
                </a:solidFill>
              </a:rPr>
              <a:t>	–	</a:t>
            </a:r>
            <a:r>
              <a:rPr lang="nl-NL" dirty="0" err="1">
                <a:solidFill>
                  <a:srgbClr val="0070C0"/>
                </a:solidFill>
              </a:rPr>
              <a:t>Lesbia</a:t>
            </a:r>
            <a:r>
              <a:rPr lang="nl-NL" dirty="0">
                <a:solidFill>
                  <a:srgbClr val="0070C0"/>
                </a:solidFill>
              </a:rPr>
              <a:t>	–	Catullus</a:t>
            </a:r>
          </a:p>
          <a:p>
            <a:pPr marL="0" lvl="1" indent="0">
              <a:buNone/>
              <a:tabLst>
                <a:tab pos="1966913" algn="ctr"/>
                <a:tab pos="3044825" algn="ctr"/>
                <a:tab pos="3946525" algn="ctr"/>
                <a:tab pos="4838700" algn="ctr"/>
                <a:tab pos="5834063" algn="ctr"/>
              </a:tabLst>
            </a:pPr>
            <a:r>
              <a:rPr lang="nl-NL" dirty="0">
                <a:solidFill>
                  <a:srgbClr val="0070C0"/>
                </a:solidFill>
              </a:rPr>
              <a:t>	</a:t>
            </a:r>
            <a:r>
              <a:rPr lang="nl-NL" dirty="0" err="1">
                <a:solidFill>
                  <a:srgbClr val="0070C0"/>
                </a:solidFill>
              </a:rPr>
              <a:t>Menelaüs</a:t>
            </a:r>
            <a:r>
              <a:rPr lang="nl-NL" dirty="0">
                <a:solidFill>
                  <a:srgbClr val="0070C0"/>
                </a:solidFill>
              </a:rPr>
              <a:t>	–	Helena	– 	Paris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0BC60A-B089-44B3-A2AA-2142300EBF2F}"/>
              </a:ext>
            </a:extLst>
          </p:cNvPr>
          <p:cNvSpPr txBox="1"/>
          <p:nvPr/>
        </p:nvSpPr>
        <p:spPr>
          <a:xfrm>
            <a:off x="2627784" y="4221088"/>
            <a:ext cx="4824536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99B7F18-7D4A-4EFC-AD6F-B5C6D7C35BE3}"/>
              </a:ext>
            </a:extLst>
          </p:cNvPr>
          <p:cNvSpPr txBox="1"/>
          <p:nvPr/>
        </p:nvSpPr>
        <p:spPr>
          <a:xfrm>
            <a:off x="683568" y="60212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i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episch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2CB152-8BF0-4973-8452-0A7DCD7726BF}"/>
              </a:ext>
            </a:extLst>
          </p:cNvPr>
          <p:cNvSpPr txBox="1"/>
          <p:nvPr/>
        </p:nvSpPr>
        <p:spPr>
          <a:xfrm>
            <a:off x="7164288" y="60212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i="1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lyrisch</a:t>
            </a:r>
          </a:p>
        </p:txBody>
      </p:sp>
    </p:spTree>
    <p:extLst>
      <p:ext uri="{BB962C8B-B14F-4D97-AF65-F5344CB8AC3E}">
        <p14:creationId xmlns:p14="http://schemas.microsoft.com/office/powerpoint/2010/main" val="265680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DE40-0314-4E04-A587-A5F08E58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885C2-A76E-455E-8462-E0D870D5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795320" cy="5616624"/>
          </a:xfrm>
        </p:spPr>
        <p:txBody>
          <a:bodyPr>
            <a:noAutofit/>
          </a:bodyPr>
          <a:lstStyle/>
          <a:p>
            <a:r>
              <a:rPr lang="nl-NL" dirty="0"/>
              <a:t>Illustratie epische vs. lyrische rol</a:t>
            </a:r>
          </a:p>
          <a:p>
            <a:pPr lvl="1"/>
            <a:r>
              <a:rPr lang="nl-NL" dirty="0"/>
              <a:t>Sappho fr.31 / Catullus </a:t>
            </a:r>
            <a:r>
              <a:rPr lang="nl-NL" i="1" dirty="0" err="1"/>
              <a:t>carmen</a:t>
            </a:r>
            <a:r>
              <a:rPr lang="nl-NL" i="1" dirty="0"/>
              <a:t> </a:t>
            </a:r>
            <a:r>
              <a:rPr lang="nl-NL" dirty="0"/>
              <a:t>51</a:t>
            </a:r>
          </a:p>
          <a:p>
            <a:pPr marL="0" lvl="1" indent="0">
              <a:buNone/>
            </a:pPr>
            <a:endParaRPr lang="nl-NL" dirty="0"/>
          </a:p>
          <a:p>
            <a:pPr marL="717550" lvl="1" indent="-266700"/>
            <a:r>
              <a:rPr lang="nl-NL" i="1" dirty="0"/>
              <a:t>otium </a:t>
            </a:r>
            <a:r>
              <a:rPr lang="nl-NL" dirty="0"/>
              <a:t>in de </a:t>
            </a:r>
            <a:r>
              <a:rPr lang="nl-NL" i="1" dirty="0" err="1"/>
              <a:t>Aeneis</a:t>
            </a:r>
            <a:endParaRPr lang="nl-NL" dirty="0"/>
          </a:p>
          <a:p>
            <a:pPr marL="450850" lvl="1" indent="0">
              <a:buNone/>
            </a:pPr>
            <a:endParaRPr lang="nl-NL" i="1" dirty="0">
              <a:solidFill>
                <a:srgbClr val="0070C0"/>
              </a:solidFill>
            </a:endParaRPr>
          </a:p>
          <a:p>
            <a:pPr marL="908050" lvl="1" indent="-457200">
              <a:buFont typeface="Wingdings" panose="05000000000000000000" pitchFamily="2" charset="2"/>
              <a:buChar char="Ø"/>
            </a:pPr>
            <a:r>
              <a:rPr lang="nl-NL" i="1" dirty="0">
                <a:solidFill>
                  <a:srgbClr val="0070C0"/>
                </a:solidFill>
              </a:rPr>
              <a:t>Aeneas die in Carthago blijft</a:t>
            </a:r>
          </a:p>
          <a:p>
            <a:pPr marL="890588" indent="-890588">
              <a:buNone/>
            </a:pPr>
            <a:r>
              <a:rPr lang="en-GB" sz="2400" dirty="0"/>
              <a:t>4.271	</a:t>
            </a:r>
            <a:r>
              <a:rPr lang="en-GB" sz="2400" i="1" dirty="0"/>
              <a:t>quid </a:t>
            </a:r>
            <a:r>
              <a:rPr lang="en-GB" sz="2400" i="1" dirty="0" err="1"/>
              <a:t>struis</a:t>
            </a:r>
            <a:r>
              <a:rPr lang="en-GB" sz="2400" i="1" dirty="0"/>
              <a:t>? </a:t>
            </a:r>
            <a:r>
              <a:rPr lang="en-GB" sz="2400" i="1" dirty="0" err="1"/>
              <a:t>aut</a:t>
            </a:r>
            <a:r>
              <a:rPr lang="en-GB" sz="2400" i="1" dirty="0"/>
              <a:t> qua </a:t>
            </a:r>
            <a:r>
              <a:rPr lang="en-GB" sz="2400" i="1" dirty="0" err="1"/>
              <a:t>spe</a:t>
            </a:r>
            <a:r>
              <a:rPr lang="en-GB" sz="2400" i="1" dirty="0"/>
              <a:t> </a:t>
            </a:r>
            <a:r>
              <a:rPr lang="en-GB" sz="2400" i="1" dirty="0" err="1"/>
              <a:t>Libycis</a:t>
            </a:r>
            <a:r>
              <a:rPr lang="en-GB" sz="2400" i="1" dirty="0"/>
              <a:t> </a:t>
            </a:r>
            <a:r>
              <a:rPr lang="en-GB" sz="2400" i="1" dirty="0" err="1"/>
              <a:t>teris</a:t>
            </a:r>
            <a:r>
              <a:rPr lang="en-GB" sz="2400" i="1" dirty="0"/>
              <a:t> </a:t>
            </a:r>
            <a:r>
              <a:rPr lang="en-GB" sz="2400" i="1" dirty="0" err="1">
                <a:solidFill>
                  <a:srgbClr val="FF0000"/>
                </a:solidFill>
              </a:rPr>
              <a:t>otia</a:t>
            </a:r>
            <a:r>
              <a:rPr lang="en-GB" sz="2400" i="1" dirty="0"/>
              <a:t> </a:t>
            </a:r>
            <a:r>
              <a:rPr lang="en-GB" sz="2400" i="1" dirty="0" err="1"/>
              <a:t>terris</a:t>
            </a:r>
            <a:r>
              <a:rPr lang="en-GB" sz="2400" i="1" dirty="0"/>
              <a:t>?</a:t>
            </a:r>
            <a:endParaRPr lang="nl-NL" sz="2400" dirty="0"/>
          </a:p>
          <a:p>
            <a:pPr marL="890588" indent="-890588">
              <a:buNone/>
            </a:pPr>
            <a:r>
              <a:rPr lang="en-GB" sz="2400" dirty="0"/>
              <a:t>	</a:t>
            </a:r>
            <a:r>
              <a:rPr lang="nl-NL" sz="2400" dirty="0"/>
              <a:t>“Wat is je plan? Met welke illusie breng je </a:t>
            </a:r>
            <a:r>
              <a:rPr lang="nl-NL" sz="2400" i="1" dirty="0">
                <a:solidFill>
                  <a:srgbClr val="FF0000"/>
                </a:solidFill>
              </a:rPr>
              <a:t>otium</a:t>
            </a:r>
            <a:r>
              <a:rPr lang="nl-NL" sz="2400" i="1" dirty="0"/>
              <a:t> </a:t>
            </a:r>
            <a:r>
              <a:rPr lang="nl-NL" sz="2400" dirty="0"/>
              <a:t>door in het </a:t>
            </a:r>
            <a:r>
              <a:rPr lang="nl-NL" sz="2400" dirty="0" err="1"/>
              <a:t>Libysche</a:t>
            </a:r>
            <a:r>
              <a:rPr lang="nl-NL" sz="2400" dirty="0"/>
              <a:t> land?”</a:t>
            </a:r>
          </a:p>
          <a:p>
            <a:pPr marL="890588" indent="-890588">
              <a:buNone/>
            </a:pPr>
            <a:endParaRPr lang="nl-NL" sz="2400" dirty="0"/>
          </a:p>
          <a:p>
            <a:pPr lvl="1"/>
            <a:r>
              <a:rPr lang="nl-NL" dirty="0"/>
              <a:t>Aeneas’ </a:t>
            </a:r>
            <a:r>
              <a:rPr lang="nl-NL" i="1" dirty="0"/>
              <a:t>otium </a:t>
            </a:r>
            <a:r>
              <a:rPr lang="nl-NL" dirty="0"/>
              <a:t>zou Trojaanse toekomst vernietigen</a:t>
            </a:r>
          </a:p>
          <a:p>
            <a:pPr marL="450850" lvl="1" indent="-450850">
              <a:buNone/>
            </a:pPr>
            <a:endParaRPr lang="nl-NL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I. Stichtingsthematiek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Troje in </a:t>
            </a:r>
            <a:r>
              <a:rPr lang="nl-NL" dirty="0" err="1"/>
              <a:t>Buthrotum</a:t>
            </a:r>
            <a:r>
              <a:rPr lang="nl-NL" dirty="0"/>
              <a:t>, </a:t>
            </a:r>
            <a:r>
              <a:rPr lang="nl-NL" dirty="0" err="1"/>
              <a:t>bk</a:t>
            </a:r>
            <a:r>
              <a:rPr lang="nl-NL" dirty="0"/>
              <a:t> 3</a:t>
            </a:r>
          </a:p>
          <a:p>
            <a:pPr lvl="1"/>
            <a:r>
              <a:rPr lang="nl-NL" i="1" dirty="0" err="1"/>
              <a:t>parva</a:t>
            </a:r>
            <a:r>
              <a:rPr lang="nl-NL" i="1" dirty="0"/>
              <a:t> </a:t>
            </a:r>
            <a:r>
              <a:rPr lang="nl-NL" i="1" dirty="0" err="1"/>
              <a:t>Troia</a:t>
            </a:r>
            <a:r>
              <a:rPr lang="nl-NL" dirty="0"/>
              <a:t>:</a:t>
            </a:r>
          </a:p>
          <a:p>
            <a:pPr lvl="2">
              <a:buNone/>
            </a:pPr>
            <a:r>
              <a:rPr lang="nl-NL" dirty="0"/>
              <a:t>volledig gericht op het verleden:</a:t>
            </a:r>
          </a:p>
          <a:p>
            <a:pPr lvl="2">
              <a:buNone/>
            </a:pPr>
            <a:r>
              <a:rPr lang="nl-NL" dirty="0"/>
              <a:t>dorre kopie van</a:t>
            </a:r>
          </a:p>
          <a:p>
            <a:pPr lvl="2">
              <a:buNone/>
            </a:pPr>
            <a:r>
              <a:rPr lang="nl-NL" dirty="0"/>
              <a:t>het oude Troje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morison androm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81196"/>
            <a:ext cx="4386064" cy="3541747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04FE206-423D-452E-A79A-9E76A58FFFA6}"/>
              </a:ext>
            </a:extLst>
          </p:cNvPr>
          <p:cNvSpPr txBox="1"/>
          <p:nvPr/>
        </p:nvSpPr>
        <p:spPr>
          <a:xfrm>
            <a:off x="5148064" y="6237312"/>
            <a:ext cx="41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Segoe UI" pitchFamily="34" charset="0"/>
                <a:cs typeface="Segoe UI" pitchFamily="34" charset="0"/>
              </a:rPr>
              <a:t>Andromache offert aan de schim van Hector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Colin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Morison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c.1760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07F5E-8CA2-4D2D-9AF7-17D8847C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7B1D0-6E63-48FE-8E70-A63F613B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boomvergelijkingen in de </a:t>
            </a:r>
            <a:r>
              <a:rPr lang="nl-NL" i="1" dirty="0" err="1"/>
              <a:t>Aeneis</a:t>
            </a:r>
            <a:endParaRPr lang="nl-NL" dirty="0"/>
          </a:p>
          <a:p>
            <a:endParaRPr lang="nl-NL" dirty="0"/>
          </a:p>
          <a:p>
            <a:pPr marL="457200" lvl="1" indent="0">
              <a:buNone/>
            </a:pPr>
            <a:r>
              <a:rPr lang="nl-NL" i="1" dirty="0" err="1"/>
              <a:t>Aeneis</a:t>
            </a:r>
            <a:r>
              <a:rPr lang="nl-NL" i="1" dirty="0"/>
              <a:t> </a:t>
            </a:r>
            <a:r>
              <a:rPr lang="nl-NL" dirty="0"/>
              <a:t>2:	Troje als een berg-es</a:t>
            </a:r>
          </a:p>
          <a:p>
            <a:pPr lvl="1"/>
            <a:endParaRPr lang="nl-NL" i="1" dirty="0"/>
          </a:p>
          <a:p>
            <a:pPr marL="457200" lvl="1" indent="0">
              <a:buNone/>
              <a:tabLst>
                <a:tab pos="4930775" algn="l"/>
              </a:tabLst>
            </a:pPr>
            <a:r>
              <a:rPr lang="nl-NL" b="1" i="1" dirty="0" err="1"/>
              <a:t>Aen</a:t>
            </a:r>
            <a:r>
              <a:rPr lang="nl-NL" b="1" i="1" dirty="0"/>
              <a:t>. </a:t>
            </a:r>
            <a:r>
              <a:rPr lang="nl-NL" b="1" dirty="0"/>
              <a:t>2	</a:t>
            </a:r>
            <a:r>
              <a:rPr lang="nl-NL" b="1" i="1" dirty="0" err="1"/>
              <a:t>Aen</a:t>
            </a:r>
            <a:r>
              <a:rPr lang="nl-NL" b="1" i="1" dirty="0"/>
              <a:t>. </a:t>
            </a:r>
            <a:r>
              <a:rPr lang="nl-NL" b="1" dirty="0"/>
              <a:t>4</a:t>
            </a:r>
            <a:endParaRPr lang="nl-NL" b="1" i="1" dirty="0"/>
          </a:p>
          <a:p>
            <a:pPr marL="450850" lvl="1">
              <a:tabLst>
                <a:tab pos="4930775" algn="l"/>
              </a:tabLst>
            </a:pPr>
            <a:r>
              <a:rPr lang="nl-NL" i="1" dirty="0" err="1"/>
              <a:t>ac</a:t>
            </a:r>
            <a:r>
              <a:rPr lang="nl-NL" i="1" dirty="0"/>
              <a:t> </a:t>
            </a:r>
            <a:r>
              <a:rPr lang="nl-NL" i="1" dirty="0" err="1"/>
              <a:t>veluti</a:t>
            </a:r>
            <a:r>
              <a:rPr lang="nl-NL" i="1" dirty="0"/>
              <a:t>	</a:t>
            </a:r>
            <a:r>
              <a:rPr lang="nl-NL" i="1" dirty="0" err="1"/>
              <a:t>ac</a:t>
            </a:r>
            <a:r>
              <a:rPr lang="nl-NL" i="1" dirty="0"/>
              <a:t> </a:t>
            </a:r>
            <a:r>
              <a:rPr lang="nl-NL" i="1" dirty="0" err="1"/>
              <a:t>velut</a:t>
            </a:r>
            <a:endParaRPr lang="nl-NL" i="1" dirty="0"/>
          </a:p>
          <a:p>
            <a:pPr marL="450850" lvl="1">
              <a:tabLst>
                <a:tab pos="4930775" algn="l"/>
              </a:tabLst>
            </a:pPr>
            <a:r>
              <a:rPr lang="nl-NL" i="1" dirty="0" err="1"/>
              <a:t>concusso</a:t>
            </a:r>
            <a:r>
              <a:rPr lang="nl-NL" i="1" dirty="0"/>
              <a:t> </a:t>
            </a:r>
            <a:r>
              <a:rPr lang="nl-NL" i="1" dirty="0" err="1"/>
              <a:t>vertice</a:t>
            </a:r>
            <a:r>
              <a:rPr lang="nl-NL" i="1" dirty="0"/>
              <a:t>	</a:t>
            </a:r>
            <a:r>
              <a:rPr lang="nl-NL" i="1" dirty="0" err="1"/>
              <a:t>concusso</a:t>
            </a:r>
            <a:r>
              <a:rPr lang="nl-NL" i="1" dirty="0"/>
              <a:t> </a:t>
            </a:r>
            <a:r>
              <a:rPr lang="nl-NL" i="1" dirty="0" err="1"/>
              <a:t>stipite</a:t>
            </a:r>
            <a:endParaRPr lang="nl-NL" i="1" dirty="0"/>
          </a:p>
          <a:p>
            <a:pPr marL="450850" lvl="1">
              <a:tabLst>
                <a:tab pos="4930775" algn="l"/>
              </a:tabLst>
            </a:pPr>
            <a:r>
              <a:rPr lang="nl-NL" i="1" dirty="0"/>
              <a:t>instant </a:t>
            </a:r>
            <a:r>
              <a:rPr lang="nl-NL" i="1" dirty="0" err="1"/>
              <a:t>eruere</a:t>
            </a:r>
            <a:r>
              <a:rPr lang="nl-NL" i="1" dirty="0"/>
              <a:t> … </a:t>
            </a:r>
            <a:r>
              <a:rPr lang="nl-NL" i="1" dirty="0" err="1"/>
              <a:t>certatim</a:t>
            </a:r>
            <a:r>
              <a:rPr lang="nl-NL" dirty="0"/>
              <a:t>	</a:t>
            </a:r>
            <a:r>
              <a:rPr lang="nl-NL" i="1" dirty="0" err="1"/>
              <a:t>eruere</a:t>
            </a:r>
            <a:r>
              <a:rPr lang="nl-NL" i="1" dirty="0"/>
              <a:t> … </a:t>
            </a:r>
            <a:r>
              <a:rPr lang="nl-NL" i="1" dirty="0" err="1"/>
              <a:t>certant</a:t>
            </a:r>
            <a:endParaRPr lang="nl-NL" i="1" dirty="0"/>
          </a:p>
          <a:p>
            <a:pPr marL="450850" lvl="1">
              <a:tabLst>
                <a:tab pos="4930775" algn="l"/>
              </a:tabLst>
            </a:pPr>
            <a:endParaRPr lang="nl-NL" i="1" dirty="0"/>
          </a:p>
          <a:p>
            <a:pPr marL="222250" indent="-457200">
              <a:tabLst>
                <a:tab pos="4930775" algn="l"/>
              </a:tabLst>
            </a:pPr>
            <a:r>
              <a:rPr lang="nl-NL" dirty="0"/>
              <a:t>Verschil: Troje wordt geveld, Aeneas niet</a:t>
            </a:r>
          </a:p>
        </p:txBody>
      </p:sp>
    </p:spTree>
    <p:extLst>
      <p:ext uri="{BB962C8B-B14F-4D97-AF65-F5344CB8AC3E}">
        <p14:creationId xmlns:p14="http://schemas.microsoft.com/office/powerpoint/2010/main" val="310256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916747-CEA9-445F-91EE-2DAB2564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VIII. De eik in </a:t>
            </a:r>
            <a:r>
              <a:rPr lang="nl-NL"/>
              <a:t>de storm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75648C-2394-4A88-A463-9A1D8CD5C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16624"/>
          </a:xfrm>
        </p:spPr>
        <p:txBody>
          <a:bodyPr>
            <a:normAutofit/>
          </a:bodyPr>
          <a:lstStyle/>
          <a:p>
            <a:pPr marL="0" indent="358775">
              <a:buNone/>
              <a:tabLst>
                <a:tab pos="3946525" algn="l"/>
              </a:tabLst>
            </a:pPr>
            <a:r>
              <a:rPr lang="nl-NL" b="1" i="1" dirty="0"/>
              <a:t>Dido 	ondergang van Troje</a:t>
            </a:r>
          </a:p>
          <a:p>
            <a:pPr>
              <a:tabLst>
                <a:tab pos="3946525" algn="l"/>
              </a:tabLst>
            </a:pPr>
            <a:r>
              <a:rPr lang="nl-NL" sz="2400" dirty="0"/>
              <a:t>geveld door de liefde	als een gevelde boom</a:t>
            </a:r>
          </a:p>
          <a:p>
            <a:pPr>
              <a:tabLst>
                <a:tab pos="3946525" algn="l"/>
              </a:tabLst>
            </a:pPr>
            <a:endParaRPr lang="nl-NL" sz="2400" dirty="0"/>
          </a:p>
          <a:p>
            <a:pPr>
              <a:tabLst>
                <a:tab pos="3946525" algn="l"/>
              </a:tabLst>
            </a:pPr>
            <a:r>
              <a:rPr lang="nl-NL" sz="2400" dirty="0"/>
              <a:t>geen opbouw van	</a:t>
            </a:r>
            <a:r>
              <a:rPr lang="nl-NL" sz="2400" dirty="0">
                <a:solidFill>
                  <a:srgbClr val="0070C0"/>
                </a:solidFill>
              </a:rPr>
              <a:t>Dido kwetsbaar</a:t>
            </a:r>
            <a:br>
              <a:rPr lang="nl-NL" sz="2400" dirty="0"/>
            </a:br>
            <a:r>
              <a:rPr lang="nl-NL" sz="2400" dirty="0"/>
              <a:t>verdedigingswerken	</a:t>
            </a:r>
            <a:r>
              <a:rPr lang="nl-NL" sz="2400" dirty="0">
                <a:solidFill>
                  <a:srgbClr val="0070C0"/>
                </a:solidFill>
              </a:rPr>
              <a:t>= Carthago kwetsbaar</a:t>
            </a:r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3946525" algn="l"/>
              </a:tabLst>
            </a:pPr>
            <a:endParaRPr lang="nl-NL" sz="2400" dirty="0"/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3946525" algn="l"/>
              </a:tabLst>
            </a:pPr>
            <a:r>
              <a:rPr lang="nl-NL" sz="2400" dirty="0"/>
              <a:t>twee </a:t>
            </a:r>
            <a:r>
              <a:rPr lang="nl-NL" sz="2400" dirty="0" err="1"/>
              <a:t>eikvergelijkingen</a:t>
            </a:r>
            <a:endParaRPr lang="nl-NL" sz="2400" dirty="0"/>
          </a:p>
          <a:p>
            <a:pPr marL="342900" lvl="1" indent="-342900">
              <a:buFont typeface="Arial" panose="020B0604020202020204" pitchFamily="34" charset="0"/>
              <a:buChar char="•"/>
              <a:tabLst>
                <a:tab pos="3946525" algn="l"/>
              </a:tabLst>
            </a:pPr>
            <a:endParaRPr lang="nl-NL" sz="2400" dirty="0"/>
          </a:p>
          <a:p>
            <a:pPr marL="725488" lvl="3" indent="0">
              <a:buNone/>
              <a:tabLst>
                <a:tab pos="5202238" algn="l"/>
              </a:tabLst>
            </a:pPr>
            <a:r>
              <a:rPr lang="nl-NL" sz="2400" dirty="0"/>
              <a:t>passie van Dido	weerstand door Aeneas</a:t>
            </a:r>
          </a:p>
          <a:p>
            <a:pPr marL="725488" lvl="3" indent="0">
              <a:buNone/>
              <a:tabLst>
                <a:tab pos="5202238" algn="l"/>
              </a:tabLst>
            </a:pPr>
            <a:r>
              <a:rPr lang="nl-NL" sz="2400" dirty="0"/>
              <a:t>passie van Paris	</a:t>
            </a:r>
          </a:p>
          <a:p>
            <a:pPr marL="725488" lvl="3" indent="0">
              <a:buNone/>
              <a:tabLst>
                <a:tab pos="5202238" algn="l"/>
              </a:tabLst>
            </a:pPr>
            <a:r>
              <a:rPr lang="nl-NL" sz="2400" dirty="0"/>
              <a:t>ondergang </a:t>
            </a:r>
            <a:r>
              <a:rPr lang="nl-NL" sz="2400" dirty="0" err="1"/>
              <a:t>Dido</a:t>
            </a:r>
            <a:r>
              <a:rPr lang="nl-NL" sz="2400" dirty="0"/>
              <a:t>/</a:t>
            </a:r>
            <a:r>
              <a:rPr lang="nl-NL" sz="2400" dirty="0" err="1"/>
              <a:t>Carthago</a:t>
            </a:r>
            <a:r>
              <a:rPr lang="nl-NL" sz="2400" dirty="0"/>
              <a:t>	toekomst van Rome</a:t>
            </a:r>
          </a:p>
          <a:p>
            <a:pPr marL="725488" lvl="3" indent="0">
              <a:buNone/>
              <a:tabLst>
                <a:tab pos="5202238" algn="l"/>
              </a:tabLst>
            </a:pPr>
            <a:r>
              <a:rPr lang="nl-NL" sz="2400" dirty="0"/>
              <a:t>ondergang Troje	</a:t>
            </a:r>
          </a:p>
          <a:p>
            <a:pPr marL="0" lvl="1" indent="0">
              <a:buNone/>
              <a:tabLst>
                <a:tab pos="3946525" algn="l"/>
              </a:tabLst>
            </a:pPr>
            <a:endParaRPr lang="nl-NL" sz="2400" dirty="0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1474D948-C0F7-4962-ACB9-AC77FEDCE452}"/>
              </a:ext>
            </a:extLst>
          </p:cNvPr>
          <p:cNvCxnSpPr>
            <a:cxnSpLocks/>
          </p:cNvCxnSpPr>
          <p:nvPr/>
        </p:nvCxnSpPr>
        <p:spPr>
          <a:xfrm>
            <a:off x="4860032" y="5724000"/>
            <a:ext cx="828000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75677692-62EE-4FFE-97B7-09A1FB4C44EC}"/>
              </a:ext>
            </a:extLst>
          </p:cNvPr>
          <p:cNvCxnSpPr>
            <a:cxnSpLocks/>
          </p:cNvCxnSpPr>
          <p:nvPr/>
        </p:nvCxnSpPr>
        <p:spPr>
          <a:xfrm>
            <a:off x="3923927" y="4869160"/>
            <a:ext cx="1728000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3A36253-B4E1-4CCA-B1F1-C127F23ECEEF}"/>
              </a:ext>
            </a:extLst>
          </p:cNvPr>
          <p:cNvCxnSpPr>
            <a:cxnSpLocks/>
          </p:cNvCxnSpPr>
          <p:nvPr/>
        </p:nvCxnSpPr>
        <p:spPr>
          <a:xfrm flipV="1">
            <a:off x="3923927" y="5013176"/>
            <a:ext cx="1728000" cy="25200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8814EE7-AB8B-4C5A-B3DB-EED5E40877D9}"/>
              </a:ext>
            </a:extLst>
          </p:cNvPr>
          <p:cNvCxnSpPr>
            <a:cxnSpLocks/>
          </p:cNvCxnSpPr>
          <p:nvPr/>
        </p:nvCxnSpPr>
        <p:spPr>
          <a:xfrm flipV="1">
            <a:off x="4379089" y="5877272"/>
            <a:ext cx="1296000" cy="25200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7AC27-C9CD-4593-ACEE-30986E27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IX. De val van Dido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7BDCA-4BD2-4FB5-B84C-19BE29C2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435280" cy="5616624"/>
          </a:xfrm>
        </p:spPr>
        <p:txBody>
          <a:bodyPr/>
          <a:lstStyle/>
          <a:p>
            <a:r>
              <a:rPr lang="nl-NL" sz="2800" dirty="0"/>
              <a:t>Reactie op </a:t>
            </a:r>
            <a:r>
              <a:rPr lang="nl-NL" sz="2800" dirty="0" err="1"/>
              <a:t>Dido’s</a:t>
            </a:r>
            <a:r>
              <a:rPr lang="nl-NL" sz="2800" dirty="0"/>
              <a:t> zelfmoord:</a:t>
            </a:r>
          </a:p>
          <a:p>
            <a:endParaRPr lang="nl-NL" sz="1200" dirty="0"/>
          </a:p>
          <a:p>
            <a:pPr marL="360363" lvl="1" indent="1485900">
              <a:buNone/>
            </a:pPr>
            <a:r>
              <a:rPr lang="nl-NL" sz="2400" dirty="0" err="1"/>
              <a:t>resonat</a:t>
            </a:r>
            <a:r>
              <a:rPr lang="nl-NL" sz="2400" dirty="0"/>
              <a:t> </a:t>
            </a:r>
            <a:r>
              <a:rPr lang="nl-NL" sz="2400" dirty="0" err="1"/>
              <a:t>magnis</a:t>
            </a:r>
            <a:r>
              <a:rPr lang="nl-NL" sz="2400" dirty="0"/>
              <a:t> </a:t>
            </a:r>
            <a:r>
              <a:rPr lang="nl-NL" sz="2400" dirty="0" err="1"/>
              <a:t>plangoribus</a:t>
            </a:r>
            <a:r>
              <a:rPr lang="nl-NL" sz="2400" dirty="0"/>
              <a:t> </a:t>
            </a:r>
            <a:r>
              <a:rPr lang="nl-NL" sz="2400" dirty="0" err="1"/>
              <a:t>aether</a:t>
            </a:r>
            <a:r>
              <a:rPr lang="nl-NL" sz="2400" dirty="0"/>
              <a:t>,</a:t>
            </a:r>
            <a:br>
              <a:rPr lang="nl-NL" sz="2400" dirty="0"/>
            </a:br>
            <a:r>
              <a:rPr lang="nl-NL" sz="2400" dirty="0">
                <a:solidFill>
                  <a:srgbClr val="FF0000"/>
                </a:solidFill>
              </a:rPr>
              <a:t>non </a:t>
            </a:r>
            <a:r>
              <a:rPr lang="nl-NL" sz="2400" dirty="0" err="1">
                <a:solidFill>
                  <a:srgbClr val="FF0000"/>
                </a:solidFill>
              </a:rPr>
              <a:t>aliter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quam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/>
              <a:t>si </a:t>
            </a:r>
            <a:r>
              <a:rPr lang="nl-NL" sz="2400" dirty="0" err="1"/>
              <a:t>immissis</a:t>
            </a:r>
            <a:r>
              <a:rPr lang="nl-NL" sz="2400" dirty="0"/>
              <a:t> </a:t>
            </a:r>
            <a:r>
              <a:rPr lang="nl-NL" sz="2400" dirty="0" err="1">
                <a:solidFill>
                  <a:srgbClr val="FF0000"/>
                </a:solidFill>
              </a:rPr>
              <a:t>ruat</a:t>
            </a:r>
            <a:r>
              <a:rPr lang="nl-NL" sz="2400" dirty="0"/>
              <a:t> </a:t>
            </a:r>
            <a:r>
              <a:rPr lang="nl-NL" sz="2400" dirty="0" err="1"/>
              <a:t>hostibus</a:t>
            </a:r>
            <a:r>
              <a:rPr lang="nl-NL" sz="2400" dirty="0"/>
              <a:t> </a:t>
            </a:r>
            <a:r>
              <a:rPr lang="nl-NL" sz="2400" dirty="0" err="1">
                <a:solidFill>
                  <a:srgbClr val="FF0000"/>
                </a:solidFill>
              </a:rPr>
              <a:t>omnis</a:t>
            </a:r>
            <a:br>
              <a:rPr lang="nl-NL" sz="2400" dirty="0">
                <a:solidFill>
                  <a:srgbClr val="FF0000"/>
                </a:solidFill>
              </a:rPr>
            </a:br>
            <a:r>
              <a:rPr lang="nl-NL" sz="2400" dirty="0" err="1">
                <a:solidFill>
                  <a:srgbClr val="FF0000"/>
                </a:solidFill>
              </a:rPr>
              <a:t>Karthago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 err="1">
                <a:solidFill>
                  <a:srgbClr val="FF0000"/>
                </a:solidFill>
              </a:rPr>
              <a:t>aut</a:t>
            </a:r>
            <a:r>
              <a:rPr lang="nl-NL" sz="2400" dirty="0">
                <a:solidFill>
                  <a:srgbClr val="FF0000"/>
                </a:solidFill>
              </a:rPr>
              <a:t> antiqua </a:t>
            </a:r>
            <a:r>
              <a:rPr lang="nl-NL" sz="2400" dirty="0" err="1">
                <a:solidFill>
                  <a:srgbClr val="FF0000"/>
                </a:solidFill>
              </a:rPr>
              <a:t>Tyros</a:t>
            </a:r>
            <a:r>
              <a:rPr lang="nl-NL" sz="2400" dirty="0"/>
              <a:t>, </a:t>
            </a:r>
            <a:r>
              <a:rPr lang="nl-NL" sz="2400" dirty="0" err="1">
                <a:solidFill>
                  <a:srgbClr val="00B0F0"/>
                </a:solidFill>
              </a:rPr>
              <a:t>flammae</a:t>
            </a:r>
            <a:r>
              <a:rPr lang="nl-NL" sz="2400" dirty="0" err="1"/>
              <a:t>que</a:t>
            </a:r>
            <a:r>
              <a:rPr lang="nl-NL" sz="2400" dirty="0"/>
              <a:t> </a:t>
            </a:r>
            <a:r>
              <a:rPr lang="nl-NL" sz="2400" dirty="0" err="1">
                <a:solidFill>
                  <a:srgbClr val="00B0F0"/>
                </a:solidFill>
              </a:rPr>
              <a:t>furentes</a:t>
            </a:r>
            <a:br>
              <a:rPr lang="nl-NL" sz="2400" dirty="0"/>
            </a:br>
            <a:r>
              <a:rPr lang="nl-NL" sz="2400" dirty="0" err="1"/>
              <a:t>culmina</a:t>
            </a:r>
            <a:r>
              <a:rPr lang="nl-NL" sz="2400" dirty="0"/>
              <a:t> </a:t>
            </a:r>
            <a:r>
              <a:rPr lang="nl-NL" sz="2400" dirty="0" err="1"/>
              <a:t>perque</a:t>
            </a:r>
            <a:r>
              <a:rPr lang="nl-NL" sz="2400" dirty="0"/>
              <a:t> </a:t>
            </a:r>
            <a:r>
              <a:rPr lang="nl-NL" sz="2400" dirty="0" err="1"/>
              <a:t>hominum</a:t>
            </a:r>
            <a:r>
              <a:rPr lang="nl-NL" sz="2400" dirty="0"/>
              <a:t> </a:t>
            </a:r>
            <a:r>
              <a:rPr lang="nl-NL" sz="2400" dirty="0" err="1">
                <a:solidFill>
                  <a:srgbClr val="00B0F0"/>
                </a:solidFill>
              </a:rPr>
              <a:t>volvantur</a:t>
            </a:r>
            <a:r>
              <a:rPr lang="nl-NL" sz="2400" dirty="0"/>
              <a:t> </a:t>
            </a:r>
            <a:r>
              <a:rPr lang="nl-NL" sz="2400" dirty="0" err="1"/>
              <a:t>perque</a:t>
            </a:r>
            <a:r>
              <a:rPr lang="nl-NL" sz="2400" dirty="0"/>
              <a:t> </a:t>
            </a:r>
            <a:r>
              <a:rPr lang="nl-NL" sz="2400" dirty="0" err="1"/>
              <a:t>deorum</a:t>
            </a:r>
            <a:r>
              <a:rPr lang="nl-NL" sz="2400" dirty="0"/>
              <a:t>.</a:t>
            </a:r>
          </a:p>
          <a:p>
            <a:pPr marL="0" lvl="1" indent="0">
              <a:buNone/>
            </a:pPr>
            <a:endParaRPr lang="nl-NL" sz="2400" dirty="0"/>
          </a:p>
          <a:p>
            <a:pPr marL="0" indent="360363">
              <a:tabLst>
                <a:tab pos="360363" algn="l"/>
              </a:tabLst>
            </a:pPr>
            <a:r>
              <a:rPr lang="nl-NL" sz="2800" dirty="0"/>
              <a:t>(</a:t>
            </a:r>
            <a:r>
              <a:rPr lang="nl-NL" sz="2800" i="1" dirty="0"/>
              <a:t>Ilias</a:t>
            </a:r>
            <a:r>
              <a:rPr lang="nl-NL" sz="2800" dirty="0"/>
              <a:t>) reactie op de</a:t>
            </a:r>
            <a:br>
              <a:rPr lang="nl-NL" sz="2800" dirty="0"/>
            </a:br>
            <a:r>
              <a:rPr lang="nl-NL" sz="2800" dirty="0"/>
              <a:t>	dood van </a:t>
            </a:r>
            <a:r>
              <a:rPr lang="nl-NL" sz="2800" dirty="0" err="1"/>
              <a:t>Hector</a:t>
            </a:r>
            <a:r>
              <a:rPr lang="nl-NL" sz="2800" dirty="0"/>
              <a:t>:</a:t>
            </a:r>
          </a:p>
          <a:p>
            <a:pPr marL="0" lvl="1" indent="0">
              <a:buNone/>
            </a:pPr>
            <a:endParaRPr lang="nl-NL" sz="1200" dirty="0"/>
          </a:p>
          <a:p>
            <a:pPr marL="400050" lvl="2" indent="0">
              <a:buNone/>
            </a:pPr>
            <a:r>
              <a:rPr lang="nl-NL" sz="2400" dirty="0"/>
              <a:t>alsof Troje zelf in brand</a:t>
            </a:r>
            <a:br>
              <a:rPr lang="nl-NL" sz="2400" dirty="0"/>
            </a:br>
            <a:r>
              <a:rPr lang="nl-NL" sz="2400" dirty="0"/>
              <a:t>stond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A2A4619-2B61-4069-A81B-E887A9F902DC}"/>
              </a:ext>
            </a:extLst>
          </p:cNvPr>
          <p:cNvSpPr txBox="1"/>
          <p:nvPr/>
        </p:nvSpPr>
        <p:spPr>
          <a:xfrm>
            <a:off x="0" y="6488668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Segoe UI" pitchFamily="34" charset="0"/>
                <a:cs typeface="Segoe UI" pitchFamily="34" charset="0"/>
              </a:rPr>
              <a:t>De dood van Dido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Joshua Reynolds, 1781</a:t>
            </a:r>
          </a:p>
        </p:txBody>
      </p:sp>
      <p:pic>
        <p:nvPicPr>
          <p:cNvPr id="3076" name="Picture 4" descr="https://www.rct.uk/sites/default/files/styles/rctr-scale-1300-500/public/collection-online/f/c/255717-1330621498.jpg?itok=Lx57P2bo"/>
          <p:cNvPicPr>
            <a:picLocks noChangeAspect="1" noChangeArrowheads="1"/>
          </p:cNvPicPr>
          <p:nvPr/>
        </p:nvPicPr>
        <p:blipFill rotWithShape="1">
          <a:blip r:embed="rId2" cstate="print"/>
          <a:srcRect r="11594" b="818"/>
          <a:stretch/>
        </p:blipFill>
        <p:spPr bwMode="auto">
          <a:xfrm>
            <a:off x="4283968" y="3537384"/>
            <a:ext cx="4860032" cy="3320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5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7AC27-C9CD-4593-ACEE-30986E27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IX. De val van Dido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7BDCA-4BD2-4FB5-B84C-19BE29C2F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Aeneas als getuige:</a:t>
            </a:r>
          </a:p>
          <a:p>
            <a:endParaRPr lang="nl-NL" sz="1200" dirty="0"/>
          </a:p>
          <a:p>
            <a:pPr marL="285750" lvl="1"/>
            <a:r>
              <a:rPr lang="nl-NL" dirty="0"/>
              <a:t>De vlammen van </a:t>
            </a:r>
            <a:r>
              <a:rPr lang="nl-NL" dirty="0" err="1"/>
              <a:t>Dido’s</a:t>
            </a:r>
            <a:r>
              <a:rPr lang="nl-NL" dirty="0"/>
              <a:t> brandstapel</a:t>
            </a:r>
          </a:p>
          <a:p>
            <a:pPr marL="285750" lvl="1"/>
            <a:endParaRPr lang="nl-NL" sz="1200" dirty="0"/>
          </a:p>
          <a:p>
            <a:pPr marL="0" lvl="1" indent="0">
              <a:buNone/>
            </a:pPr>
            <a:r>
              <a:rPr lang="nl-NL" sz="2400" dirty="0"/>
              <a:t>5.3–4	</a:t>
            </a:r>
            <a:r>
              <a:rPr lang="nl-NL" sz="2400" i="1" dirty="0" err="1"/>
              <a:t>moenia</a:t>
            </a:r>
            <a:r>
              <a:rPr lang="nl-NL" sz="2400" i="1" dirty="0"/>
              <a:t> </a:t>
            </a:r>
            <a:r>
              <a:rPr lang="nl-NL" sz="2400" i="1" dirty="0" err="1">
                <a:solidFill>
                  <a:srgbClr val="0070C0"/>
                </a:solidFill>
              </a:rPr>
              <a:t>respiciens</a:t>
            </a:r>
            <a:r>
              <a:rPr lang="nl-NL" sz="2400" i="1" dirty="0"/>
              <a:t>, </a:t>
            </a:r>
            <a:r>
              <a:rPr lang="nl-NL" sz="2400" i="1" dirty="0" err="1"/>
              <a:t>quae</a:t>
            </a:r>
            <a:r>
              <a:rPr lang="nl-NL" sz="2400" i="1" dirty="0"/>
              <a:t> </a:t>
            </a:r>
            <a:r>
              <a:rPr lang="nl-NL" sz="2400" i="1" dirty="0" err="1"/>
              <a:t>iam</a:t>
            </a:r>
            <a:r>
              <a:rPr lang="nl-NL" sz="2400" i="1" dirty="0"/>
              <a:t> </a:t>
            </a:r>
            <a:r>
              <a:rPr lang="nl-NL" sz="2400" i="1" dirty="0" err="1"/>
              <a:t>infelicis</a:t>
            </a:r>
            <a:r>
              <a:rPr lang="nl-NL" sz="2400" i="1" dirty="0"/>
              <a:t> </a:t>
            </a:r>
            <a:r>
              <a:rPr lang="nl-NL" sz="2400" i="1" dirty="0" err="1"/>
              <a:t>Elissae</a:t>
            </a:r>
            <a:endParaRPr lang="nl-NL" sz="2400" i="1" dirty="0"/>
          </a:p>
          <a:p>
            <a:pPr marL="890588" lvl="1" indent="0">
              <a:buNone/>
            </a:pPr>
            <a:r>
              <a:rPr lang="nl-NL" sz="2400" i="1" dirty="0"/>
              <a:t>	</a:t>
            </a:r>
            <a:r>
              <a:rPr lang="nl-NL" sz="2400" i="1" dirty="0" err="1">
                <a:solidFill>
                  <a:srgbClr val="FF0000"/>
                </a:solidFill>
              </a:rPr>
              <a:t>conlucent</a:t>
            </a:r>
            <a:r>
              <a:rPr lang="nl-NL" sz="2400" i="1" dirty="0"/>
              <a:t> </a:t>
            </a:r>
            <a:r>
              <a:rPr lang="nl-NL" sz="2400" i="1" dirty="0" err="1"/>
              <a:t>flammis</a:t>
            </a:r>
            <a:br>
              <a:rPr lang="nl-NL" sz="2400" dirty="0"/>
            </a:br>
            <a:r>
              <a:rPr lang="nl-NL" sz="2400" dirty="0"/>
              <a:t>omkijkend naar de muren, die al oplichten door de vlammen van de arme Dido</a:t>
            </a:r>
          </a:p>
          <a:p>
            <a:pPr lvl="1"/>
            <a:endParaRPr lang="nl-NL" dirty="0"/>
          </a:p>
          <a:p>
            <a:pPr marL="285750" lvl="1"/>
            <a:r>
              <a:rPr lang="nl-NL" dirty="0"/>
              <a:t>De vlammen van het brandende Troje</a:t>
            </a:r>
          </a:p>
          <a:p>
            <a:pPr marL="285750" lvl="1"/>
            <a:endParaRPr lang="nl-NL" sz="1200" dirty="0"/>
          </a:p>
          <a:p>
            <a:pPr marL="457200" lvl="1" indent="-457200">
              <a:buNone/>
            </a:pPr>
            <a:r>
              <a:rPr lang="nl-NL" sz="2400" dirty="0"/>
              <a:t>2.312	</a:t>
            </a:r>
            <a:r>
              <a:rPr lang="nl-NL" sz="2400" i="1" dirty="0" err="1"/>
              <a:t>Sigea</a:t>
            </a:r>
            <a:r>
              <a:rPr lang="nl-NL" sz="2400" i="1" dirty="0"/>
              <a:t> </a:t>
            </a:r>
            <a:r>
              <a:rPr lang="nl-NL" sz="2400" i="1" dirty="0" err="1"/>
              <a:t>igni</a:t>
            </a:r>
            <a:r>
              <a:rPr lang="nl-NL" sz="2400" i="1" dirty="0"/>
              <a:t> </a:t>
            </a:r>
            <a:r>
              <a:rPr lang="nl-NL" sz="2400" i="1" dirty="0" err="1"/>
              <a:t>freta</a:t>
            </a:r>
            <a:r>
              <a:rPr lang="nl-NL" sz="2400" i="1" dirty="0"/>
              <a:t> </a:t>
            </a:r>
            <a:r>
              <a:rPr lang="nl-NL" sz="2400" i="1" dirty="0" err="1"/>
              <a:t>lata</a:t>
            </a:r>
            <a:r>
              <a:rPr lang="nl-NL" sz="2400" i="1" dirty="0"/>
              <a:t> </a:t>
            </a:r>
            <a:r>
              <a:rPr lang="nl-NL" sz="2400" i="1" dirty="0" err="1">
                <a:solidFill>
                  <a:srgbClr val="FF0000"/>
                </a:solidFill>
              </a:rPr>
              <a:t>relucent</a:t>
            </a:r>
            <a:endParaRPr lang="nl-NL" sz="2400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nl-NL" sz="2400" dirty="0"/>
              <a:t>	de brede </a:t>
            </a:r>
            <a:r>
              <a:rPr lang="nl-NL" sz="2400" dirty="0" err="1"/>
              <a:t>Sigeïsche</a:t>
            </a:r>
            <a:r>
              <a:rPr lang="nl-NL" sz="2400" dirty="0"/>
              <a:t> golf licht op in de vlammen</a:t>
            </a:r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9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A9984-7E8D-4498-BD13-6D5466C7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0DD33-A0AF-43FD-85EF-68D8FDBBA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/>
              <a:t>Opbouw: Troje niet herhalen</a:t>
            </a:r>
          </a:p>
          <a:p>
            <a:pPr lvl="1"/>
            <a:r>
              <a:rPr lang="nl-NL" dirty="0"/>
              <a:t>geen fysieke imitatie van het oude Troje</a:t>
            </a:r>
          </a:p>
          <a:p>
            <a:pPr lvl="1"/>
            <a:r>
              <a:rPr lang="nl-NL" dirty="0"/>
              <a:t>geen herhaling van eerdere keuzes (Paris)</a:t>
            </a:r>
          </a:p>
          <a:p>
            <a:endParaRPr lang="nl-NL" sz="1600" dirty="0"/>
          </a:p>
          <a:p>
            <a:r>
              <a:rPr lang="nl-NL" dirty="0"/>
              <a:t>twee stichters: </a:t>
            </a:r>
            <a:r>
              <a:rPr lang="nl-NL" dirty="0" err="1"/>
              <a:t>Dido</a:t>
            </a:r>
            <a:r>
              <a:rPr lang="nl-NL" dirty="0"/>
              <a:t> en Aeneas</a:t>
            </a:r>
          </a:p>
          <a:p>
            <a:endParaRPr lang="nl-NL" sz="2800" dirty="0"/>
          </a:p>
          <a:p>
            <a:pPr marL="0" indent="0">
              <a:buNone/>
              <a:tabLst>
                <a:tab pos="2338388" algn="ctr"/>
                <a:tab pos="6280150" algn="ctr"/>
              </a:tabLst>
            </a:pPr>
            <a:r>
              <a:rPr lang="nl-NL" sz="2800" dirty="0"/>
              <a:t>	</a:t>
            </a:r>
            <a:r>
              <a:rPr lang="nl-NL" sz="2800" dirty="0">
                <a:solidFill>
                  <a:srgbClr val="0070C0"/>
                </a:solidFill>
              </a:rPr>
              <a:t>lyrisch	</a:t>
            </a:r>
          </a:p>
          <a:p>
            <a:pPr marL="0" indent="0">
              <a:buNone/>
              <a:tabLst>
                <a:tab pos="2338388" algn="ctr"/>
                <a:tab pos="6280150" algn="ctr"/>
              </a:tabLst>
            </a:pPr>
            <a:r>
              <a:rPr lang="nl-NL" sz="2800" dirty="0">
                <a:solidFill>
                  <a:srgbClr val="0070C0"/>
                </a:solidFill>
              </a:rPr>
              <a:t>	herhaling van Troje</a:t>
            </a:r>
            <a:r>
              <a:rPr lang="nl-NL" sz="2800" dirty="0"/>
              <a:t>	</a:t>
            </a:r>
          </a:p>
          <a:p>
            <a:endParaRPr lang="nl-NL" sz="1600" dirty="0"/>
          </a:p>
          <a:p>
            <a:r>
              <a:rPr lang="nl-NL" dirty="0"/>
              <a:t>boodschap voor Vergilius’ tijdgenoten</a:t>
            </a:r>
          </a:p>
          <a:p>
            <a:pPr lvl="1"/>
            <a:r>
              <a:rPr lang="nl-NL" dirty="0"/>
              <a:t>persoonlijk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suprapersoonlijk</a:t>
            </a:r>
            <a:endParaRPr lang="nl-NL" dirty="0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D8814EE7-AB8B-4C5A-B3DB-EED5E40877D9}"/>
              </a:ext>
            </a:extLst>
          </p:cNvPr>
          <p:cNvCxnSpPr>
            <a:cxnSpLocks/>
          </p:cNvCxnSpPr>
          <p:nvPr/>
        </p:nvCxnSpPr>
        <p:spPr>
          <a:xfrm flipV="1">
            <a:off x="3419872" y="3501008"/>
            <a:ext cx="575920" cy="576064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D8814EE7-AB8B-4C5A-B3DB-EED5E40877D9}"/>
              </a:ext>
            </a:extLst>
          </p:cNvPr>
          <p:cNvCxnSpPr>
            <a:cxnSpLocks/>
          </p:cNvCxnSpPr>
          <p:nvPr/>
        </p:nvCxnSpPr>
        <p:spPr>
          <a:xfrm flipV="1">
            <a:off x="4139952" y="3501008"/>
            <a:ext cx="1440160" cy="72008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D8814EE7-AB8B-4C5A-B3DB-EED5E40877D9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3501008"/>
            <a:ext cx="504056" cy="64807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7B9AC39-F94D-4323-8F48-AE10CB6787EC}"/>
              </a:ext>
            </a:extLst>
          </p:cNvPr>
          <p:cNvSpPr txBox="1"/>
          <p:nvPr/>
        </p:nvSpPr>
        <p:spPr>
          <a:xfrm>
            <a:off x="4581756" y="3356992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6000" dirty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X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436424" y="4005064"/>
            <a:ext cx="2952000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nl-NL" sz="28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episch</a:t>
            </a:r>
          </a:p>
          <a:p>
            <a:pPr algn="ctr">
              <a:lnSpc>
                <a:spcPct val="114000"/>
              </a:lnSpc>
            </a:pPr>
            <a:r>
              <a:rPr lang="nl-NL" sz="28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nieuwe toekomst</a:t>
            </a:r>
          </a:p>
        </p:txBody>
      </p:sp>
    </p:spTree>
    <p:extLst>
      <p:ext uri="{BB962C8B-B14F-4D97-AF65-F5344CB8AC3E}">
        <p14:creationId xmlns:p14="http://schemas.microsoft.com/office/powerpoint/2010/main" val="5398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I. Stichtingsthematiek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Troje op Sicilië, </a:t>
            </a:r>
            <a:r>
              <a:rPr lang="nl-NL" dirty="0" err="1"/>
              <a:t>bk</a:t>
            </a:r>
            <a:r>
              <a:rPr lang="nl-NL" dirty="0"/>
              <a:t> 5</a:t>
            </a:r>
          </a:p>
          <a:p>
            <a:pPr lvl="1"/>
            <a:r>
              <a:rPr lang="nl-NL" dirty="0"/>
              <a:t>godin Iris tegen de Trojaanse vrouwen:</a:t>
            </a:r>
          </a:p>
          <a:p>
            <a:pPr lvl="2">
              <a:buNone/>
            </a:pPr>
            <a:r>
              <a:rPr lang="nl-NL" dirty="0"/>
              <a:t>bouw herinnering aan het oude Troje</a:t>
            </a:r>
          </a:p>
          <a:p>
            <a:pPr lvl="1"/>
            <a:r>
              <a:rPr lang="nl-NL" dirty="0"/>
              <a:t>resultaat: brand en vernietiging</a:t>
            </a:r>
          </a:p>
        </p:txBody>
      </p:sp>
      <p:sp>
        <p:nvSpPr>
          <p:cNvPr id="4" name="AutoShape 2" descr="Afbeeldingsresultaat voor aeneid ships fire"/>
          <p:cNvSpPr>
            <a:spLocks noChangeAspect="1" noChangeArrowheads="1"/>
          </p:cNvSpPr>
          <p:nvPr/>
        </p:nvSpPr>
        <p:spPr bwMode="auto">
          <a:xfrm>
            <a:off x="155575" y="-1257300"/>
            <a:ext cx="38100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aeneid ships fire"/>
          <p:cNvSpPr>
            <a:spLocks noChangeAspect="1" noChangeArrowheads="1"/>
          </p:cNvSpPr>
          <p:nvPr/>
        </p:nvSpPr>
        <p:spPr bwMode="auto">
          <a:xfrm>
            <a:off x="155575" y="-1257300"/>
            <a:ext cx="38100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F42FE9-62A9-4CD9-A5CF-E04DD0FE71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1786" r="1766" b="1786"/>
          <a:stretch/>
        </p:blipFill>
        <p:spPr>
          <a:xfrm>
            <a:off x="592758" y="912949"/>
            <a:ext cx="5286493" cy="366817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5657887-5674-46D9-A755-FE04E7E4BBF8}"/>
              </a:ext>
            </a:extLst>
          </p:cNvPr>
          <p:cNvSpPr txBox="1"/>
          <p:nvPr/>
        </p:nvSpPr>
        <p:spPr>
          <a:xfrm>
            <a:off x="5894059" y="923081"/>
            <a:ext cx="2998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Segoe UI" pitchFamily="34" charset="0"/>
                <a:cs typeface="Segoe UI" pitchFamily="34" charset="0"/>
              </a:rPr>
              <a:t>De Trojaanse vrouwen steken hun vloot in brand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Claude </a:t>
            </a:r>
            <a:r>
              <a:rPr lang="nl-NL" dirty="0" err="1">
                <a:latin typeface="Segoe UI" pitchFamily="34" charset="0"/>
                <a:cs typeface="Segoe UI" pitchFamily="34" charset="0"/>
              </a:rPr>
              <a:t>Lorrain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c.1643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I. Stichtingsthematiek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nieuw Troje in </a:t>
            </a:r>
            <a:r>
              <a:rPr lang="nl-NL" dirty="0" err="1"/>
              <a:t>Latium</a:t>
            </a:r>
            <a:r>
              <a:rPr lang="nl-NL" dirty="0"/>
              <a:t>: niet meer gericht op verleden, maar op de toekomst</a:t>
            </a:r>
          </a:p>
          <a:p>
            <a:endParaRPr lang="nl-NL" dirty="0"/>
          </a:p>
          <a:p>
            <a:r>
              <a:rPr lang="nl-NL" dirty="0"/>
              <a:t>opbouw: voorkomen van het herhalen van het verleden</a:t>
            </a:r>
          </a:p>
          <a:p>
            <a:endParaRPr lang="nl-NL" dirty="0"/>
          </a:p>
        </p:txBody>
      </p:sp>
      <p:sp>
        <p:nvSpPr>
          <p:cNvPr id="4" name="AutoShape 2" descr="Afbeeldingsresultaat voor aeneid ships fire"/>
          <p:cNvSpPr>
            <a:spLocks noChangeAspect="1" noChangeArrowheads="1"/>
          </p:cNvSpPr>
          <p:nvPr/>
        </p:nvSpPr>
        <p:spPr bwMode="auto">
          <a:xfrm>
            <a:off x="155575" y="-1257300"/>
            <a:ext cx="38100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28" name="AutoShape 4" descr="Afbeeldingsresultaat voor aeneid ships fire"/>
          <p:cNvSpPr>
            <a:spLocks noChangeAspect="1" noChangeArrowheads="1"/>
          </p:cNvSpPr>
          <p:nvPr/>
        </p:nvSpPr>
        <p:spPr bwMode="auto">
          <a:xfrm>
            <a:off x="155575" y="-1257300"/>
            <a:ext cx="3810000" cy="2619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58" name="AutoShape 2" descr="data:image/jpeg;base64,/9j/4AAQSkZJRgABAQAAAQABAAD/2wCEAAkGBxMTEhUTExMWFhUXFyAbGRgYFyAZHhobHh4ZGhobHxkaICggGiAlHhgZITEiJSkrLi4uGiAzODMtNygtLisBCgoKDQ0NFw8PFysdFR0tLS0tKy0tKy0tLS0tLS0tLSstLS0tLS0tLSstLS0tLS0tLS03LS0tLS0tNystLTc3N//AABEIAO8A0wMBIgACEQEDEQH/xAAaAAADAQEBAQAAAAAAAAAAAAADBAUCAQAG/8QARxAAAQIEAwUFBAgFAgQGAwAAAQIRAAMhMQQSQQUiUWFxEzKBkbFCcqHBBhQjM1KS0fBUYoKT8aLhFVOy4nN0g6PC0jRDY//EABcBAQEBAQAAAAAAAAAAAAAAAAABAgP/xAAWEQEBAQAAAAAAAAAAAAAAAAAAEQH/2gAMAwEAAhEDEQA/ANbSxgkpzEO6mZ246+EKTNtLSjOcOQnj2gtxAao6QT6Rd2VQH7VNDrRVInbVQkIOVFQgMSllEghyRez3D1Bjm0sY7HzEKARIVMDPmBbwsYAdrTv4Vf5q/wDTFVBoOkbEWiMNrT/4RXir/tjn/FsTphC3v/7RbaOwEdO0cX/Cf+4B6xtOPxf8IP7qYsPHKwVJ/wCI4j+EP9wfpGjtDEfwp/up/SKbGPCAlDac/wDhF/nTHv8Aik7+EmfmTFYPHjATP+Izf4WZ+ZI+cd+vzf4Vf50f/aKJidtXFlLJCspLkmlAODg1JKdLPAY+vTjT6sr86eUcVtCfphVf3EwAY+eLhCm4uD8KfDwg8jbaC2d0E0qHD9R82gNIxmILvhm4NMSdavXhGDjcT/DD+6mKKJgUHBBHIv6R2AmKxuJ0wwP/AKiY4nH4n+F/90CKkeIgJZx+J/hfKamOHac/XCL/ADpMVhGDASFbXmC+Fm+DGMf8eOuHnj+j/eLBjBiVExO3E6ypyfeQ3zjo29J1Kh1SfkIoQptdREmZ7ptBTyVOAeMejGG7ifdHpHogn/SaZlEou32gq/JVfC/hCe1lL+rEKZTMcxdyxLl1APQiz0BvDn0nSSmU1+0DdWLCENtrmElKycqgAAEkJcKzXPJw+vBo0j6eWlgLRqJCtrkDMEZkvTjlf4lgS3QRVQtw4IINQeUQbeOxkHmI1ATsftMoUUJQSQHejeAcE/Cx4GOSdrH2khmuk1cEJO6bVIuYZxeBzrSrNlZnDXALs7hrl7xyds1JsVA9cw10W/E2aCgYnaBUE9ipLnUiw8SOZ8DDeAnKVLQpTOpIJalw8J4nChCSVLFApmGUl3LOSRxApqYBOxE7vJWAnUMDlB7ugPU1tAW3jzxGwmKnhioiYlQJAZjS4BGovUVihJx8tVlB+BIBHh4jzEVByY+V20s/WS3/ACyPEJzx9UTHzePB+uAaEPX3G+RgqvLEsqApmUHbl01gGOwaAK0BNvIUiWnFMqWlsypZozOQObgChasM4jHpVMT2oUiWGIpmBL/iTYWcatpERoYfJOaUXW28KhLU7xFHFKXtB9o4ubJGZhMDOQElLM2uYtc6aQDYM4GZMfvKCVeFSf8AUo+Yh/acntJSk9CPAg/KKFZW11MFLkKSg+0CFt1AqPKHVY2XlCjMTlNQcwr04xyUWlimnTTnHy89lTVhEsKV7WYUprQ1gPoZm3MOLzU+Dn0jKNtSFB+1SBzp6xIkYZgVZ0ICb0SkJfi9R5w5LwiyMwWFApNQxceReIHsTiwJZUhlt+He52HeYVa7QPZeLVMQ6gL0IBYjRnvS/WPnJZF0JTVJdL5C9DmBDAigI8W5GwkucwCFzUUAqzBmHtDnYQg+oJhPa5HYTH/AYlZ8Wg0X2gH4pf6VvS8exG1SuTMRNQUKKSARY8uIMIL+EP2aPdHoI9HMEPs0e6PQR6MqQ+lKyBJa/aU6sR51hPHqmJlJlqByhSSC5dSWZlA65i9flDv0kICsOSHAm2qdLsKlrtyhHaOOUotMACVAFCaZknMlnbiHMbQXCrGQaAhun+KfGMjEzZZA7QhBeiUpJCuG8Ga5jqMHuumZu2FKV9u2n4dWdw8EThVMBnzJGmVs/izpZ7VdtHpAXD4mYQkmZMdQvlltoD7L3POCzJ8xOUdqSVK1SizE0ygatUwioKl6KXlSXOXKDVBcBqUB8oYwzzQpQSN0HJV8xBBd+eUDxMA8MXMFyPFP6GCIxMw6o/KR6qhLDT1KSCAQ4oMp8xA8OSVEMXfV+nB/hADl0WsmrrJN2uWs5oC0ekzkhg7kNm0ehF/GN9mFLLjQCpowcjQfsQVKJSTvWB0zEelYgxLxSHAFA4IFSWHeYhWr305xpSUFHskspSnzByU0KQom5AoXjU0faLT2bpzAUcBjeoDi6tWrzj2JmSWzNY1etCWZgSQHNhrFGx2gbLMYAANlBtzvEvHrX2qFquxDgddP6tIcnY0aIPkR62gOFwonOWej30JIDCwO7XrAZ2GpKsw1NVH96coqYrBBSDlZKmofjWJ07ZCkgqluk07qrs/h5ho3g9tbqkrYzU0TpmJ5aNrygEMRh0pAUmWtJYBjVnDs6nAclNGpWALmqCSlWYJLBSaVc33QBpblepawtC50te7ldYLvcsm3SleUJTsMoKZc6X2hVmYs5NhR6BgA0Udn7GKWYggqADhJZyADUc4ziMCqUtIlrYgPx1Zun6COY3ETlOmYkEpNgGDlqmpdtPGPYPOVo31D7Mbxyku1hRmauusAIYcqKSzHu3JDkEAF60JcPxd+LU3aS1IMte6o2WkUY0zEaMopfi8cxMiYg50rLhg9wzh3GrVOkAmpYlJOZqH+YFilVaneI8UxAriyAGUAk13ZgcPqULFnOnpG8O4ygZcxAp2ilf6TTWxIgpmTchTLVmQqm8agqcZX51IJ/wA7klObKtJBL1DJDskneBBcOGpr1iilJxayQlwqoct7Jp5llK5BoxtXBo7NVgWJAPIP8AHhAKdyUCxbO3tEqzAGhNRQlOvSMOTLJFmV7Tt3QWfVSgacj45H0OzlPKln+RPoI9HsB91L9wegj0RSH0nUAZCiHAmGlnoaPoHaEcbPWsIzyygkps4D5mcpIqLdH6RR+kt8PUD7WpUAQAxd3paJuMxiGKZISEZ5eXKAAt2JcaEWoH46RtFPZ85YRLdSQAs5rVQQW6HN0MeVjZwQKoJ7MuXSQJmZIQ7GxBPlDWEWopSN1IAbeBU560Hq8K7WWexmE5CMpAUE5SFaUJLguzjX4QI4zFrWpbKIHAAkl9GzUoA7DTmXdkYiakAJQCG/Cb0pulgK35HhCuHn7rU4ml9b3v8AEAcoalzAFAukBi4BvZudGOutYD0yeTukEA7wCTlIUaUuRU2LVOocAUuSauohQCiWVwDglzR3BrDAUtiykTKBgwHtFyRR90jXS0ClgMGADicHa9ViA1JIzkjUByOLmtC1hG8VLlmqlb1wOeluZHmI5OUyw2iEOwe7gdIbkYZC6neIo7mllB7cogWM1XazLZHQVHyZq9fKDY2dLCUs3eToRQlqng5EAMslc1iaFAPBT7vgxj2O2cAGzKUCQGJfXl1Pk0BrF4RgSSBSgepOghPOsJBQWmMfEEuzEGjiPKkS0pJdOatH3nqKi+mvxheVOUSSEnKzanUkac21vFF3ZuMExDuXFFAhmLcHpEnaaQtbiZLcAhxcWtoaOK8TApExctalFDoUGWLuA7EUHG3WNY7HyVIUAlQUA7LDUH+7DxgOfXZUyXmWWmMQQlKt46ndpWl4QmAGiQWLkDLcsmhBAvvV6cYt4XAqyJaobQAcOHjHsDhkImhJfMEuHJO7agPMQonyccXKijMUhKVg3IrlroocbEGAmYokZaEOcoLEByBWxYZSKakawedh8wVNSW3yBwYByLVAyn91hvCOtWUIKSzubNWr1dyG/ZgADaCsrTJFCkgrSoHRicmvnEuXPBYMVMaKvQvmCg1RUeehj6adglZXUU0Dk9L6fGJDJ7oSN7vMWF0nvJBBLhnFagaQGuyyocEnKGJuxcLG9dSQXuHDwBc0MCCreUGCKZnAz3vY9NHNuElSgAUrOYAKfMBUHKHdgxqo8GZ6xmZmy5chIP4SHBLFNDYuTa/EGAKXdWZaXUBYulnY0GmWjXcaQHtSUqUosSlYGhOUMCSKPVuB8oL2kzjXOGIBBLpy5UpAcBJB489XzNKuzJIdWUvoXu+lGCjp3oD6HZ5+yl+4n0EejOy/uZfuJ9BHYypX6S5R2OeoBVwv2amoaO/g8SMZiMyZWaVkLhiwAO9YbtWDEs1SaRT+lMxl4e7Zy5BykBgHzez3rwntLFvuBCggqRkJSRZSSe9XNeuo6RtFCfKXd0lAIJBCgCUkVzBJAb425xiZseWJQUARRNNGORNacEiGMatOSYynURlKXFHcJLc2F4QloALhCUFm9kcCxylxcfAxAvhMNQd4AKJFXq9wwJs48RFfB4JJYA2GhIbu1AIp3dIQwZKgyfxnMHDkb1PO5chiecU8IpKLAAkcQHHGAVTLFN0PTqHcGutqx7CJUUADUqSzORvZlFzozBucPTcXKKCkLl9AsXOgHGE5k1SqpUJhCSPUgljRyBTpEGZgO/qciPZYUmKo1qOB/mHNmTwAoEgOssHqwYWPMGFJ62LMQqpCXLjeu12IQK+UdmBPZgGqhxSa1ZnZgSeJrUamAZnS0qmhRy0IZyKQrtGWmWFrCie0WmidGUVKZuRVA5eIc7gNLkgAJez3JtoIIJaioKWFEtu7oZjwq2mrGAzicOmWgKSMwUWS1nIJcnwMDSpIGXd3qMXckqANgG3mgmKG4ycxSFBRDWNbc2Jp6atSZiuzGQMorIIZvxEitrQCGEmlbuxZqgcQ4cNdiLQkZO8SqwBUebBwl9OvPpH0WFWrdzd7Kp7XCk0pTWJkyVklpUrM5LL3CAkM7MQ7OAM3OFA5iJi2WVqTQZchYDllOnWvwgRUrMBMAUySXCQlRdkqFLhlGHcPiE5d7M+gyt63HnRjGVmWpzYjjaxNWehGrc+EUB2cJJlCWpSULzbpoC9wxN7s3CkG2TMUJiUqBzZVBTnh2Ydrtum+pIgH1QBiopLitspLhyCBx9eZjuDMzMkYcnI+9mcobk/okwH0kfILxSklUpXednKgPaJzPQAEa3e/CPrzHy21kATCFpdIdTuQa51XFQxUr8sAuvEBO7mCiokIIuCogsWpRQuC1TYRhE11MVUYAOGKmdgfwq3iBd2hkkkMogkBIGuV1KoAaeyxPLV3hYJ3spKQoNMcVO7VnarJUSHe0ASVNLuk5crlJXVqJdzRkl01gXbjKUlTkyz7RUBcXdq0vTeDNGE5ikEAe0CzsxyipB5QbFy05Fd0EJYMx3K5QFa7zeDcjAfR4D7qX7g9BHo5sz7mX7ifQR6MqFt2cpKpeVWXvas/du2jEnwiXM2gVBRQucyQ+Z2qTR3NRVqfGKP0jS5lI0WopPLul240LRMmlIklBUcxqA9CCCz6mgsdA/XSKk2UkSQvLvHK7asaRuZKoQ0vgXCWozBvAa6R6TJmTJSQSlAPByq93sD5x3aWGOYKCsqACCniXBB8niCaiXmC0qcZlKci5BJB5M9urcYoyZTrTMfupIDDjfTkIRwymdiO8atQ7xcHXXhxeH3KkKFiUlqtUgtX9HgEsPPAUoP3lEpfqXFPMePCGpsrVgObfv8AZgBksB93dLCtAbXsWrcigs8YZ3A7NmcO7d16gn8Oo4mmkBzEd9Xs0SWNKuQDTp0pGyJZffl1y5g7am9XoGL8G6x7tFOAGzF7F2IIdJPAEs2uWHk4SYZYSVIzu7hIZqlgPKAmS5iyphMUBSyhcpBt4v1hyXLIfNMmFgSRmqw6dGZ4V+oZitK1jMMqRrvMH3SwYhmrxvDshQWQwZLtQXBSv0PraAGZ4cgKmuxbferPXyjGz8SEpTmqVqoeKmJJ+JhiSkFaxkAYnKoBipixr1MC+jpeWl67gb5/KAxiJ5Ss7xNT5BRoCGZwAKceIgmDx63SDvuWsxFK8NXoWLVfSB4xYE0gyywruJLqcakBvP4xuVMlKcKlgkNRwb9W8mgCzj2oSpOYUUAwd3KWVmBYd176jpGl4RzupKBq6npySCRfp1jU7aKUDuKDUAoB62pE87TmK3AGVfP3XA5FyKkcelxAFkbMWJm8rcuWNzQhww1rfjeHsbtWTL76w/4RVX5RWIm0tpzVoyJORTgKa/UGzG9NBHdnYBIagfUt+xFHNp7eUshEnMkG6ymvg9hzbWM9ioJqsLOqVL3i44E6fh5cYemywAWu1x+t3jEnBrIDUAoxUUv3dGIY5dCRUwEkz0AaAjmzWuFVHgfizglLdaQkpoaKFSzGjsARyi1PwKmCVJCkh7kXJFXoosHo3gYRl705K23agVJBYGz6C37MB1cwJIy7qSAU5UksCxJoDWqvFULTA5Vul8mt65ql+Y+MU8KEy8hSoFKVFJLuGUMwryKh5QvtGewVlSFFSFHgySpwX1oHA5mILuzG7GW1sifQR6M7J+5le4n0EejIV+kROeVegUaGzFFSPMU4xMmoUlEwMFbqg5OgAV1cUSON4o/SRDzJZp3VVOjlCRTWqvJ4lEEpWAnuIIU1HDjKdOJ0t5RtX0WBxSES0IUoJISBWgoOJpzgYmHEZgF5EpUQMocqajkmjcB0LxNKs6paQApykG2h3vgPjBsNOKZigmgWsB2sbrbwERG8RgVSg4mOH3syQ4HHgRyZ+fE0kkKCFLQpw6SAC/EUo9oztqUoAJSSyizk1T468vHSML2cCgEnQFBex5NcQDkvEywhAUAVZUvuu26SHP8ASYB9dlvWUPBPhqkC1L6NC6cQTLS5cgVHRw/74whs/LmSwahZ2rQcKcICnjFJE1ORgMqnYNV0qPCtQXgmJkLKzMcZAzuDmcDQ8Kp+PGB4k70ogByk5urIv5Q7OnLSlGUBVN7oGrQwCuII7ZWpoQ+lEserpjuIxxTkAGZVSkWAABBc+IpGdoFp6iaJyJL/AJn+UKLUSO0ynddg90sD0BpaAIoz1nNnKeARbpxVx0+UBl4PIgqC1JKBcLueDWLkMxtFHC41G8hUtSSEv+J00BIbqPOFtpzVTFpSkDs0OonQ7rsw4A+fSoLYcLUCpSiDckktmqGABtQ+XjAsRjCVNkKlCgcuaH2lXYULfzEPSDSlAJKZmdj+GwGjhnYVbhAMCghcsED7RAI0OpAPNn8GgF8SVkZVpUaOGO6P6R06x3CTytdcrkEMpLsRW3Eh9OA5w/i5xJyIJBspubhn0NPCBmWlITQsCyv5vxVHFhV4oEmXvk5aUDJTZ9Tw5nnD/wBZlIIClVGg3j5VhJeESoOEqSoHQFgKu5PGhZ/WBJwJFQopatqejecA/M2wkg5JUzqco/8AlwgCZrKIM3ISS7V5h636F63pGRPUkKC0hQKSKUIcXpQ+QjkhDIJKFEVLgsDVn6eekALEpmHcBZI0BfM+r0J1+ME2fhiiagFKQ6VMQTw1cmG9klOYBSnOSgte9dbA+MN4pIE2UK1zeg18RCiZg8TKKShSSAWIDguQND0AheZiAsLOuRQKbZQDLCU89Tycw+ZACpKvxM35XhDES3M5Jtldubovx7sQfQ7K+5le4n0EdjmyfuJXuJ9BHoysJfSol5YqzKcjSqG+J82idiZ+YzAxQVAgh2dqh9LZgznrFL6VPuWYghX5kH1AiMtZ7M0GYqbKA1r+O8zcGjYdnYRTpWACAx7zEszactDrB8SGmWoFqIbmhwW8YdmYlCUoBIDpBCcpKgOgciI+IAU+VK2N3FAz1Av4c4iPocSnOhOUPCOOkKQBLQaKNXNjct5cefGFMBtYoABo13B5C3h8YanYztFICaqzDyepraggo6NjIKWYg1YuXBOur1iSiSpEzKqpYjrSLczCrCT9oBwYP+kSVBa1pQSklRvUMQCdOkAzOV3OLN8BDasTlkrUw3EKIHh1gGIwSCg51LBQGKhQHiwrE7D4AE9wZTxCX4aXpSAbweze0AWtQUo1zEXLachy4QHEyFhfZ1IIfiLa6s7UDGpguxMYWCFKq2UliGUOoa9IYkJSsq7XRTC48XB5wRPXOmS1PMY7qkhkmr5WppC2CmsmYCKTAtzwKQBQCmpHOkHMxWRSVEEhTrBYUpmUDXgXehEclSjkSS7qzDwWUisAxisKjKMu6VUAdmFySeQ+Uanql5wygAlmLgMwp3iP5fPnANnpGZRmLBCRlBPQU46V4kCA4VZANLUG9fqQC1agQBpu/PzEhgACws4SSnqCp3/YLJCiez3gxZqFNQq4IzNuquo3FYTmbtXqQVHVzYV0LpI4Ue1msHi2Klm7JZ9TvggniK018YD0manOpJUsEGpJYGw9lJfxOkO4eUSnN1AI4VrUa0NYmyEqzqIScxIrUNe/B3bSHNm4pSHchSVqOVjUNQ1VQiguX6wC+0EbvAEs/MxmWla/sm3VACmiRc+RYeEa2ripa1JSBRjnFRXT4ZrcoFIwBAKpc5SKOAXY05ZQbPrzgGdtYBGUBKWdw2h4P0hbZ6WXLZ2csOHEfvhA/tFg5sQWHJnZ3aou3A3hnC4fs1ywHIKiHPGrtwqLdYAeHnLVMlpUAyCcpHRqvC+LVWcRcoI8iivxMOIJEyWebH4f7QttBKgsg93s1AeearaUgL2yh9jK9xPoI9HtmH7GX7ifQR6Mqn/Sp8yKAgJU4PVI06npE2ekNSqd4pbiycxLvzFGILWeKX0rS6kjggnX8aOAtQ8LxNmJdDum4cPWpZx5gFhXNW0bFUpyzEFaXCkJAZ9AHzDj106RXRkPCIScJqBSwDfsu54wdci+clBAplUDT3VKJFrJ4iIitMwaFXSOv+8I47Z4AocvMUP7vAiJiQSiYJgDFspsbWv8ICvFzrKSG1uW+DwVuRNmk5CsZiN0KDZm4KD15NDOEw5lKUteV1MAxtcmqmABYeUARstUwBXaIY1BS5bpZiIsS0MgAqzMKlr+UBN2rMQqWFqmNLGgHeOg8xpwd4nYbFEF0sB4nzy/rFBG0paglSkjtHICaEgu1z3QWfpBZOMCyDvU0Scw8QK+XKAmTJ/au+V7BTKTlPhU6XpyjxwU1PcUiYDUgFi9AS3QcINtcqpMUJYQGyl3Up+YHwB0hnZ+NSRQDqFD/aAkLSXZSWdJHGhYHnqX6CGdmB0FLtV3d+8nNTgMyVRrbZdaVJrutRj7QPp84TlM0vMSErASTVwQcwcPUVIY8RAZwkwIzkAlZDio3MxoOo6aVtAJM+aEUO4shwWLvvXvyc3rFGfJYLAAodOACi79VwJUvLKlhr/LdHW0EL7TUVTUoKioJrWv4U356sNYzIwyToHIV5hCVD4k15wPEpPaZq1pQ+04LBuAhyRKV2qEvda0igpuJ+XpFDiJYQEkWUCwIoSlyAQ4vmPiBEpS99JNAlRBYWSCpyAHF+HhFibKUvDuFEMigaxbj8ISkS8zJIGYd4A6By/QuPOIFpuK7ObnSRMTpRiwe4NaDUBjG8MhEwpFRSzuUA2YkNqrqOMExCMqkhr8r1Tw5ExvCys60gEfdhwzPex8YoN9R7MAWcskZqmwFODnTS7uWKuipIqxUpXgSS/hmHnC20cMtEtQTlzFJtqHSCBQEFl89YV2QR2iCFE3cEu1A/yiCgUOZQBahJJN61A5h3gO1mUXrWWqn9MLy5SlLAKiRmJSDp3ny9KQxjCMym0lqHg3wuPKAr7MH2Mv3E+gj0e2X9zL9xPoI5GVTvpOg9tLvlyKBbqBrTWJuIwyUZgKpSUl7VzZT4XFOUVPpEtQnS8uifCqgD40HlEQ5g+YtUFT374rZr1jYtIdszE0FAakkACrfzGoNn4wJASpYSpASNMtOBepdTtdhcnpZRhc0tFWISN5gdA9Dd2hTa2HSEZQ5UoskDiNS2g+cQDVOMtRKZQAIbK7G96huMYk40KLLUJY4ZX/ANTt5iDzcGsZQFAgBmNyQbZiCRAvqyJiXKKih63a3OAPI7JBUylKChUOlKT5s56fpDS2TKUtGYZ2L61YO3ECJAwi5dZSymtQC4PUFx/mKGFxypoyKlh3Ym6eLtd6W6VgpFcsIQkFCSSAQSCXs7gPSreUMSs2UKyuMzDeUw4FlCgLgZha8ETg8yXWTuuyi9uLmMpCnVLrmAplVcG5YlnDjziB3ZwJC6FirUM9AD6X1Lx2ds+Wq6B1FD5iAKwClA5lJq9DLCsr1LPR63aH5aWAFSwZyXPidTATcRs5TbpentGtLVF4kzAySFComFt4Ah8rOL6vYi0fUmPltrAiesB6qQeVv+0wRRx0spluo5lqDcL6JGnDidXge0sIyQH7oQH4ucr9XLwzPmpMxIUd1FeLq0oNAddCOcLbWxBPdCm3akMGCgp3+HjASEYEJMvMTlcCpNAaa0Ado3NKxOOTupUSkly7jK5L8vhFDESiUILUzgeOdvWGp8sqUpQslkjmQ5P/AFN4GLUKYdShKBrWgAVcfvlWNJxYSEjsylk5cyhnoGaoIVpwhfCygJi0klyglD2e9nrXTkeUU5uHKgCl2Ite8BJ2lMSo50FJSAATZic1x3hoK8oHh5dWqwAseT1YVAd25GCbRwtMxplq9iG/esIYZS0AqfNxpxUUv5AwFOcjXg+twxFCfdUf6kwripapZ7WWRQajqXI8n4Qzsid20xQUO6HAYAEuUm3AJSG5Q9isdh00UpFKMA7ct20BMwRKpqFFi4UoNzLm/AvAMdKcqL2Bf966+Q4QQTUZ80lKiASW7oBIIZ+FXrHpna5VWSDUsH0s5+UB9Bs37qX7ifQRyN4AfZIr7I9BHoyqV9Iynt5WYtRNK2z7xfRqefKJ+15jKCWVRgTloohRc8b1pxVFD6ToGdBeuXWxra/Ev/T0iYrGAlirN3AC5FAcxJc1ub+DRoWJWPnoSMyApLUoU00D1HwjWF2lLmT0kulWUpyqGrvQ2r4WEeRKBSktcA0PIcXhXFYYEulwpNQQLc6eEBRRNcFAfMlZpqG4jmKji8KTcStJWwOVRuKOopBYEmgs/i2sMCYMonKUSVBglNCSHo7O78GhLEqWCxKSGrLLsKJNMrFVzXkYinMPnVLStQqpgkNWoHVxc1qAHjJm77IJygFIP4le0eBuB/iNp2o4OdGUoSSwLgnupan8x8xGsRJCZclJGZQ0vo6i/W0B0zVolHMXZ34mjtwNwbiN4NRzy31lnyzJb4QEgZQezMxJ40I6UqIXXPqCkqQCG5i5u1P9oC5OnpQHWoJHElonTfpFIDsVK91PzU0IJwCT3iTzUSSeVS5gs7BJAAYNwYf4+MUamfSZIDiTNPgB84UxeI7SYF5SmnIndJNCOLt+tock4dNQQ/75QPEyHScjAtq7c9NRTxgjmx1/aq6t8P8AHwhjbKnzgXyA+S0xLwcubLLsHfz8T84HNxkyapSVMN1iRWjhqijQgpnEIKEJJDmcS2oSFrWCRcBk/GKeC+7S4qRmPVW8fiTHzKJMwIyBbp4Fur0/bUigMXOSkDOksGsPWCHdqSgDLmMN1YBp7Kt0+o+MM4Jby0E/hHm0QcZtCeUEEJI1o5+BZ46jbCwrLKKFAgqYgulzUO/EvbVoQWNrj7CY7E5CB1NB8TESSZYw6s1TMJygXHsvyDgx7G7WVMHZrARvB2ck6hmFGIB5wDDplgkl0q4qSRclq/KA9hJPaEvRxvAHVySCORJoflD6cOkUSB4QDCMJqgCGVR3ofa+Zi0nDBqtAJS5QY8vCBYyV9ms8En0MVUoAsBC21fuZnuxAxgS8tHuj0EejuB+7R7o9I9EaSvpKQJqKkOg2vQ5h5kAPziZOypB1NGIHNJVUU1iv9IW7VBo/ZrvwdL9CE5j4QpPlFMsvVTor3SCSDQVcML1uecaRzDbUnJABlpUmgFGPC48NINMxspYqlUtbe1UEasa18oYwubs0nVSU9DThxrG5+FC0gZXHgPWAnyMwDWYliAVAUcgKDPQPXS/EbQVGpOvLUAs1D3SGHB7tGOz7GYgknK9Qejn0HlFDHKTIMtaUlSSCGBqD3ga3LFQrBQ8SRlWgoOZw51YAH525nhCcjdJajUFNGfiK6mKUraaVlRQkElt0jeJbmodKP8o1iZYVOCQ6XQeIqaWIt04RAlKWpsos2Wj+Ti13PygkhBIcjMO8EgF6uHA/WO4dI7TJma1WqVM6qvR3BgrrlrLMWAFXAsHZrEka8YBiThySCGYcQ3zgqsMriPJ/0hZe0UqTlUVSjxuOj/4fSDYfGgI+0LF8rNUlgpmFSQCxbUGA0MMriB++EcVhCQyjTlX1EL4raoTRKSdXU6AOr1JpYCJ31yaU9oFqfQWBF6JLsGFNTBFNeGbUtAFyU3IV1ZvB6uISTteabhX5U/OM9tMmBiCCXAByD4hIbzioeyp4+Z/wYGsDj0sfWsTsRhlSqEEEh8yTnSz6g1HhGpM9aVUuOICgefHyOkBS+r8RXp+/hC6NlhKlKDObivWCTNoFQ3lBH5qtqyd460emrvQUvEKJZAC26jrRfcPNw76wBpeHSN5gCKaO3zEcUgHT99DDUiTmSCwzAB61tzDHraBqkEXBHx+I1iCNjpSgCEoSQrlVLeg8OMYymVVKileg4mmmoiqTRv35QDBIlmarOoZiWCa2AGppcEsIoyjtVnemkcklm5UgeIxMwJWh86SLm4OlRf8AdYtKxEoDvIbkx+AhHaWKkqkrKVIzBJbQvcUNatAVMF92j3R6R6ObPH2Uv3E+gj0ZaKbfJ7WQAHfMa2cAMCWoCCqn6RMxcz7JbUJUHtV1JKU/lYmvSjxT+kT5kCrZVHM9EqDZSr+UuQToCYi4ufuKAcuU1FO6oOTe+YfGNYj6fZyXkSqD7tLNVqCx/wB4DMTcKY8yGPWsM7L+5lf+Gn/pEMqAPCAgYkutCaUOcuNKj9b6RrBTCuUxQ6Uq3CoOAKhjqSLeUZmoBmzSNCEDo2ZXqR1Ig2FWU55ZPBaaaOM3lTzEFAxGAQas3j+yI9hFKlrdRK8ss5bmz04s/X4RTUE3CiQ7OUluHeZrwtJ3Zk0kVSkADiTUDxcQCn11BCVAFK0kEuKKc7zG2r+EVUJCpkzUsk31IIb/AEg+MT8aZSXBLnUCr9WoICZikykKlliVFJLOWqQ4Ou6OlYgJPxicyFB0jIqigxzUALmhbetwgCkpGZQLZpamOcElauDHedhW/GN4YLCitsy8wTXmCT8oztGSpKiU0E1gpIZiqlHIpWnyghWZhAAAkMpXdrxevg14clYp0hOR2DOhTmrVIIS1jHpcp0KUSXcJHPUnk4cAQXFyiGLC7V4XH/SfOChqnUYSxo+ZYSQx4Mel4GrGEbxQjdr3ifjlaDsCzcK+f+xj31NRCvnTm9dP0ggE7GTSjNMSgp/CDlLHre3+IFhkZZeYEnKoggUNKmnu11qBxipLlhUtQIAKSU05UHmGPjEYSzlCwCVJp7zG3i1+cUPYrDZErWapYEc6M3VwPOM4VMyWgLoSpQBSp6lXPSp1HGvFKSiU+ZOUi4qcw6pZnuHfnW0MrxCl/ZrUFJuxSBSrM1/IwQbDYRb5AEJUgs4fdDCoBoS6uFW0eLgj5TCbTmIUSJedhlBJI3R86V8IZmbUxBNEy0joSfN2hFV8XhksVMQwJLVsOEfM4pDoCrh3HA8n4t40hlO18QCxCD/SfUKhPBYcqX2ZsHUE1arA+VnMIingZCDOWkBwUPXRiG9TCuNwqMy7FpatXYjxuIzNw3ZJzZlUDgjnYPQeUAGGWmWTmbdL8gam8B9bgvu0e6PQR6M7P+6R7g9BHoy0S+kJBWlBBqjTWtR1ok+FY+eUCUhTd7KKcX3z4mWD4xY+k2IKZyB//Mnx3sp8wIm4pYVlGiVKVewUUEfFRjSPoNmbST2SBlW6UgFg9hUsC7R1e35A9og80K8NLQjLXKKQHSWTZy9vHL04x5KJYTVaQ9SCU1PFgpgWgN7GxCEOtSwQpS94gpcnIaA1qyvyw1j58kpC0rRuq3sqh3VbirclP4QgMMVkpl5FJfN3hQ0BDJNHuOh5OVexnugH99YKYMySkDtJiyrhmJrxCRobh4UmLzEFDgTCVX3mCUoS5B1rrHV7NmugBJBAy5nbd964NxaxubQ3LwuUsS6mZk8KsH0H6eMEAkyAKMI4sgBSeaVjTUJV6g+Jin2GjeAr8YVx+HIyFqE5SxrvMkaXB3v6YgXKzlbKSqtQwBexJvTgL8oT7AguSSyVFr1CFMak6t5xRk4lJquWyQGLne7T8AR0q8BCzMmJ3MrUCXsk0J6/oeBMABKlJUEkqOcggqqxAbwBAIfnFXEo3RmcNV9AbV5V9YUyhM1UxRBdWUOwqCrKHNAwr5XN1cUrMoFSwHpmd0pAe3G19YC3hVAJAcUhXGuFFSS5IFHuAdCaawkZ6CpgoiW4GdWtCVVUkkm3Kkax8qWpKQmaVHNooP3VGyQBoNIA2zsRRYNHSFMaszoNv/DfxjOHnIRK3vatxcupq0cOfKEMIoywsDWXMYnk4F+aV/CN4YKT7KnBDJIqmhBKfxjeIo7QCmLkgElJICg5Y0ZqEM4NjZ9RBpIEwlaaghJPdoohiATUH9YziVZi6Xcl8jUBbeLizkPlOvlDmCnpzEoSoKYVJKs4uUtYKDuAPm0UZlYcpbcU3LL8lCPIUHq/5f0pF1EtKgCKg1BBPyMAmy0C7nx/WAmzQH6+X6QM7p0YggNxKTet6HygipktSlAKy6jMC3AhqNUXB1tA8xyTSuhSpKnFizFxyv8AGCD4tYbKwISoqbSm8LaByf6YLtT/APHmFmPZnwpCshghKlDfm+eW+XxF+p4Rvas5RkzRlDZFOQSWPCoDm/RoiqWzx9lL9wegj0dwP3aPdHpHoio/0pUntQCPZSczGlV68+HKEpplUSkVJZ79buCLAM1z0i/tfYxnKzCaUApAKcrgsVEaj8RhdH0fIXmEwJSSCUJS1rByo61jSA4eQhJSpk90UVUWFWAPnGlS5aqFEvwBfwq5igvZ2VATLSFEU31NRuOU1tpA0SJwb7OUzn/9iqc2ytWAkL2GtS3lbqaEKJIboO9w4dYuYV5YyLmKmr6Cg8fmSTHFzsR/yZZ/9Uj/AODwvNwa1OVYcE/+YVX4QDmGAqUTSVK0WXZn9gM0eXhZv/ND6sjK/QuSPMwpIkLR3cIn+8D6gwc4rE/ww/vD9IBWdstTkkqX1UT8CYQnYNLVcEXYMzV84sKxeI0ww/uj9IyZ+IN8Mn+4n9ICHJw2VWa7pJdVzwqa634PBDh8zpObo1NDYU1iicOu31VDcO0H6R1EuYAwwoDaCYkfBoBbaEtJAcVCzyqR+/KFSlgwAqQQCWD8HtW0MzsPiMzplZbe2ksQ9R4E+cOLE0iuFT/dAfnQQCn1GpIJcXTbK+raOwD2pGF4dt6lD6uL/OCyu0QoLGGLgFvtUC7PZNbawSfNmTUKzYYBwzlaSXNizNSmsBLlSWYk0LvXiahubEU4wZSpzZc+ZqEKSlQPwtr4xxcmap80kpBD5UlCg9XO8qmkMSVzU3l0y/y1/wBVIBSciY4VlZViUlwR0U7a2jiMYtwFpJTZwAFC44c3bWHVTz/yleaf1jvaAN9lM802/PrzghaVi5qSUygAl33gxJYAnKDugkOw4xmemabjoQbeFYY+tCg7Ffmn5qPrHRPr92vxyU5UVeARweVJ+1lhTe0k1HUOAeorHMUpGVQlrdKqM5cXbvVF/jDom3eUr/T/APaMAmwlr80/rAJypwWoGYpKUtZzXlSsH2jtBBQpCQpikgGoHTKSKc2jZTV+xVb+Sv8AqgGMBKCBKU5DBynX+qA+kwf3aPdF+kejuHcISOAEej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0" name="AutoShape 4" descr="data:image/jpeg;base64,/9j/4AAQSkZJRgABAQAAAQABAAD/2wCEAAkGBxMTEhUTExMWFhUXFyAbGRgYFyAZHhobHh4ZGhobHxkaICggGiAlHhgZITEiJSkrLi4uGiAzODMtNygtLisBCgoKDQ0NFw8PFysdFR0tLS0tKy0tKy0tLS0tLS0tLSstLS0tLS0tLSstLS0tLS0tLS03LS0tLS0tNystLTc3N//AABEIAO8A0wMBIgACEQEDEQH/xAAaAAADAQEBAQAAAAAAAAAAAAADBAUCAQAG/8QARxAAAQIEAwUFBAgFAgQGAwAAAQIRAAMhMQQSQQUiUWFxEzKBkbFCcqHBBhQjM1KS0fBUYoKT8aLhFVOy4nN0g6PC0jRDY//EABcBAQEBAQAAAAAAAAAAAAAAAAABAgP/xAAWEQEBAQAAAAAAAAAAAAAAAAAAEQH/2gAMAwEAAhEDEQA/ANbSxgkpzEO6mZ246+EKTNtLSjOcOQnj2gtxAao6QT6Rd2VQH7VNDrRVInbVQkIOVFQgMSllEghyRez3D1Bjm0sY7HzEKARIVMDPmBbwsYAdrTv4Vf5q/wDTFVBoOkbEWiMNrT/4RXir/tjn/FsTphC3v/7RbaOwEdO0cX/Cf+4B6xtOPxf8IP7qYsPHKwVJ/wCI4j+EP9wfpGjtDEfwp/up/SKbGPCAlDac/wDhF/nTHv8Aik7+EmfmTFYPHjATP+Izf4WZ+ZI+cd+vzf4Vf50f/aKJidtXFlLJCspLkmlAODg1JKdLPAY+vTjT6sr86eUcVtCfphVf3EwAY+eLhCm4uD8KfDwg8jbaC2d0E0qHD9R82gNIxmILvhm4NMSdavXhGDjcT/DD+6mKKJgUHBBHIv6R2AmKxuJ0wwP/AKiY4nH4n+F/90CKkeIgJZx+J/hfKamOHac/XCL/ADpMVhGDASFbXmC+Fm+DGMf8eOuHnj+j/eLBjBiVExO3E6ypyfeQ3zjo29J1Kh1SfkIoQptdREmZ7ptBTyVOAeMejGG7ifdHpHogn/SaZlEou32gq/JVfC/hCe1lL+rEKZTMcxdyxLl1APQiz0BvDn0nSSmU1+0DdWLCENtrmElKycqgAAEkJcKzXPJw+vBo0j6eWlgLRqJCtrkDMEZkvTjlf4lgS3QRVQtw4IINQeUQbeOxkHmI1ATsftMoUUJQSQHejeAcE/Cx4GOSdrH2khmuk1cEJO6bVIuYZxeBzrSrNlZnDXALs7hrl7xyds1JsVA9cw10W/E2aCgYnaBUE9ipLnUiw8SOZ8DDeAnKVLQpTOpIJalw8J4nChCSVLFApmGUl3LOSRxApqYBOxE7vJWAnUMDlB7ugPU1tAW3jzxGwmKnhioiYlQJAZjS4BGovUVihJx8tVlB+BIBHh4jzEVByY+V20s/WS3/ACyPEJzx9UTHzePB+uAaEPX3G+RgqvLEsqApmUHbl01gGOwaAK0BNvIUiWnFMqWlsypZozOQObgChasM4jHpVMT2oUiWGIpmBL/iTYWcatpERoYfJOaUXW28KhLU7xFHFKXtB9o4ubJGZhMDOQElLM2uYtc6aQDYM4GZMfvKCVeFSf8AUo+Yh/acntJSk9CPAg/KKFZW11MFLkKSg+0CFt1AqPKHVY2XlCjMTlNQcwr04xyUWlimnTTnHy89lTVhEsKV7WYUprQ1gPoZm3MOLzU+Dn0jKNtSFB+1SBzp6xIkYZgVZ0ICb0SkJfi9R5w5LwiyMwWFApNQxceReIHsTiwJZUhlt+He52HeYVa7QPZeLVMQ6gL0IBYjRnvS/WPnJZF0JTVJdL5C9DmBDAigI8W5GwkucwCFzUUAqzBmHtDnYQg+oJhPa5HYTH/AYlZ8Wg0X2gH4pf6VvS8exG1SuTMRNQUKKSARY8uIMIL+EP2aPdHoI9HMEPs0e6PQR6MqQ+lKyBJa/aU6sR51hPHqmJlJlqByhSSC5dSWZlA65i9flDv0kICsOSHAm2qdLsKlrtyhHaOOUotMACVAFCaZknMlnbiHMbQXCrGQaAhun+KfGMjEzZZA7QhBeiUpJCuG8Ga5jqMHuumZu2FKV9u2n4dWdw8EThVMBnzJGmVs/izpZ7VdtHpAXD4mYQkmZMdQvlltoD7L3POCzJ8xOUdqSVK1SizE0ygatUwioKl6KXlSXOXKDVBcBqUB8oYwzzQpQSN0HJV8xBBd+eUDxMA8MXMFyPFP6GCIxMw6o/KR6qhLDT1KSCAQ4oMp8xA8OSVEMXfV+nB/hADl0WsmrrJN2uWs5oC0ekzkhg7kNm0ehF/GN9mFLLjQCpowcjQfsQVKJSTvWB0zEelYgxLxSHAFA4IFSWHeYhWr305xpSUFHskspSnzByU0KQom5AoXjU0faLT2bpzAUcBjeoDi6tWrzj2JmSWzNY1etCWZgSQHNhrFGx2gbLMYAANlBtzvEvHrX2qFquxDgddP6tIcnY0aIPkR62gOFwonOWej30JIDCwO7XrAZ2GpKsw1NVH96coqYrBBSDlZKmofjWJ07ZCkgqluk07qrs/h5ho3g9tbqkrYzU0TpmJ5aNrygEMRh0pAUmWtJYBjVnDs6nAclNGpWALmqCSlWYJLBSaVc33QBpblepawtC50te7ldYLvcsm3SleUJTsMoKZc6X2hVmYs5NhR6BgA0Udn7GKWYggqADhJZyADUc4ziMCqUtIlrYgPx1Zun6COY3ETlOmYkEpNgGDlqmpdtPGPYPOVo31D7Mbxyku1hRmauusAIYcqKSzHu3JDkEAF60JcPxd+LU3aS1IMte6o2WkUY0zEaMopfi8cxMiYg50rLhg9wzh3GrVOkAmpYlJOZqH+YFilVaneI8UxAriyAGUAk13ZgcPqULFnOnpG8O4ygZcxAp2ilf6TTWxIgpmTchTLVmQqm8agqcZX51IJ/wA7klObKtJBL1DJDskneBBcOGpr1iilJxayQlwqoct7Jp5llK5BoxtXBo7NVgWJAPIP8AHhAKdyUCxbO3tEqzAGhNRQlOvSMOTLJFmV7Tt3QWfVSgacj45H0OzlPKln+RPoI9HsB91L9wegj0RSH0nUAZCiHAmGlnoaPoHaEcbPWsIzyygkps4D5mcpIqLdH6RR+kt8PUD7WpUAQAxd3paJuMxiGKZISEZ5eXKAAt2JcaEWoH46RtFPZ85YRLdSQAs5rVQQW6HN0MeVjZwQKoJ7MuXSQJmZIQ7GxBPlDWEWopSN1IAbeBU560Hq8K7WWexmE5CMpAUE5SFaUJLguzjX4QI4zFrWpbKIHAAkl9GzUoA7DTmXdkYiakAJQCG/Cb0pulgK35HhCuHn7rU4ml9b3v8AEAcoalzAFAukBi4BvZudGOutYD0yeTukEA7wCTlIUaUuRU2LVOocAUuSauohQCiWVwDglzR3BrDAUtiykTKBgwHtFyRR90jXS0ClgMGADicHa9ViA1JIzkjUByOLmtC1hG8VLlmqlb1wOeluZHmI5OUyw2iEOwe7gdIbkYZC6neIo7mllB7cogWM1XazLZHQVHyZq9fKDY2dLCUs3eToRQlqng5EAMslc1iaFAPBT7vgxj2O2cAGzKUCQGJfXl1Pk0BrF4RgSSBSgepOghPOsJBQWmMfEEuzEGjiPKkS0pJdOatH3nqKi+mvxheVOUSSEnKzanUkac21vFF3ZuMExDuXFFAhmLcHpEnaaQtbiZLcAhxcWtoaOK8TApExctalFDoUGWLuA7EUHG3WNY7HyVIUAlQUA7LDUH+7DxgOfXZUyXmWWmMQQlKt46ndpWl4QmAGiQWLkDLcsmhBAvvV6cYt4XAqyJaobQAcOHjHsDhkImhJfMEuHJO7agPMQonyccXKijMUhKVg3IrlroocbEGAmYokZaEOcoLEByBWxYZSKakawedh8wVNSW3yBwYByLVAyn91hvCOtWUIKSzubNWr1dyG/ZgADaCsrTJFCkgrSoHRicmvnEuXPBYMVMaKvQvmCg1RUeehj6adglZXUU0Dk9L6fGJDJ7oSN7vMWF0nvJBBLhnFagaQGuyyocEnKGJuxcLG9dSQXuHDwBc0MCCreUGCKZnAz3vY9NHNuElSgAUrOYAKfMBUHKHdgxqo8GZ6xmZmy5chIP4SHBLFNDYuTa/EGAKXdWZaXUBYulnY0GmWjXcaQHtSUqUosSlYGhOUMCSKPVuB8oL2kzjXOGIBBLpy5UpAcBJB489XzNKuzJIdWUvoXu+lGCjp3oD6HZ5+yl+4n0EejOy/uZfuJ9BHYypX6S5R2OeoBVwv2amoaO/g8SMZiMyZWaVkLhiwAO9YbtWDEs1SaRT+lMxl4e7Zy5BykBgHzez3rwntLFvuBCggqRkJSRZSSe9XNeuo6RtFCfKXd0lAIJBCgCUkVzBJAb425xiZseWJQUARRNNGORNacEiGMatOSYynURlKXFHcJLc2F4QloALhCUFm9kcCxylxcfAxAvhMNQd4AKJFXq9wwJs48RFfB4JJYA2GhIbu1AIp3dIQwZKgyfxnMHDkb1PO5chiecU8IpKLAAkcQHHGAVTLFN0PTqHcGutqx7CJUUADUqSzORvZlFzozBucPTcXKKCkLl9AsXOgHGE5k1SqpUJhCSPUgljRyBTpEGZgO/qciPZYUmKo1qOB/mHNmTwAoEgOssHqwYWPMGFJ62LMQqpCXLjeu12IQK+UdmBPZgGqhxSa1ZnZgSeJrUamAZnS0qmhRy0IZyKQrtGWmWFrCie0WmidGUVKZuRVA5eIc7gNLkgAJez3JtoIIJaioKWFEtu7oZjwq2mrGAzicOmWgKSMwUWS1nIJcnwMDSpIGXd3qMXckqANgG3mgmKG4ycxSFBRDWNbc2Jp6atSZiuzGQMorIIZvxEitrQCGEmlbuxZqgcQ4cNdiLQkZO8SqwBUebBwl9OvPpH0WFWrdzd7Kp7XCk0pTWJkyVklpUrM5LL3CAkM7MQ7OAM3OFA5iJi2WVqTQZchYDllOnWvwgRUrMBMAUySXCQlRdkqFLhlGHcPiE5d7M+gyt63HnRjGVmWpzYjjaxNWehGrc+EUB2cJJlCWpSULzbpoC9wxN7s3CkG2TMUJiUqBzZVBTnh2Ydrtum+pIgH1QBiopLitspLhyCBx9eZjuDMzMkYcnI+9mcobk/okwH0kfILxSklUpXednKgPaJzPQAEa3e/CPrzHy21kATCFpdIdTuQa51XFQxUr8sAuvEBO7mCiokIIuCogsWpRQuC1TYRhE11MVUYAOGKmdgfwq3iBd2hkkkMogkBIGuV1KoAaeyxPLV3hYJ3spKQoNMcVO7VnarJUSHe0ASVNLuk5crlJXVqJdzRkl01gXbjKUlTkyz7RUBcXdq0vTeDNGE5ikEAe0CzsxyipB5QbFy05Fd0EJYMx3K5QFa7zeDcjAfR4D7qX7g9BHo5sz7mX7ifQR6MqFt2cpKpeVWXvas/du2jEnwiXM2gVBRQucyQ+Z2qTR3NRVqfGKP0jS5lI0WopPLul240LRMmlIklBUcxqA9CCCz6mgsdA/XSKk2UkSQvLvHK7asaRuZKoQ0vgXCWozBvAa6R6TJmTJSQSlAPByq93sD5x3aWGOYKCsqACCniXBB8niCaiXmC0qcZlKci5BJB5M9urcYoyZTrTMfupIDDjfTkIRwymdiO8atQ7xcHXXhxeH3KkKFiUlqtUgtX9HgEsPPAUoP3lEpfqXFPMePCGpsrVgObfv8AZgBksB93dLCtAbXsWrcigs8YZ3A7NmcO7d16gn8Oo4mmkBzEd9Xs0SWNKuQDTp0pGyJZffl1y5g7am9XoGL8G6x7tFOAGzF7F2IIdJPAEs2uWHk4SYZYSVIzu7hIZqlgPKAmS5iyphMUBSyhcpBt4v1hyXLIfNMmFgSRmqw6dGZ4V+oZitK1jMMqRrvMH3SwYhmrxvDshQWQwZLtQXBSv0PraAGZ4cgKmuxbferPXyjGz8SEpTmqVqoeKmJJ+JhiSkFaxkAYnKoBipixr1MC+jpeWl67gb5/KAxiJ5Ss7xNT5BRoCGZwAKceIgmDx63SDvuWsxFK8NXoWLVfSB4xYE0gyywruJLqcakBvP4xuVMlKcKlgkNRwb9W8mgCzj2oSpOYUUAwd3KWVmBYd176jpGl4RzupKBq6npySCRfp1jU7aKUDuKDUAoB62pE87TmK3AGVfP3XA5FyKkcelxAFkbMWJm8rcuWNzQhww1rfjeHsbtWTL76w/4RVX5RWIm0tpzVoyJORTgKa/UGzG9NBHdnYBIagfUt+xFHNp7eUshEnMkG6ymvg9hzbWM9ioJqsLOqVL3i44E6fh5cYemywAWu1x+t3jEnBrIDUAoxUUv3dGIY5dCRUwEkz0AaAjmzWuFVHgfizglLdaQkpoaKFSzGjsARyi1PwKmCVJCkh7kXJFXoosHo3gYRl705K23agVJBYGz6C37MB1cwJIy7qSAU5UksCxJoDWqvFULTA5Vul8mt65ql+Y+MU8KEy8hSoFKVFJLuGUMwryKh5QvtGewVlSFFSFHgySpwX1oHA5mILuzG7GW1sifQR6M7J+5le4n0EejIV+kROeVegUaGzFFSPMU4xMmoUlEwMFbqg5OgAV1cUSON4o/SRDzJZp3VVOjlCRTWqvJ4lEEpWAnuIIU1HDjKdOJ0t5RtX0WBxSES0IUoJISBWgoOJpzgYmHEZgF5EpUQMocqajkmjcB0LxNKs6paQApykG2h3vgPjBsNOKZigmgWsB2sbrbwERG8RgVSg4mOH3syQ4HHgRyZ+fE0kkKCFLQpw6SAC/EUo9oztqUoAJSSyizk1T468vHSML2cCgEnQFBex5NcQDkvEywhAUAVZUvuu26SHP8ASYB9dlvWUPBPhqkC1L6NC6cQTLS5cgVHRw/74whs/LmSwahZ2rQcKcICnjFJE1ORgMqnYNV0qPCtQXgmJkLKzMcZAzuDmcDQ8Kp+PGB4k70ogByk5urIv5Q7OnLSlGUBVN7oGrQwCuII7ZWpoQ+lEserpjuIxxTkAGZVSkWAABBc+IpGdoFp6iaJyJL/AJn+UKLUSO0ynddg90sD0BpaAIoz1nNnKeARbpxVx0+UBl4PIgqC1JKBcLueDWLkMxtFHC41G8hUtSSEv+J00BIbqPOFtpzVTFpSkDs0OonQ7rsw4A+fSoLYcLUCpSiDckktmqGABtQ+XjAsRjCVNkKlCgcuaH2lXYULfzEPSDSlAJKZmdj+GwGjhnYVbhAMCghcsED7RAI0OpAPNn8GgF8SVkZVpUaOGO6P6R06x3CTytdcrkEMpLsRW3Eh9OA5w/i5xJyIJBspubhn0NPCBmWlITQsCyv5vxVHFhV4oEmXvk5aUDJTZ9Tw5nnD/wBZlIIClVGg3j5VhJeESoOEqSoHQFgKu5PGhZ/WBJwJFQopatqejecA/M2wkg5JUzqco/8AlwgCZrKIM3ISS7V5h636F63pGRPUkKC0hQKSKUIcXpQ+QjkhDIJKFEVLgsDVn6eekALEpmHcBZI0BfM+r0J1+ME2fhiiagFKQ6VMQTw1cmG9klOYBSnOSgte9dbA+MN4pIE2UK1zeg18RCiZg8TKKShSSAWIDguQND0AheZiAsLOuRQKbZQDLCU89Tycw+ZACpKvxM35XhDES3M5Jtldubovx7sQfQ7K+5le4n0EdjmyfuJXuJ9BHoysJfSol5YqzKcjSqG+J82idiZ+YzAxQVAgh2dqh9LZgznrFL6VPuWYghX5kH1AiMtZ7M0GYqbKA1r+O8zcGjYdnYRTpWACAx7zEszactDrB8SGmWoFqIbmhwW8YdmYlCUoBIDpBCcpKgOgciI+IAU+VK2N3FAz1Av4c4iPocSnOhOUPCOOkKQBLQaKNXNjct5cefGFMBtYoABo13B5C3h8YanYztFICaqzDyepraggo6NjIKWYg1YuXBOur1iSiSpEzKqpYjrSLczCrCT9oBwYP+kSVBa1pQSklRvUMQCdOkAzOV3OLN8BDasTlkrUw3EKIHh1gGIwSCg51LBQGKhQHiwrE7D4AE9wZTxCX4aXpSAbweze0AWtQUo1zEXLachy4QHEyFhfZ1IIfiLa6s7UDGpguxMYWCFKq2UliGUOoa9IYkJSsq7XRTC48XB5wRPXOmS1PMY7qkhkmr5WppC2CmsmYCKTAtzwKQBQCmpHOkHMxWRSVEEhTrBYUpmUDXgXehEclSjkSS7qzDwWUisAxisKjKMu6VUAdmFySeQ+Uanql5wygAlmLgMwp3iP5fPnANnpGZRmLBCRlBPQU46V4kCA4VZANLUG9fqQC1agQBpu/PzEhgACws4SSnqCp3/YLJCiez3gxZqFNQq4IzNuquo3FYTmbtXqQVHVzYV0LpI4Ue1msHi2Klm7JZ9TvggniK018YD0manOpJUsEGpJYGw9lJfxOkO4eUSnN1AI4VrUa0NYmyEqzqIScxIrUNe/B3bSHNm4pSHchSVqOVjUNQ1VQiguX6wC+0EbvAEs/MxmWla/sm3VACmiRc+RYeEa2ripa1JSBRjnFRXT4ZrcoFIwBAKpc5SKOAXY05ZQbPrzgGdtYBGUBKWdw2h4P0hbZ6WXLZ2csOHEfvhA/tFg5sQWHJnZ3aou3A3hnC4fs1ywHIKiHPGrtwqLdYAeHnLVMlpUAyCcpHRqvC+LVWcRcoI8iivxMOIJEyWebH4f7QttBKgsg93s1AeearaUgL2yh9jK9xPoI9HtmH7GX7ifQR6Mqn/Sp8yKAgJU4PVI06npE2ekNSqd4pbiycxLvzFGILWeKX0rS6kjggnX8aOAtQ8LxNmJdDum4cPWpZx5gFhXNW0bFUpyzEFaXCkJAZ9AHzDj106RXRkPCIScJqBSwDfsu54wdci+clBAplUDT3VKJFrJ4iIitMwaFXSOv+8I47Z4AocvMUP7vAiJiQSiYJgDFspsbWv8ICvFzrKSG1uW+DwVuRNmk5CsZiN0KDZm4KD15NDOEw5lKUteV1MAxtcmqmABYeUARstUwBXaIY1BS5bpZiIsS0MgAqzMKlr+UBN2rMQqWFqmNLGgHeOg8xpwd4nYbFEF0sB4nzy/rFBG0paglSkjtHICaEgu1z3QWfpBZOMCyDvU0Scw8QK+XKAmTJ/au+V7BTKTlPhU6XpyjxwU1PcUiYDUgFi9AS3QcINtcqpMUJYQGyl3Up+YHwB0hnZ+NSRQDqFD/aAkLSXZSWdJHGhYHnqX6CGdmB0FLtV3d+8nNTgMyVRrbZdaVJrutRj7QPp84TlM0vMSErASTVwQcwcPUVIY8RAZwkwIzkAlZDio3MxoOo6aVtAJM+aEUO4shwWLvvXvyc3rFGfJYLAAodOACi79VwJUvLKlhr/LdHW0EL7TUVTUoKioJrWv4U356sNYzIwyToHIV5hCVD4k15wPEpPaZq1pQ+04LBuAhyRKV2qEvda0igpuJ+XpFDiJYQEkWUCwIoSlyAQ4vmPiBEpS99JNAlRBYWSCpyAHF+HhFibKUvDuFEMigaxbj8ISkS8zJIGYd4A6By/QuPOIFpuK7ObnSRMTpRiwe4NaDUBjG8MhEwpFRSzuUA2YkNqrqOMExCMqkhr8r1Tw5ExvCys60gEfdhwzPex8YoN9R7MAWcskZqmwFODnTS7uWKuipIqxUpXgSS/hmHnC20cMtEtQTlzFJtqHSCBQEFl89YV2QR2iCFE3cEu1A/yiCgUOZQBahJJN61A5h3gO1mUXrWWqn9MLy5SlLAKiRmJSDp3ny9KQxjCMym0lqHg3wuPKAr7MH2Mv3E+gj0e2X9zL9xPoI5GVTvpOg9tLvlyKBbqBrTWJuIwyUZgKpSUl7VzZT4XFOUVPpEtQnS8uifCqgD40HlEQ5g+YtUFT374rZr1jYtIdszE0FAakkACrfzGoNn4wJASpYSpASNMtOBepdTtdhcnpZRhc0tFWISN5gdA9Dd2hTa2HSEZQ5UoskDiNS2g+cQDVOMtRKZQAIbK7G96huMYk40KLLUJY4ZX/ANTt5iDzcGsZQFAgBmNyQbZiCRAvqyJiXKKih63a3OAPI7JBUylKChUOlKT5s56fpDS2TKUtGYZ2L61YO3ECJAwi5dZSymtQC4PUFx/mKGFxypoyKlh3Ym6eLtd6W6VgpFcsIQkFCSSAQSCXs7gPSreUMSs2UKyuMzDeUw4FlCgLgZha8ETg8yXWTuuyi9uLmMpCnVLrmAplVcG5YlnDjziB3ZwJC6FirUM9AD6X1Lx2ds+Wq6B1FD5iAKwClA5lJq9DLCsr1LPR63aH5aWAFSwZyXPidTATcRs5TbpentGtLVF4kzAySFComFt4Ah8rOL6vYi0fUmPltrAiesB6qQeVv+0wRRx0spluo5lqDcL6JGnDidXge0sIyQH7oQH4ucr9XLwzPmpMxIUd1FeLq0oNAddCOcLbWxBPdCm3akMGCgp3+HjASEYEJMvMTlcCpNAaa0Ado3NKxOOTupUSkly7jK5L8vhFDESiUILUzgeOdvWGp8sqUpQslkjmQ5P/AFN4GLUKYdShKBrWgAVcfvlWNJxYSEjsylk5cyhnoGaoIVpwhfCygJi0klyglD2e9nrXTkeUU5uHKgCl2Ite8BJ2lMSo50FJSAATZic1x3hoK8oHh5dWqwAseT1YVAd25GCbRwtMxplq9iG/esIYZS0AqfNxpxUUv5AwFOcjXg+twxFCfdUf6kwripapZ7WWRQajqXI8n4Qzsid20xQUO6HAYAEuUm3AJSG5Q9isdh00UpFKMA7ct20BMwRKpqFFi4UoNzLm/AvAMdKcqL2Bf966+Q4QQTUZ80lKiASW7oBIIZ+FXrHpna5VWSDUsH0s5+UB9Bs37qX7ifQRyN4AfZIr7I9BHoyqV9Iynt5WYtRNK2z7xfRqefKJ+15jKCWVRgTloohRc8b1pxVFD6ToGdBeuXWxra/Ev/T0iYrGAlirN3AC5FAcxJc1ub+DRoWJWPnoSMyApLUoU00D1HwjWF2lLmT0kulWUpyqGrvQ2r4WEeRKBSktcA0PIcXhXFYYEulwpNQQLc6eEBRRNcFAfMlZpqG4jmKji8KTcStJWwOVRuKOopBYEmgs/i2sMCYMonKUSVBglNCSHo7O78GhLEqWCxKSGrLLsKJNMrFVzXkYinMPnVLStQqpgkNWoHVxc1qAHjJm77IJygFIP4le0eBuB/iNp2o4OdGUoSSwLgnupan8x8xGsRJCZclJGZQ0vo6i/W0B0zVolHMXZ34mjtwNwbiN4NRzy31lnyzJb4QEgZQezMxJ40I6UqIXXPqCkqQCG5i5u1P9oC5OnpQHWoJHElonTfpFIDsVK91PzU0IJwCT3iTzUSSeVS5gs7BJAAYNwYf4+MUamfSZIDiTNPgB84UxeI7SYF5SmnIndJNCOLt+tock4dNQQ/75QPEyHScjAtq7c9NRTxgjmx1/aq6t8P8AHwhjbKnzgXyA+S0xLwcubLLsHfz8T84HNxkyapSVMN1iRWjhqijQgpnEIKEJJDmcS2oSFrWCRcBk/GKeC+7S4qRmPVW8fiTHzKJMwIyBbp4Fur0/bUigMXOSkDOksGsPWCHdqSgDLmMN1YBp7Kt0+o+MM4Jby0E/hHm0QcZtCeUEEJI1o5+BZ46jbCwrLKKFAgqYgulzUO/EvbVoQWNrj7CY7E5CB1NB8TESSZYw6s1TMJygXHsvyDgx7G7WVMHZrARvB2ck6hmFGIB5wDDplgkl0q4qSRclq/KA9hJPaEvRxvAHVySCORJoflD6cOkUSB4QDCMJqgCGVR3ofa+Zi0nDBqtAJS5QY8vCBYyV9ms8En0MVUoAsBC21fuZnuxAxgS8tHuj0EejuB+7R7o9I9EaSvpKQJqKkOg2vQ5h5kAPziZOypB1NGIHNJVUU1iv9IW7VBo/ZrvwdL9CE5j4QpPlFMsvVTor3SCSDQVcML1uecaRzDbUnJABlpUmgFGPC48NINMxspYqlUtbe1UEasa18oYwubs0nVSU9DThxrG5+FC0gZXHgPWAnyMwDWYliAVAUcgKDPQPXS/EbQVGpOvLUAs1D3SGHB7tGOz7GYgknK9Qejn0HlFDHKTIMtaUlSSCGBqD3ga3LFQrBQ8SRlWgoOZw51YAH525nhCcjdJajUFNGfiK6mKUraaVlRQkElt0jeJbmodKP8o1iZYVOCQ6XQeIqaWIt04RAlKWpsos2Wj+Ti13PygkhBIcjMO8EgF6uHA/WO4dI7TJma1WqVM6qvR3BgrrlrLMWAFXAsHZrEka8YBiThySCGYcQ3zgqsMriPJ/0hZe0UqTlUVSjxuOj/4fSDYfGgI+0LF8rNUlgpmFSQCxbUGA0MMriB++EcVhCQyjTlX1EL4raoTRKSdXU6AOr1JpYCJ31yaU9oFqfQWBF6JLsGFNTBFNeGbUtAFyU3IV1ZvB6uISTteabhX5U/OM9tMmBiCCXAByD4hIbzioeyp4+Z/wYGsDj0sfWsTsRhlSqEEEh8yTnSz6g1HhGpM9aVUuOICgefHyOkBS+r8RXp+/hC6NlhKlKDObivWCTNoFQ3lBH5qtqyd460emrvQUvEKJZAC26jrRfcPNw76wBpeHSN5gCKaO3zEcUgHT99DDUiTmSCwzAB61tzDHraBqkEXBHx+I1iCNjpSgCEoSQrlVLeg8OMYymVVKileg4mmmoiqTRv35QDBIlmarOoZiWCa2AGppcEsIoyjtVnemkcklm5UgeIxMwJWh86SLm4OlRf8AdYtKxEoDvIbkx+AhHaWKkqkrKVIzBJbQvcUNatAVMF92j3R6R6ObPH2Uv3E+gj0ZaKbfJ7WQAHfMa2cAMCWoCCqn6RMxcz7JbUJUHtV1JKU/lYmvSjxT+kT5kCrZVHM9EqDZSr+UuQToCYi4ufuKAcuU1FO6oOTe+YfGNYj6fZyXkSqD7tLNVqCx/wB4DMTcKY8yGPWsM7L+5lf+Gn/pEMqAPCAgYkutCaUOcuNKj9b6RrBTCuUxQ6Uq3CoOAKhjqSLeUZmoBmzSNCEDo2ZXqR1Ig2FWU55ZPBaaaOM3lTzEFAxGAQas3j+yI9hFKlrdRK8ss5bmz04s/X4RTUE3CiQ7OUluHeZrwtJ3Zk0kVSkADiTUDxcQCn11BCVAFK0kEuKKc7zG2r+EVUJCpkzUsk31IIb/AEg+MT8aZSXBLnUCr9WoICZikykKlliVFJLOWqQ4Ou6OlYgJPxicyFB0jIqigxzUALmhbetwgCkpGZQLZpamOcElauDHedhW/GN4YLCitsy8wTXmCT8oztGSpKiU0E1gpIZiqlHIpWnyghWZhAAAkMpXdrxevg14clYp0hOR2DOhTmrVIIS1jHpcp0KUSXcJHPUnk4cAQXFyiGLC7V4XH/SfOChqnUYSxo+ZYSQx4Mel4GrGEbxQjdr3ifjlaDsCzcK+f+xj31NRCvnTm9dP0ggE7GTSjNMSgp/CDlLHre3+IFhkZZeYEnKoggUNKmnu11qBxipLlhUtQIAKSU05UHmGPjEYSzlCwCVJp7zG3i1+cUPYrDZErWapYEc6M3VwPOM4VMyWgLoSpQBSp6lXPSp1HGvFKSiU+ZOUi4qcw6pZnuHfnW0MrxCl/ZrUFJuxSBSrM1/IwQbDYRb5AEJUgs4fdDCoBoS6uFW0eLgj5TCbTmIUSJedhlBJI3R86V8IZmbUxBNEy0joSfN2hFV8XhksVMQwJLVsOEfM4pDoCrh3HA8n4t40hlO18QCxCD/SfUKhPBYcqX2ZsHUE1arA+VnMIingZCDOWkBwUPXRiG9TCuNwqMy7FpatXYjxuIzNw3ZJzZlUDgjnYPQeUAGGWmWTmbdL8gam8B9bgvu0e6PQR6M7P+6R7g9BHoy0S+kJBWlBBqjTWtR1ok+FY+eUCUhTd7KKcX3z4mWD4xY+k2IKZyB//Mnx3sp8wIm4pYVlGiVKVewUUEfFRjSPoNmbST2SBlW6UgFg9hUsC7R1e35A9og80K8NLQjLXKKQHSWTZy9vHL04x5KJYTVaQ9SCU1PFgpgWgN7GxCEOtSwQpS94gpcnIaA1qyvyw1j58kpC0rRuq3sqh3VbirclP4QgMMVkpl5FJfN3hQ0BDJNHuOh5OVexnugH99YKYMySkDtJiyrhmJrxCRobh4UmLzEFDgTCVX3mCUoS5B1rrHV7NmugBJBAy5nbd964NxaxubQ3LwuUsS6mZk8KsH0H6eMEAkyAKMI4sgBSeaVjTUJV6g+Jin2GjeAr8YVx+HIyFqE5SxrvMkaXB3v6YgXKzlbKSqtQwBexJvTgL8oT7AguSSyVFr1CFMak6t5xRk4lJquWyQGLne7T8AR0q8BCzMmJ3MrUCXsk0J6/oeBMABKlJUEkqOcggqqxAbwBAIfnFXEo3RmcNV9AbV5V9YUyhM1UxRBdWUOwqCrKHNAwr5XN1cUrMoFSwHpmd0pAe3G19YC3hVAJAcUhXGuFFSS5IFHuAdCaawkZ6CpgoiW4GdWtCVVUkkm3Kkax8qWpKQmaVHNooP3VGyQBoNIA2zsRRYNHSFMaszoNv/DfxjOHnIRK3vatxcupq0cOfKEMIoywsDWXMYnk4F+aV/CN4YKT7KnBDJIqmhBKfxjeIo7QCmLkgElJICg5Y0ZqEM4NjZ9RBpIEwlaaghJPdoohiATUH9YziVZi6Xcl8jUBbeLizkPlOvlDmCnpzEoSoKYVJKs4uUtYKDuAPm0UZlYcpbcU3LL8lCPIUHq/5f0pF1EtKgCKg1BBPyMAmy0C7nx/WAmzQH6+X6QM7p0YggNxKTet6HygipktSlAKy6jMC3AhqNUXB1tA8xyTSuhSpKnFizFxyv8AGCD4tYbKwISoqbSm8LaByf6YLtT/APHmFmPZnwpCshghKlDfm+eW+XxF+p4Rvas5RkzRlDZFOQSWPCoDm/RoiqWzx9lL9wegj0dwP3aPdHpHoio/0pUntQCPZSczGlV68+HKEpplUSkVJZ79buCLAM1z0i/tfYxnKzCaUApAKcrgsVEaj8RhdH0fIXmEwJSSCUJS1rByo61jSA4eQhJSpk90UVUWFWAPnGlS5aqFEvwBfwq5igvZ2VATLSFEU31NRuOU1tpA0SJwb7OUzn/9iqc2ytWAkL2GtS3lbqaEKJIboO9w4dYuYV5YyLmKmr6Cg8fmSTHFzsR/yZZ/9Uj/AODwvNwa1OVYcE/+YVX4QDmGAqUTSVK0WXZn9gM0eXhZv/ND6sjK/QuSPMwpIkLR3cIn+8D6gwc4rE/ww/vD9IBWdstTkkqX1UT8CYQnYNLVcEXYMzV84sKxeI0ww/uj9IyZ+IN8Mn+4n9ICHJw2VWa7pJdVzwqa634PBDh8zpObo1NDYU1iicOu31VDcO0H6R1EuYAwwoDaCYkfBoBbaEtJAcVCzyqR+/KFSlgwAqQQCWD8HtW0MzsPiMzplZbe2ksQ9R4E+cOLE0iuFT/dAfnQQCn1GpIJcXTbK+raOwD2pGF4dt6lD6uL/OCyu0QoLGGLgFvtUC7PZNbawSfNmTUKzYYBwzlaSXNizNSmsBLlSWYk0LvXiahubEU4wZSpzZc+ZqEKSlQPwtr4xxcmap80kpBD5UlCg9XO8qmkMSVzU3l0y/y1/wBVIBSciY4VlZViUlwR0U7a2jiMYtwFpJTZwAFC44c3bWHVTz/yleaf1jvaAN9lM802/PrzghaVi5qSUygAl33gxJYAnKDugkOw4xmemabjoQbeFYY+tCg7Ffmn5qPrHRPr92vxyU5UVeARweVJ+1lhTe0k1HUOAeorHMUpGVQlrdKqM5cXbvVF/jDom3eUr/T/APaMAmwlr80/rAJypwWoGYpKUtZzXlSsH2jtBBQpCQpikgGoHTKSKc2jZTV+xVb+Sv8AqgGMBKCBKU5DBynX+qA+kwf3aPdF+kejuHcISOAEej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2" name="AutoShape 6" descr="data:image/jpeg;base64,/9j/4AAQSkZJRgABAQAAAQABAAD/2wCEAAkGBxMTEhUTExMWFhUXFyAbGRgYFyAZHhobHh4ZGhobHxkaICggGiAlHhgZITEiJSkrLi4uGiAzODMtNygtLisBCgoKDQ0NFw8PFysdFR0tLS0tKy0tKy0tLS0tLS0tLSstLS0tLS0tLSstLS0tLS0tLS03LS0tLS0tNystLTc3N//AABEIAO8A0wMBIgACEQEDEQH/xAAaAAADAQEBAQAAAAAAAAAAAAADBAUCAQAG/8QARxAAAQIEAwUFBAgFAgQGAwAAAQIRAAMhMQQSQQUiUWFxEzKBkbFCcqHBBhQjM1KS0fBUYoKT8aLhFVOy4nN0g6PC0jRDY//EABcBAQEBAQAAAAAAAAAAAAAAAAABAgP/xAAWEQEBAQAAAAAAAAAAAAAAAAAAEQH/2gAMAwEAAhEDEQA/ANbSxgkpzEO6mZ246+EKTNtLSjOcOQnj2gtxAao6QT6Rd2VQH7VNDrRVInbVQkIOVFQgMSllEghyRez3D1Bjm0sY7HzEKARIVMDPmBbwsYAdrTv4Vf5q/wDTFVBoOkbEWiMNrT/4RXir/tjn/FsTphC3v/7RbaOwEdO0cX/Cf+4B6xtOPxf8IP7qYsPHKwVJ/wCI4j+EP9wfpGjtDEfwp/up/SKbGPCAlDac/wDhF/nTHv8Aik7+EmfmTFYPHjATP+Izf4WZ+ZI+cd+vzf4Vf50f/aKJidtXFlLJCspLkmlAODg1JKdLPAY+vTjT6sr86eUcVtCfphVf3EwAY+eLhCm4uD8KfDwg8jbaC2d0E0qHD9R82gNIxmILvhm4NMSdavXhGDjcT/DD+6mKKJgUHBBHIv6R2AmKxuJ0wwP/AKiY4nH4n+F/90CKkeIgJZx+J/hfKamOHac/XCL/ADpMVhGDASFbXmC+Fm+DGMf8eOuHnj+j/eLBjBiVExO3E6ypyfeQ3zjo29J1Kh1SfkIoQptdREmZ7ptBTyVOAeMejGG7ifdHpHogn/SaZlEou32gq/JVfC/hCe1lL+rEKZTMcxdyxLl1APQiz0BvDn0nSSmU1+0DdWLCENtrmElKycqgAAEkJcKzXPJw+vBo0j6eWlgLRqJCtrkDMEZkvTjlf4lgS3QRVQtw4IINQeUQbeOxkHmI1ATsftMoUUJQSQHejeAcE/Cx4GOSdrH2khmuk1cEJO6bVIuYZxeBzrSrNlZnDXALs7hrl7xyds1JsVA9cw10W/E2aCgYnaBUE9ipLnUiw8SOZ8DDeAnKVLQpTOpIJalw8J4nChCSVLFApmGUl3LOSRxApqYBOxE7vJWAnUMDlB7ugPU1tAW3jzxGwmKnhioiYlQJAZjS4BGovUVihJx8tVlB+BIBHh4jzEVByY+V20s/WS3/ACyPEJzx9UTHzePB+uAaEPX3G+RgqvLEsqApmUHbl01gGOwaAK0BNvIUiWnFMqWlsypZozOQObgChasM4jHpVMT2oUiWGIpmBL/iTYWcatpERoYfJOaUXW28KhLU7xFHFKXtB9o4ubJGZhMDOQElLM2uYtc6aQDYM4GZMfvKCVeFSf8AUo+Yh/acntJSk9CPAg/KKFZW11MFLkKSg+0CFt1AqPKHVY2XlCjMTlNQcwr04xyUWlimnTTnHy89lTVhEsKV7WYUprQ1gPoZm3MOLzU+Dn0jKNtSFB+1SBzp6xIkYZgVZ0ICb0SkJfi9R5w5LwiyMwWFApNQxceReIHsTiwJZUhlt+He52HeYVa7QPZeLVMQ6gL0IBYjRnvS/WPnJZF0JTVJdL5C9DmBDAigI8W5GwkucwCFzUUAqzBmHtDnYQg+oJhPa5HYTH/AYlZ8Wg0X2gH4pf6VvS8exG1SuTMRNQUKKSARY8uIMIL+EP2aPdHoI9HMEPs0e6PQR6MqQ+lKyBJa/aU6sR51hPHqmJlJlqByhSSC5dSWZlA65i9flDv0kICsOSHAm2qdLsKlrtyhHaOOUotMACVAFCaZknMlnbiHMbQXCrGQaAhun+KfGMjEzZZA7QhBeiUpJCuG8Ga5jqMHuumZu2FKV9u2n4dWdw8EThVMBnzJGmVs/izpZ7VdtHpAXD4mYQkmZMdQvlltoD7L3POCzJ8xOUdqSVK1SizE0ygatUwioKl6KXlSXOXKDVBcBqUB8oYwzzQpQSN0HJV8xBBd+eUDxMA8MXMFyPFP6GCIxMw6o/KR6qhLDT1KSCAQ4oMp8xA8OSVEMXfV+nB/hADl0WsmrrJN2uWs5oC0ekzkhg7kNm0ehF/GN9mFLLjQCpowcjQfsQVKJSTvWB0zEelYgxLxSHAFA4IFSWHeYhWr305xpSUFHskspSnzByU0KQom5AoXjU0faLT2bpzAUcBjeoDi6tWrzj2JmSWzNY1etCWZgSQHNhrFGx2gbLMYAANlBtzvEvHrX2qFquxDgddP6tIcnY0aIPkR62gOFwonOWej30JIDCwO7XrAZ2GpKsw1NVH96coqYrBBSDlZKmofjWJ07ZCkgqluk07qrs/h5ho3g9tbqkrYzU0TpmJ5aNrygEMRh0pAUmWtJYBjVnDs6nAclNGpWALmqCSlWYJLBSaVc33QBpblepawtC50te7ldYLvcsm3SleUJTsMoKZc6X2hVmYs5NhR6BgA0Udn7GKWYggqADhJZyADUc4ziMCqUtIlrYgPx1Zun6COY3ETlOmYkEpNgGDlqmpdtPGPYPOVo31D7Mbxyku1hRmauusAIYcqKSzHu3JDkEAF60JcPxd+LU3aS1IMte6o2WkUY0zEaMopfi8cxMiYg50rLhg9wzh3GrVOkAmpYlJOZqH+YFilVaneI8UxAriyAGUAk13ZgcPqULFnOnpG8O4ygZcxAp2ilf6TTWxIgpmTchTLVmQqm8agqcZX51IJ/wA7klObKtJBL1DJDskneBBcOGpr1iilJxayQlwqoct7Jp5llK5BoxtXBo7NVgWJAPIP8AHhAKdyUCxbO3tEqzAGhNRQlOvSMOTLJFmV7Tt3QWfVSgacj45H0OzlPKln+RPoI9HsB91L9wegj0RSH0nUAZCiHAmGlnoaPoHaEcbPWsIzyygkps4D5mcpIqLdH6RR+kt8PUD7WpUAQAxd3paJuMxiGKZISEZ5eXKAAt2JcaEWoH46RtFPZ85YRLdSQAs5rVQQW6HN0MeVjZwQKoJ7MuXSQJmZIQ7GxBPlDWEWopSN1IAbeBU560Hq8K7WWexmE5CMpAUE5SFaUJLguzjX4QI4zFrWpbKIHAAkl9GzUoA7DTmXdkYiakAJQCG/Cb0pulgK35HhCuHn7rU4ml9b3v8AEAcoalzAFAukBi4BvZudGOutYD0yeTukEA7wCTlIUaUuRU2LVOocAUuSauohQCiWVwDglzR3BrDAUtiykTKBgwHtFyRR90jXS0ClgMGADicHa9ViA1JIzkjUByOLmtC1hG8VLlmqlb1wOeluZHmI5OUyw2iEOwe7gdIbkYZC6neIo7mllB7cogWM1XazLZHQVHyZq9fKDY2dLCUs3eToRQlqng5EAMslc1iaFAPBT7vgxj2O2cAGzKUCQGJfXl1Pk0BrF4RgSSBSgepOghPOsJBQWmMfEEuzEGjiPKkS0pJdOatH3nqKi+mvxheVOUSSEnKzanUkac21vFF3ZuMExDuXFFAhmLcHpEnaaQtbiZLcAhxcWtoaOK8TApExctalFDoUGWLuA7EUHG3WNY7HyVIUAlQUA7LDUH+7DxgOfXZUyXmWWmMQQlKt46ndpWl4QmAGiQWLkDLcsmhBAvvV6cYt4XAqyJaobQAcOHjHsDhkImhJfMEuHJO7agPMQonyccXKijMUhKVg3IrlroocbEGAmYokZaEOcoLEByBWxYZSKakawedh8wVNSW3yBwYByLVAyn91hvCOtWUIKSzubNWr1dyG/ZgADaCsrTJFCkgrSoHRicmvnEuXPBYMVMaKvQvmCg1RUeehj6adglZXUU0Dk9L6fGJDJ7oSN7vMWF0nvJBBLhnFagaQGuyyocEnKGJuxcLG9dSQXuHDwBc0MCCreUGCKZnAz3vY9NHNuElSgAUrOYAKfMBUHKHdgxqo8GZ6xmZmy5chIP4SHBLFNDYuTa/EGAKXdWZaXUBYulnY0GmWjXcaQHtSUqUosSlYGhOUMCSKPVuB8oL2kzjXOGIBBLpy5UpAcBJB489XzNKuzJIdWUvoXu+lGCjp3oD6HZ5+yl+4n0EejOy/uZfuJ9BHYypX6S5R2OeoBVwv2amoaO/g8SMZiMyZWaVkLhiwAO9YbtWDEs1SaRT+lMxl4e7Zy5BykBgHzez3rwntLFvuBCggqRkJSRZSSe9XNeuo6RtFCfKXd0lAIJBCgCUkVzBJAb425xiZseWJQUARRNNGORNacEiGMatOSYynURlKXFHcJLc2F4QloALhCUFm9kcCxylxcfAxAvhMNQd4AKJFXq9wwJs48RFfB4JJYA2GhIbu1AIp3dIQwZKgyfxnMHDkb1PO5chiecU8IpKLAAkcQHHGAVTLFN0PTqHcGutqx7CJUUADUqSzORvZlFzozBucPTcXKKCkLl9AsXOgHGE5k1SqpUJhCSPUgljRyBTpEGZgO/qciPZYUmKo1qOB/mHNmTwAoEgOssHqwYWPMGFJ62LMQqpCXLjeu12IQK+UdmBPZgGqhxSa1ZnZgSeJrUamAZnS0qmhRy0IZyKQrtGWmWFrCie0WmidGUVKZuRVA5eIc7gNLkgAJez3JtoIIJaioKWFEtu7oZjwq2mrGAzicOmWgKSMwUWS1nIJcnwMDSpIGXd3qMXckqANgG3mgmKG4ycxSFBRDWNbc2Jp6atSZiuzGQMorIIZvxEitrQCGEmlbuxZqgcQ4cNdiLQkZO8SqwBUebBwl9OvPpH0WFWrdzd7Kp7XCk0pTWJkyVklpUrM5LL3CAkM7MQ7OAM3OFA5iJi2WVqTQZchYDllOnWvwgRUrMBMAUySXCQlRdkqFLhlGHcPiE5d7M+gyt63HnRjGVmWpzYjjaxNWehGrc+EUB2cJJlCWpSULzbpoC9wxN7s3CkG2TMUJiUqBzZVBTnh2Ydrtum+pIgH1QBiopLitspLhyCBx9eZjuDMzMkYcnI+9mcobk/okwH0kfILxSklUpXednKgPaJzPQAEa3e/CPrzHy21kATCFpdIdTuQa51XFQxUr8sAuvEBO7mCiokIIuCogsWpRQuC1TYRhE11MVUYAOGKmdgfwq3iBd2hkkkMogkBIGuV1KoAaeyxPLV3hYJ3spKQoNMcVO7VnarJUSHe0ASVNLuk5crlJXVqJdzRkl01gXbjKUlTkyz7RUBcXdq0vTeDNGE5ikEAe0CzsxyipB5QbFy05Fd0EJYMx3K5QFa7zeDcjAfR4D7qX7g9BHo5sz7mX7ifQR6MqFt2cpKpeVWXvas/du2jEnwiXM2gVBRQucyQ+Z2qTR3NRVqfGKP0jS5lI0WopPLul240LRMmlIklBUcxqA9CCCz6mgsdA/XSKk2UkSQvLvHK7asaRuZKoQ0vgXCWozBvAa6R6TJmTJSQSlAPByq93sD5x3aWGOYKCsqACCniXBB8niCaiXmC0qcZlKci5BJB5M9urcYoyZTrTMfupIDDjfTkIRwymdiO8atQ7xcHXXhxeH3KkKFiUlqtUgtX9HgEsPPAUoP3lEpfqXFPMePCGpsrVgObfv8AZgBksB93dLCtAbXsWrcigs8YZ3A7NmcO7d16gn8Oo4mmkBzEd9Xs0SWNKuQDTp0pGyJZffl1y5g7am9XoGL8G6x7tFOAGzF7F2IIdJPAEs2uWHk4SYZYSVIzu7hIZqlgPKAmS5iyphMUBSyhcpBt4v1hyXLIfNMmFgSRmqw6dGZ4V+oZitK1jMMqRrvMH3SwYhmrxvDshQWQwZLtQXBSv0PraAGZ4cgKmuxbferPXyjGz8SEpTmqVqoeKmJJ+JhiSkFaxkAYnKoBipixr1MC+jpeWl67gb5/KAxiJ5Ss7xNT5BRoCGZwAKceIgmDx63SDvuWsxFK8NXoWLVfSB4xYE0gyywruJLqcakBvP4xuVMlKcKlgkNRwb9W8mgCzj2oSpOYUUAwd3KWVmBYd176jpGl4RzupKBq6npySCRfp1jU7aKUDuKDUAoB62pE87TmK3AGVfP3XA5FyKkcelxAFkbMWJm8rcuWNzQhww1rfjeHsbtWTL76w/4RVX5RWIm0tpzVoyJORTgKa/UGzG9NBHdnYBIagfUt+xFHNp7eUshEnMkG6ymvg9hzbWM9ioJqsLOqVL3i44E6fh5cYemywAWu1x+t3jEnBrIDUAoxUUv3dGIY5dCRUwEkz0AaAjmzWuFVHgfizglLdaQkpoaKFSzGjsARyi1PwKmCVJCkh7kXJFXoosHo3gYRl705K23agVJBYGz6C37MB1cwJIy7qSAU5UksCxJoDWqvFULTA5Vul8mt65ql+Y+MU8KEy8hSoFKVFJLuGUMwryKh5QvtGewVlSFFSFHgySpwX1oHA5mILuzG7GW1sifQR6M7J+5le4n0EejIV+kROeVegUaGzFFSPMU4xMmoUlEwMFbqg5OgAV1cUSON4o/SRDzJZp3VVOjlCRTWqvJ4lEEpWAnuIIU1HDjKdOJ0t5RtX0WBxSES0IUoJISBWgoOJpzgYmHEZgF5EpUQMocqajkmjcB0LxNKs6paQApykG2h3vgPjBsNOKZigmgWsB2sbrbwERG8RgVSg4mOH3syQ4HHgRyZ+fE0kkKCFLQpw6SAC/EUo9oztqUoAJSSyizk1T468vHSML2cCgEnQFBex5NcQDkvEywhAUAVZUvuu26SHP8ASYB9dlvWUPBPhqkC1L6NC6cQTLS5cgVHRw/74whs/LmSwahZ2rQcKcICnjFJE1ORgMqnYNV0qPCtQXgmJkLKzMcZAzuDmcDQ8Kp+PGB4k70ogByk5urIv5Q7OnLSlGUBVN7oGrQwCuII7ZWpoQ+lEserpjuIxxTkAGZVSkWAABBc+IpGdoFp6iaJyJL/AJn+UKLUSO0ynddg90sD0BpaAIoz1nNnKeARbpxVx0+UBl4PIgqC1JKBcLueDWLkMxtFHC41G8hUtSSEv+J00BIbqPOFtpzVTFpSkDs0OonQ7rsw4A+fSoLYcLUCpSiDckktmqGABtQ+XjAsRjCVNkKlCgcuaH2lXYULfzEPSDSlAJKZmdj+GwGjhnYVbhAMCghcsED7RAI0OpAPNn8GgF8SVkZVpUaOGO6P6R06x3CTytdcrkEMpLsRW3Eh9OA5w/i5xJyIJBspubhn0NPCBmWlITQsCyv5vxVHFhV4oEmXvk5aUDJTZ9Tw5nnD/wBZlIIClVGg3j5VhJeESoOEqSoHQFgKu5PGhZ/WBJwJFQopatqejecA/M2wkg5JUzqco/8AlwgCZrKIM3ISS7V5h636F63pGRPUkKC0hQKSKUIcXpQ+QjkhDIJKFEVLgsDVn6eekALEpmHcBZI0BfM+r0J1+ME2fhiiagFKQ6VMQTw1cmG9klOYBSnOSgte9dbA+MN4pIE2UK1zeg18RCiZg8TKKShSSAWIDguQND0AheZiAsLOuRQKbZQDLCU89Tycw+ZACpKvxM35XhDES3M5Jtldubovx7sQfQ7K+5le4n0EdjmyfuJXuJ9BHoysJfSol5YqzKcjSqG+J82idiZ+YzAxQVAgh2dqh9LZgznrFL6VPuWYghX5kH1AiMtZ7M0GYqbKA1r+O8zcGjYdnYRTpWACAx7zEszactDrB8SGmWoFqIbmhwW8YdmYlCUoBIDpBCcpKgOgciI+IAU+VK2N3FAz1Av4c4iPocSnOhOUPCOOkKQBLQaKNXNjct5cefGFMBtYoABo13B5C3h8YanYztFICaqzDyepraggo6NjIKWYg1YuXBOur1iSiSpEzKqpYjrSLczCrCT9oBwYP+kSVBa1pQSklRvUMQCdOkAzOV3OLN8BDasTlkrUw3EKIHh1gGIwSCg51LBQGKhQHiwrE7D4AE9wZTxCX4aXpSAbweze0AWtQUo1zEXLachy4QHEyFhfZ1IIfiLa6s7UDGpguxMYWCFKq2UliGUOoa9IYkJSsq7XRTC48XB5wRPXOmS1PMY7qkhkmr5WppC2CmsmYCKTAtzwKQBQCmpHOkHMxWRSVEEhTrBYUpmUDXgXehEclSjkSS7qzDwWUisAxisKjKMu6VUAdmFySeQ+Uanql5wygAlmLgMwp3iP5fPnANnpGZRmLBCRlBPQU46V4kCA4VZANLUG9fqQC1agQBpu/PzEhgACws4SSnqCp3/YLJCiez3gxZqFNQq4IzNuquo3FYTmbtXqQVHVzYV0LpI4Ue1msHi2Klm7JZ9TvggniK018YD0manOpJUsEGpJYGw9lJfxOkO4eUSnN1AI4VrUa0NYmyEqzqIScxIrUNe/B3bSHNm4pSHchSVqOVjUNQ1VQiguX6wC+0EbvAEs/MxmWla/sm3VACmiRc+RYeEa2ripa1JSBRjnFRXT4ZrcoFIwBAKpc5SKOAXY05ZQbPrzgGdtYBGUBKWdw2h4P0hbZ6WXLZ2csOHEfvhA/tFg5sQWHJnZ3aou3A3hnC4fs1ywHIKiHPGrtwqLdYAeHnLVMlpUAyCcpHRqvC+LVWcRcoI8iivxMOIJEyWebH4f7QttBKgsg93s1AeearaUgL2yh9jK9xPoI9HtmH7GX7ifQR6Mqn/Sp8yKAgJU4PVI06npE2ekNSqd4pbiycxLvzFGILWeKX0rS6kjggnX8aOAtQ8LxNmJdDum4cPWpZx5gFhXNW0bFUpyzEFaXCkJAZ9AHzDj106RXRkPCIScJqBSwDfsu54wdci+clBAplUDT3VKJFrJ4iIitMwaFXSOv+8I47Z4AocvMUP7vAiJiQSiYJgDFspsbWv8ICvFzrKSG1uW+DwVuRNmk5CsZiN0KDZm4KD15NDOEw5lKUteV1MAxtcmqmABYeUARstUwBXaIY1BS5bpZiIsS0MgAqzMKlr+UBN2rMQqWFqmNLGgHeOg8xpwd4nYbFEF0sB4nzy/rFBG0paglSkjtHICaEgu1z3QWfpBZOMCyDvU0Scw8QK+XKAmTJ/au+V7BTKTlPhU6XpyjxwU1PcUiYDUgFi9AS3QcINtcqpMUJYQGyl3Up+YHwB0hnZ+NSRQDqFD/aAkLSXZSWdJHGhYHnqX6CGdmB0FLtV3d+8nNTgMyVRrbZdaVJrutRj7QPp84TlM0vMSErASTVwQcwcPUVIY8RAZwkwIzkAlZDio3MxoOo6aVtAJM+aEUO4shwWLvvXvyc3rFGfJYLAAodOACi79VwJUvLKlhr/LdHW0EL7TUVTUoKioJrWv4U356sNYzIwyToHIV5hCVD4k15wPEpPaZq1pQ+04LBuAhyRKV2qEvda0igpuJ+XpFDiJYQEkWUCwIoSlyAQ4vmPiBEpS99JNAlRBYWSCpyAHF+HhFibKUvDuFEMigaxbj8ISkS8zJIGYd4A6By/QuPOIFpuK7ObnSRMTpRiwe4NaDUBjG8MhEwpFRSzuUA2YkNqrqOMExCMqkhr8r1Tw5ExvCys60gEfdhwzPex8YoN9R7MAWcskZqmwFODnTS7uWKuipIqxUpXgSS/hmHnC20cMtEtQTlzFJtqHSCBQEFl89YV2QR2iCFE3cEu1A/yiCgUOZQBahJJN61A5h3gO1mUXrWWqn9MLy5SlLAKiRmJSDp3ny9KQxjCMym0lqHg3wuPKAr7MH2Mv3E+gj0e2X9zL9xPoI5GVTvpOg9tLvlyKBbqBrTWJuIwyUZgKpSUl7VzZT4XFOUVPpEtQnS8uifCqgD40HlEQ5g+YtUFT374rZr1jYtIdszE0FAakkACrfzGoNn4wJASpYSpASNMtOBepdTtdhcnpZRhc0tFWISN5gdA9Dd2hTa2HSEZQ5UoskDiNS2g+cQDVOMtRKZQAIbK7G96huMYk40KLLUJY4ZX/ANTt5iDzcGsZQFAgBmNyQbZiCRAvqyJiXKKih63a3OAPI7JBUylKChUOlKT5s56fpDS2TKUtGYZ2L61YO3ECJAwi5dZSymtQC4PUFx/mKGFxypoyKlh3Ym6eLtd6W6VgpFcsIQkFCSSAQSCXs7gPSreUMSs2UKyuMzDeUw4FlCgLgZha8ETg8yXWTuuyi9uLmMpCnVLrmAplVcG5YlnDjziB3ZwJC6FirUM9AD6X1Lx2ds+Wq6B1FD5iAKwClA5lJq9DLCsr1LPR63aH5aWAFSwZyXPidTATcRs5TbpentGtLVF4kzAySFComFt4Ah8rOL6vYi0fUmPltrAiesB6qQeVv+0wRRx0spluo5lqDcL6JGnDidXge0sIyQH7oQH4ucr9XLwzPmpMxIUd1FeLq0oNAddCOcLbWxBPdCm3akMGCgp3+HjASEYEJMvMTlcCpNAaa0Ado3NKxOOTupUSkly7jK5L8vhFDESiUILUzgeOdvWGp8sqUpQslkjmQ5P/AFN4GLUKYdShKBrWgAVcfvlWNJxYSEjsylk5cyhnoGaoIVpwhfCygJi0klyglD2e9nrXTkeUU5uHKgCl2Ite8BJ2lMSo50FJSAATZic1x3hoK8oHh5dWqwAseT1YVAd25GCbRwtMxplq9iG/esIYZS0AqfNxpxUUv5AwFOcjXg+twxFCfdUf6kwripapZ7WWRQajqXI8n4Qzsid20xQUO6HAYAEuUm3AJSG5Q9isdh00UpFKMA7ct20BMwRKpqFFi4UoNzLm/AvAMdKcqL2Bf966+Q4QQTUZ80lKiASW7oBIIZ+FXrHpna5VWSDUsH0s5+UB9Bs37qX7ifQRyN4AfZIr7I9BHoyqV9Iynt5WYtRNK2z7xfRqefKJ+15jKCWVRgTloohRc8b1pxVFD6ToGdBeuXWxra/Ev/T0iYrGAlirN3AC5FAcxJc1ub+DRoWJWPnoSMyApLUoU00D1HwjWF2lLmT0kulWUpyqGrvQ2r4WEeRKBSktcA0PIcXhXFYYEulwpNQQLc6eEBRRNcFAfMlZpqG4jmKji8KTcStJWwOVRuKOopBYEmgs/i2sMCYMonKUSVBglNCSHo7O78GhLEqWCxKSGrLLsKJNMrFVzXkYinMPnVLStQqpgkNWoHVxc1qAHjJm77IJygFIP4le0eBuB/iNp2o4OdGUoSSwLgnupan8x8xGsRJCZclJGZQ0vo6i/W0B0zVolHMXZ34mjtwNwbiN4NRzy31lnyzJb4QEgZQezMxJ40I6UqIXXPqCkqQCG5i5u1P9oC5OnpQHWoJHElonTfpFIDsVK91PzU0IJwCT3iTzUSSeVS5gs7BJAAYNwYf4+MUamfSZIDiTNPgB84UxeI7SYF5SmnIndJNCOLt+tock4dNQQ/75QPEyHScjAtq7c9NRTxgjmx1/aq6t8P8AHwhjbKnzgXyA+S0xLwcubLLsHfz8T84HNxkyapSVMN1iRWjhqijQgpnEIKEJJDmcS2oSFrWCRcBk/GKeC+7S4qRmPVW8fiTHzKJMwIyBbp4Fur0/bUigMXOSkDOksGsPWCHdqSgDLmMN1YBp7Kt0+o+MM4Jby0E/hHm0QcZtCeUEEJI1o5+BZ46jbCwrLKKFAgqYgulzUO/EvbVoQWNrj7CY7E5CB1NB8TESSZYw6s1TMJygXHsvyDgx7G7WVMHZrARvB2ck6hmFGIB5wDDplgkl0q4qSRclq/KA9hJPaEvRxvAHVySCORJoflD6cOkUSB4QDCMJqgCGVR3ofa+Zi0nDBqtAJS5QY8vCBYyV9ms8En0MVUoAsBC21fuZnuxAxgS8tHuj0EejuB+7R7o9I9EaSvpKQJqKkOg2vQ5h5kAPziZOypB1NGIHNJVUU1iv9IW7VBo/ZrvwdL9CE5j4QpPlFMsvVTor3SCSDQVcML1uecaRzDbUnJABlpUmgFGPC48NINMxspYqlUtbe1UEasa18oYwubs0nVSU9DThxrG5+FC0gZXHgPWAnyMwDWYliAVAUcgKDPQPXS/EbQVGpOvLUAs1D3SGHB7tGOz7GYgknK9Qejn0HlFDHKTIMtaUlSSCGBqD3ga3LFQrBQ8SRlWgoOZw51YAH525nhCcjdJajUFNGfiK6mKUraaVlRQkElt0jeJbmodKP8o1iZYVOCQ6XQeIqaWIt04RAlKWpsos2Wj+Ti13PygkhBIcjMO8EgF6uHA/WO4dI7TJma1WqVM6qvR3BgrrlrLMWAFXAsHZrEka8YBiThySCGYcQ3zgqsMriPJ/0hZe0UqTlUVSjxuOj/4fSDYfGgI+0LF8rNUlgpmFSQCxbUGA0MMriB++EcVhCQyjTlX1EL4raoTRKSdXU6AOr1JpYCJ31yaU9oFqfQWBF6JLsGFNTBFNeGbUtAFyU3IV1ZvB6uISTteabhX5U/OM9tMmBiCCXAByD4hIbzioeyp4+Z/wYGsDj0sfWsTsRhlSqEEEh8yTnSz6g1HhGpM9aVUuOICgefHyOkBS+r8RXp+/hC6NlhKlKDObivWCTNoFQ3lBH5qtqyd460emrvQUvEKJZAC26jrRfcPNw76wBpeHSN5gCKaO3zEcUgHT99DDUiTmSCwzAB61tzDHraBqkEXBHx+I1iCNjpSgCEoSQrlVLeg8OMYymVVKileg4mmmoiqTRv35QDBIlmarOoZiWCa2AGppcEsIoyjtVnemkcklm5UgeIxMwJWh86SLm4OlRf8AdYtKxEoDvIbkx+AhHaWKkqkrKVIzBJbQvcUNatAVMF92j3R6R6ObPH2Uv3E+gj0ZaKbfJ7WQAHfMa2cAMCWoCCqn6RMxcz7JbUJUHtV1JKU/lYmvSjxT+kT5kCrZVHM9EqDZSr+UuQToCYi4ufuKAcuU1FO6oOTe+YfGNYj6fZyXkSqD7tLNVqCx/wB4DMTcKY8yGPWsM7L+5lf+Gn/pEMqAPCAgYkutCaUOcuNKj9b6RrBTCuUxQ6Uq3CoOAKhjqSLeUZmoBmzSNCEDo2ZXqR1Ig2FWU55ZPBaaaOM3lTzEFAxGAQas3j+yI9hFKlrdRK8ss5bmz04s/X4RTUE3CiQ7OUluHeZrwtJ3Zk0kVSkADiTUDxcQCn11BCVAFK0kEuKKc7zG2r+EVUJCpkzUsk31IIb/AEg+MT8aZSXBLnUCr9WoICZikykKlliVFJLOWqQ4Ou6OlYgJPxicyFB0jIqigxzUALmhbetwgCkpGZQLZpamOcElauDHedhW/GN4YLCitsy8wTXmCT8oztGSpKiU0E1gpIZiqlHIpWnyghWZhAAAkMpXdrxevg14clYp0hOR2DOhTmrVIIS1jHpcp0KUSXcJHPUnk4cAQXFyiGLC7V4XH/SfOChqnUYSxo+ZYSQx4Mel4GrGEbxQjdr3ifjlaDsCzcK+f+xj31NRCvnTm9dP0ggE7GTSjNMSgp/CDlLHre3+IFhkZZeYEnKoggUNKmnu11qBxipLlhUtQIAKSU05UHmGPjEYSzlCwCVJp7zG3i1+cUPYrDZErWapYEc6M3VwPOM4VMyWgLoSpQBSp6lXPSp1HGvFKSiU+ZOUi4qcw6pZnuHfnW0MrxCl/ZrUFJuxSBSrM1/IwQbDYRb5AEJUgs4fdDCoBoS6uFW0eLgj5TCbTmIUSJedhlBJI3R86V8IZmbUxBNEy0joSfN2hFV8XhksVMQwJLVsOEfM4pDoCrh3HA8n4t40hlO18QCxCD/SfUKhPBYcqX2ZsHUE1arA+VnMIingZCDOWkBwUPXRiG9TCuNwqMy7FpatXYjxuIzNw3ZJzZlUDgjnYPQeUAGGWmWTmbdL8gam8B9bgvu0e6PQR6M7P+6R7g9BHoy0S+kJBWlBBqjTWtR1ok+FY+eUCUhTd7KKcX3z4mWD4xY+k2IKZyB//Mnx3sp8wIm4pYVlGiVKVewUUEfFRjSPoNmbST2SBlW6UgFg9hUsC7R1e35A9og80K8NLQjLXKKQHSWTZy9vHL04x5KJYTVaQ9SCU1PFgpgWgN7GxCEOtSwQpS94gpcnIaA1qyvyw1j58kpC0rRuq3sqh3VbirclP4QgMMVkpl5FJfN3hQ0BDJNHuOh5OVexnugH99YKYMySkDtJiyrhmJrxCRobh4UmLzEFDgTCVX3mCUoS5B1rrHV7NmugBJBAy5nbd964NxaxubQ3LwuUsS6mZk8KsH0H6eMEAkyAKMI4sgBSeaVjTUJV6g+Jin2GjeAr8YVx+HIyFqE5SxrvMkaXB3v6YgXKzlbKSqtQwBexJvTgL8oT7AguSSyVFr1CFMak6t5xRk4lJquWyQGLne7T8AR0q8BCzMmJ3MrUCXsk0J6/oeBMABKlJUEkqOcggqqxAbwBAIfnFXEo3RmcNV9AbV5V9YUyhM1UxRBdWUOwqCrKHNAwr5XN1cUrMoFSwHpmd0pAe3G19YC3hVAJAcUhXGuFFSS5IFHuAdCaawkZ6CpgoiW4GdWtCVVUkkm3Kkax8qWpKQmaVHNooP3VGyQBoNIA2zsRRYNHSFMaszoNv/DfxjOHnIRK3vatxcupq0cOfKEMIoywsDWXMYnk4F+aV/CN4YKT7KnBDJIqmhBKfxjeIo7QCmLkgElJICg5Y0ZqEM4NjZ9RBpIEwlaaghJPdoohiATUH9YziVZi6Xcl8jUBbeLizkPlOvlDmCnpzEoSoKYVJKs4uUtYKDuAPm0UZlYcpbcU3LL8lCPIUHq/5f0pF1EtKgCKg1BBPyMAmy0C7nx/WAmzQH6+X6QM7p0YggNxKTet6HygipktSlAKy6jMC3AhqNUXB1tA8xyTSuhSpKnFizFxyv8AGCD4tYbKwISoqbSm8LaByf6YLtT/APHmFmPZnwpCshghKlDfm+eW+XxF+p4Rvas5RkzRlDZFOQSWPCoDm/RoiqWzx9lL9wegj0dwP3aPdHpHoio/0pUntQCPZSczGlV68+HKEpplUSkVJZ79buCLAM1z0i/tfYxnKzCaUApAKcrgsVEaj8RhdH0fIXmEwJSSCUJS1rByo61jSA4eQhJSpk90UVUWFWAPnGlS5aqFEvwBfwq5igvZ2VATLSFEU31NRuOU1tpA0SJwb7OUzn/9iqc2ytWAkL2GtS3lbqaEKJIboO9w4dYuYV5YyLmKmr6Cg8fmSTHFzsR/yZZ/9Uj/AODwvNwa1OVYcE/+YVX4QDmGAqUTSVK0WXZn9gM0eXhZv/ND6sjK/QuSPMwpIkLR3cIn+8D6gwc4rE/ww/vD9IBWdstTkkqX1UT8CYQnYNLVcEXYMzV84sKxeI0ww/uj9IyZ+IN8Mn+4n9ICHJw2VWa7pJdVzwqa634PBDh8zpObo1NDYU1iicOu31VDcO0H6R1EuYAwwoDaCYkfBoBbaEtJAcVCzyqR+/KFSlgwAqQQCWD8HtW0MzsPiMzplZbe2ksQ9R4E+cOLE0iuFT/dAfnQQCn1GpIJcXTbK+raOwD2pGF4dt6lD6uL/OCyu0QoLGGLgFvtUC7PZNbawSfNmTUKzYYBwzlaSXNizNSmsBLlSWYk0LvXiahubEU4wZSpzZc+ZqEKSlQPwtr4xxcmap80kpBD5UlCg9XO8qmkMSVzU3l0y/y1/wBVIBSciY4VlZViUlwR0U7a2jiMYtwFpJTZwAFC44c3bWHVTz/yleaf1jvaAN9lM802/PrzghaVi5qSUygAl33gxJYAnKDugkOw4xmemabjoQbeFYY+tCg7Ffmn5qPrHRPr92vxyU5UVeARweVJ+1lhTe0k1HUOAeorHMUpGVQlrdKqM5cXbvVF/jDom3eUr/T/APaMAmwlr80/rAJypwWoGYpKUtZzXlSsH2jtBBQpCQpikgGoHTKSKc2jZTV+xVb+Sv8AqgGMBKCBKU5DBynX+qA+kwf3aPdF+kejuHcISOAEej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4" name="AutoShape 8" descr="data:image/jpeg;base64,/9j/4AAQSkZJRgABAQAAAQABAAD/2wCEAAkGBxMTEhUTExMWFhUXFyAbGRgYFyAZHhobHh4ZGhobHxkaICggGiAlHhgZITEiJSkrLi4uGiAzODMtNygtLisBCgoKDQ0NFw8PFysdFR0tLS0tKy0tKy0tLS0tLS0tLSstLS0tLS0tLSstLS0tLS0tLS03LS0tLS0tNystLTc3N//AABEIAO8A0wMBIgACEQEDEQH/xAAaAAADAQEBAQAAAAAAAAAAAAADBAUCAQAG/8QARxAAAQIEAwUFBAgFAgQGAwAAAQIRAAMhMQQSQQUiUWFxEzKBkbFCcqHBBhQjM1KS0fBUYoKT8aLhFVOy4nN0g6PC0jRDY//EABcBAQEBAQAAAAAAAAAAAAAAAAABAgP/xAAWEQEBAQAAAAAAAAAAAAAAAAAAEQH/2gAMAwEAAhEDEQA/ANbSxgkpzEO6mZ246+EKTNtLSjOcOQnj2gtxAao6QT6Rd2VQH7VNDrRVInbVQkIOVFQgMSllEghyRez3D1Bjm0sY7HzEKARIVMDPmBbwsYAdrTv4Vf5q/wDTFVBoOkbEWiMNrT/4RXir/tjn/FsTphC3v/7RbaOwEdO0cX/Cf+4B6xtOPxf8IP7qYsPHKwVJ/wCI4j+EP9wfpGjtDEfwp/up/SKbGPCAlDac/wDhF/nTHv8Aik7+EmfmTFYPHjATP+Izf4WZ+ZI+cd+vzf4Vf50f/aKJidtXFlLJCspLkmlAODg1JKdLPAY+vTjT6sr86eUcVtCfphVf3EwAY+eLhCm4uD8KfDwg8jbaC2d0E0qHD9R82gNIxmILvhm4NMSdavXhGDjcT/DD+6mKKJgUHBBHIv6R2AmKxuJ0wwP/AKiY4nH4n+F/90CKkeIgJZx+J/hfKamOHac/XCL/ADpMVhGDASFbXmC+Fm+DGMf8eOuHnj+j/eLBjBiVExO3E6ypyfeQ3zjo29J1Kh1SfkIoQptdREmZ7ptBTyVOAeMejGG7ifdHpHogn/SaZlEou32gq/JVfC/hCe1lL+rEKZTMcxdyxLl1APQiz0BvDn0nSSmU1+0DdWLCENtrmElKycqgAAEkJcKzXPJw+vBo0j6eWlgLRqJCtrkDMEZkvTjlf4lgS3QRVQtw4IINQeUQbeOxkHmI1ATsftMoUUJQSQHejeAcE/Cx4GOSdrH2khmuk1cEJO6bVIuYZxeBzrSrNlZnDXALs7hrl7xyds1JsVA9cw10W/E2aCgYnaBUE9ipLnUiw8SOZ8DDeAnKVLQpTOpIJalw8J4nChCSVLFApmGUl3LOSRxApqYBOxE7vJWAnUMDlB7ugPU1tAW3jzxGwmKnhioiYlQJAZjS4BGovUVihJx8tVlB+BIBHh4jzEVByY+V20s/WS3/ACyPEJzx9UTHzePB+uAaEPX3G+RgqvLEsqApmUHbl01gGOwaAK0BNvIUiWnFMqWlsypZozOQObgChasM4jHpVMT2oUiWGIpmBL/iTYWcatpERoYfJOaUXW28KhLU7xFHFKXtB9o4ubJGZhMDOQElLM2uYtc6aQDYM4GZMfvKCVeFSf8AUo+Yh/acntJSk9CPAg/KKFZW11MFLkKSg+0CFt1AqPKHVY2XlCjMTlNQcwr04xyUWlimnTTnHy89lTVhEsKV7WYUprQ1gPoZm3MOLzU+Dn0jKNtSFB+1SBzp6xIkYZgVZ0ICb0SkJfi9R5w5LwiyMwWFApNQxceReIHsTiwJZUhlt+He52HeYVa7QPZeLVMQ6gL0IBYjRnvS/WPnJZF0JTVJdL5C9DmBDAigI8W5GwkucwCFzUUAqzBmHtDnYQg+oJhPa5HYTH/AYlZ8Wg0X2gH4pf6VvS8exG1SuTMRNQUKKSARY8uIMIL+EP2aPdHoI9HMEPs0e6PQR6MqQ+lKyBJa/aU6sR51hPHqmJlJlqByhSSC5dSWZlA65i9flDv0kICsOSHAm2qdLsKlrtyhHaOOUotMACVAFCaZknMlnbiHMbQXCrGQaAhun+KfGMjEzZZA7QhBeiUpJCuG8Ga5jqMHuumZu2FKV9u2n4dWdw8EThVMBnzJGmVs/izpZ7VdtHpAXD4mYQkmZMdQvlltoD7L3POCzJ8xOUdqSVK1SizE0ygatUwioKl6KXlSXOXKDVBcBqUB8oYwzzQpQSN0HJV8xBBd+eUDxMA8MXMFyPFP6GCIxMw6o/KR6qhLDT1KSCAQ4oMp8xA8OSVEMXfV+nB/hADl0WsmrrJN2uWs5oC0ekzkhg7kNm0ehF/GN9mFLLjQCpowcjQfsQVKJSTvWB0zEelYgxLxSHAFA4IFSWHeYhWr305xpSUFHskspSnzByU0KQom5AoXjU0faLT2bpzAUcBjeoDi6tWrzj2JmSWzNY1etCWZgSQHNhrFGx2gbLMYAANlBtzvEvHrX2qFquxDgddP6tIcnY0aIPkR62gOFwonOWej30JIDCwO7XrAZ2GpKsw1NVH96coqYrBBSDlZKmofjWJ07ZCkgqluk07qrs/h5ho3g9tbqkrYzU0TpmJ5aNrygEMRh0pAUmWtJYBjVnDs6nAclNGpWALmqCSlWYJLBSaVc33QBpblepawtC50te7ldYLvcsm3SleUJTsMoKZc6X2hVmYs5NhR6BgA0Udn7GKWYggqADhJZyADUc4ziMCqUtIlrYgPx1Zun6COY3ETlOmYkEpNgGDlqmpdtPGPYPOVo31D7Mbxyku1hRmauusAIYcqKSzHu3JDkEAF60JcPxd+LU3aS1IMte6o2WkUY0zEaMopfi8cxMiYg50rLhg9wzh3GrVOkAmpYlJOZqH+YFilVaneI8UxAriyAGUAk13ZgcPqULFnOnpG8O4ygZcxAp2ilf6TTWxIgpmTchTLVmQqm8agqcZX51IJ/wA7klObKtJBL1DJDskneBBcOGpr1iilJxayQlwqoct7Jp5llK5BoxtXBo7NVgWJAPIP8AHhAKdyUCxbO3tEqzAGhNRQlOvSMOTLJFmV7Tt3QWfVSgacj45H0OzlPKln+RPoI9HsB91L9wegj0RSH0nUAZCiHAmGlnoaPoHaEcbPWsIzyygkps4D5mcpIqLdH6RR+kt8PUD7WpUAQAxd3paJuMxiGKZISEZ5eXKAAt2JcaEWoH46RtFPZ85YRLdSQAs5rVQQW6HN0MeVjZwQKoJ7MuXSQJmZIQ7GxBPlDWEWopSN1IAbeBU560Hq8K7WWexmE5CMpAUE5SFaUJLguzjX4QI4zFrWpbKIHAAkl9GzUoA7DTmXdkYiakAJQCG/Cb0pulgK35HhCuHn7rU4ml9b3v8AEAcoalzAFAukBi4BvZudGOutYD0yeTukEA7wCTlIUaUuRU2LVOocAUuSauohQCiWVwDglzR3BrDAUtiykTKBgwHtFyRR90jXS0ClgMGADicHa9ViA1JIzkjUByOLmtC1hG8VLlmqlb1wOeluZHmI5OUyw2iEOwe7gdIbkYZC6neIo7mllB7cogWM1XazLZHQVHyZq9fKDY2dLCUs3eToRQlqng5EAMslc1iaFAPBT7vgxj2O2cAGzKUCQGJfXl1Pk0BrF4RgSSBSgepOghPOsJBQWmMfEEuzEGjiPKkS0pJdOatH3nqKi+mvxheVOUSSEnKzanUkac21vFF3ZuMExDuXFFAhmLcHpEnaaQtbiZLcAhxcWtoaOK8TApExctalFDoUGWLuA7EUHG3WNY7HyVIUAlQUA7LDUH+7DxgOfXZUyXmWWmMQQlKt46ndpWl4QmAGiQWLkDLcsmhBAvvV6cYt4XAqyJaobQAcOHjHsDhkImhJfMEuHJO7agPMQonyccXKijMUhKVg3IrlroocbEGAmYokZaEOcoLEByBWxYZSKakawedh8wVNSW3yBwYByLVAyn91hvCOtWUIKSzubNWr1dyG/ZgADaCsrTJFCkgrSoHRicmvnEuXPBYMVMaKvQvmCg1RUeehj6adglZXUU0Dk9L6fGJDJ7oSN7vMWF0nvJBBLhnFagaQGuyyocEnKGJuxcLG9dSQXuHDwBc0MCCreUGCKZnAz3vY9NHNuElSgAUrOYAKfMBUHKHdgxqo8GZ6xmZmy5chIP4SHBLFNDYuTa/EGAKXdWZaXUBYulnY0GmWjXcaQHtSUqUosSlYGhOUMCSKPVuB8oL2kzjXOGIBBLpy5UpAcBJB489XzNKuzJIdWUvoXu+lGCjp3oD6HZ5+yl+4n0EejOy/uZfuJ9BHYypX6S5R2OeoBVwv2amoaO/g8SMZiMyZWaVkLhiwAO9YbtWDEs1SaRT+lMxl4e7Zy5BykBgHzez3rwntLFvuBCggqRkJSRZSSe9XNeuo6RtFCfKXd0lAIJBCgCUkVzBJAb425xiZseWJQUARRNNGORNacEiGMatOSYynURlKXFHcJLc2F4QloALhCUFm9kcCxylxcfAxAvhMNQd4AKJFXq9wwJs48RFfB4JJYA2GhIbu1AIp3dIQwZKgyfxnMHDkb1PO5chiecU8IpKLAAkcQHHGAVTLFN0PTqHcGutqx7CJUUADUqSzORvZlFzozBucPTcXKKCkLl9AsXOgHGE5k1SqpUJhCSPUgljRyBTpEGZgO/qciPZYUmKo1qOB/mHNmTwAoEgOssHqwYWPMGFJ62LMQqpCXLjeu12IQK+UdmBPZgGqhxSa1ZnZgSeJrUamAZnS0qmhRy0IZyKQrtGWmWFrCie0WmidGUVKZuRVA5eIc7gNLkgAJez3JtoIIJaioKWFEtu7oZjwq2mrGAzicOmWgKSMwUWS1nIJcnwMDSpIGXd3qMXckqANgG3mgmKG4ycxSFBRDWNbc2Jp6atSZiuzGQMorIIZvxEitrQCGEmlbuxZqgcQ4cNdiLQkZO8SqwBUebBwl9OvPpH0WFWrdzd7Kp7XCk0pTWJkyVklpUrM5LL3CAkM7MQ7OAM3OFA5iJi2WVqTQZchYDllOnWvwgRUrMBMAUySXCQlRdkqFLhlGHcPiE5d7M+gyt63HnRjGVmWpzYjjaxNWehGrc+EUB2cJJlCWpSULzbpoC9wxN7s3CkG2TMUJiUqBzZVBTnh2Ydrtum+pIgH1QBiopLitspLhyCBx9eZjuDMzMkYcnI+9mcobk/okwH0kfILxSklUpXednKgPaJzPQAEa3e/CPrzHy21kATCFpdIdTuQa51XFQxUr8sAuvEBO7mCiokIIuCogsWpRQuC1TYRhE11MVUYAOGKmdgfwq3iBd2hkkkMogkBIGuV1KoAaeyxPLV3hYJ3spKQoNMcVO7VnarJUSHe0ASVNLuk5crlJXVqJdzRkl01gXbjKUlTkyz7RUBcXdq0vTeDNGE5ikEAe0CzsxyipB5QbFy05Fd0EJYMx3K5QFa7zeDcjAfR4D7qX7g9BHo5sz7mX7ifQR6MqFt2cpKpeVWXvas/du2jEnwiXM2gVBRQucyQ+Z2qTR3NRVqfGKP0jS5lI0WopPLul240LRMmlIklBUcxqA9CCCz6mgsdA/XSKk2UkSQvLvHK7asaRuZKoQ0vgXCWozBvAa6R6TJmTJSQSlAPByq93sD5x3aWGOYKCsqACCniXBB8niCaiXmC0qcZlKci5BJB5M9urcYoyZTrTMfupIDDjfTkIRwymdiO8atQ7xcHXXhxeH3KkKFiUlqtUgtX9HgEsPPAUoP3lEpfqXFPMePCGpsrVgObfv8AZgBksB93dLCtAbXsWrcigs8YZ3A7NmcO7d16gn8Oo4mmkBzEd9Xs0SWNKuQDTp0pGyJZffl1y5g7am9XoGL8G6x7tFOAGzF7F2IIdJPAEs2uWHk4SYZYSVIzu7hIZqlgPKAmS5iyphMUBSyhcpBt4v1hyXLIfNMmFgSRmqw6dGZ4V+oZitK1jMMqRrvMH3SwYhmrxvDshQWQwZLtQXBSv0PraAGZ4cgKmuxbferPXyjGz8SEpTmqVqoeKmJJ+JhiSkFaxkAYnKoBipixr1MC+jpeWl67gb5/KAxiJ5Ss7xNT5BRoCGZwAKceIgmDx63SDvuWsxFK8NXoWLVfSB4xYE0gyywruJLqcakBvP4xuVMlKcKlgkNRwb9W8mgCzj2oSpOYUUAwd3KWVmBYd176jpGl4RzupKBq6npySCRfp1jU7aKUDuKDUAoB62pE87TmK3AGVfP3XA5FyKkcelxAFkbMWJm8rcuWNzQhww1rfjeHsbtWTL76w/4RVX5RWIm0tpzVoyJORTgKa/UGzG9NBHdnYBIagfUt+xFHNp7eUshEnMkG6ymvg9hzbWM9ioJqsLOqVL3i44E6fh5cYemywAWu1x+t3jEnBrIDUAoxUUv3dGIY5dCRUwEkz0AaAjmzWuFVHgfizglLdaQkpoaKFSzGjsARyi1PwKmCVJCkh7kXJFXoosHo3gYRl705K23agVJBYGz6C37MB1cwJIy7qSAU5UksCxJoDWqvFULTA5Vul8mt65ql+Y+MU8KEy8hSoFKVFJLuGUMwryKh5QvtGewVlSFFSFHgySpwX1oHA5mILuzG7GW1sifQR6M7J+5le4n0EejIV+kROeVegUaGzFFSPMU4xMmoUlEwMFbqg5OgAV1cUSON4o/SRDzJZp3VVOjlCRTWqvJ4lEEpWAnuIIU1HDjKdOJ0t5RtX0WBxSES0IUoJISBWgoOJpzgYmHEZgF5EpUQMocqajkmjcB0LxNKs6paQApykG2h3vgPjBsNOKZigmgWsB2sbrbwERG8RgVSg4mOH3syQ4HHgRyZ+fE0kkKCFLQpw6SAC/EUo9oztqUoAJSSyizk1T468vHSML2cCgEnQFBex5NcQDkvEywhAUAVZUvuu26SHP8ASYB9dlvWUPBPhqkC1L6NC6cQTLS5cgVHRw/74whs/LmSwahZ2rQcKcICnjFJE1ORgMqnYNV0qPCtQXgmJkLKzMcZAzuDmcDQ8Kp+PGB4k70ogByk5urIv5Q7OnLSlGUBVN7oGrQwCuII7ZWpoQ+lEserpjuIxxTkAGZVSkWAABBc+IpGdoFp6iaJyJL/AJn+UKLUSO0ynddg90sD0BpaAIoz1nNnKeARbpxVx0+UBl4PIgqC1JKBcLueDWLkMxtFHC41G8hUtSSEv+J00BIbqPOFtpzVTFpSkDs0OonQ7rsw4A+fSoLYcLUCpSiDckktmqGABtQ+XjAsRjCVNkKlCgcuaH2lXYULfzEPSDSlAJKZmdj+GwGjhnYVbhAMCghcsED7RAI0OpAPNn8GgF8SVkZVpUaOGO6P6R06x3CTytdcrkEMpLsRW3Eh9OA5w/i5xJyIJBspubhn0NPCBmWlITQsCyv5vxVHFhV4oEmXvk5aUDJTZ9Tw5nnD/wBZlIIClVGg3j5VhJeESoOEqSoHQFgKu5PGhZ/WBJwJFQopatqejecA/M2wkg5JUzqco/8AlwgCZrKIM3ISS7V5h636F63pGRPUkKC0hQKSKUIcXpQ+QjkhDIJKFEVLgsDVn6eekALEpmHcBZI0BfM+r0J1+ME2fhiiagFKQ6VMQTw1cmG9klOYBSnOSgte9dbA+MN4pIE2UK1zeg18RCiZg8TKKShSSAWIDguQND0AheZiAsLOuRQKbZQDLCU89Tycw+ZACpKvxM35XhDES3M5Jtldubovx7sQfQ7K+5le4n0EdjmyfuJXuJ9BHoysJfSol5YqzKcjSqG+J82idiZ+YzAxQVAgh2dqh9LZgznrFL6VPuWYghX5kH1AiMtZ7M0GYqbKA1r+O8zcGjYdnYRTpWACAx7zEszactDrB8SGmWoFqIbmhwW8YdmYlCUoBIDpBCcpKgOgciI+IAU+VK2N3FAz1Av4c4iPocSnOhOUPCOOkKQBLQaKNXNjct5cefGFMBtYoABo13B5C3h8YanYztFICaqzDyepraggo6NjIKWYg1YuXBOur1iSiSpEzKqpYjrSLczCrCT9oBwYP+kSVBa1pQSklRvUMQCdOkAzOV3OLN8BDasTlkrUw3EKIHh1gGIwSCg51LBQGKhQHiwrE7D4AE9wZTxCX4aXpSAbweze0AWtQUo1zEXLachy4QHEyFhfZ1IIfiLa6s7UDGpguxMYWCFKq2UliGUOoa9IYkJSsq7XRTC48XB5wRPXOmS1PMY7qkhkmr5WppC2CmsmYCKTAtzwKQBQCmpHOkHMxWRSVEEhTrBYUpmUDXgXehEclSjkSS7qzDwWUisAxisKjKMu6VUAdmFySeQ+Uanql5wygAlmLgMwp3iP5fPnANnpGZRmLBCRlBPQU46V4kCA4VZANLUG9fqQC1agQBpu/PzEhgACws4SSnqCp3/YLJCiez3gxZqFNQq4IzNuquo3FYTmbtXqQVHVzYV0LpI4Ue1msHi2Klm7JZ9TvggniK018YD0manOpJUsEGpJYGw9lJfxOkO4eUSnN1AI4VrUa0NYmyEqzqIScxIrUNe/B3bSHNm4pSHchSVqOVjUNQ1VQiguX6wC+0EbvAEs/MxmWla/sm3VACmiRc+RYeEa2ripa1JSBRjnFRXT4ZrcoFIwBAKpc5SKOAXY05ZQbPrzgGdtYBGUBKWdw2h4P0hbZ6WXLZ2csOHEfvhA/tFg5sQWHJnZ3aou3A3hnC4fs1ywHIKiHPGrtwqLdYAeHnLVMlpUAyCcpHRqvC+LVWcRcoI8iivxMOIJEyWebH4f7QttBKgsg93s1AeearaUgL2yh9jK9xPoI9HtmH7GX7ifQR6Mqn/Sp8yKAgJU4PVI06npE2ekNSqd4pbiycxLvzFGILWeKX0rS6kjggnX8aOAtQ8LxNmJdDum4cPWpZx5gFhXNW0bFUpyzEFaXCkJAZ9AHzDj106RXRkPCIScJqBSwDfsu54wdci+clBAplUDT3VKJFrJ4iIitMwaFXSOv+8I47Z4AocvMUP7vAiJiQSiYJgDFspsbWv8ICvFzrKSG1uW+DwVuRNmk5CsZiN0KDZm4KD15NDOEw5lKUteV1MAxtcmqmABYeUARstUwBXaIY1BS5bpZiIsS0MgAqzMKlr+UBN2rMQqWFqmNLGgHeOg8xpwd4nYbFEF0sB4nzy/rFBG0paglSkjtHICaEgu1z3QWfpBZOMCyDvU0Scw8QK+XKAmTJ/au+V7BTKTlPhU6XpyjxwU1PcUiYDUgFi9AS3QcINtcqpMUJYQGyl3Up+YHwB0hnZ+NSRQDqFD/aAkLSXZSWdJHGhYHnqX6CGdmB0FLtV3d+8nNTgMyVRrbZdaVJrutRj7QPp84TlM0vMSErASTVwQcwcPUVIY8RAZwkwIzkAlZDio3MxoOo6aVtAJM+aEUO4shwWLvvXvyc3rFGfJYLAAodOACi79VwJUvLKlhr/LdHW0EL7TUVTUoKioJrWv4U356sNYzIwyToHIV5hCVD4k15wPEpPaZq1pQ+04LBuAhyRKV2qEvda0igpuJ+XpFDiJYQEkWUCwIoSlyAQ4vmPiBEpS99JNAlRBYWSCpyAHF+HhFibKUvDuFEMigaxbj8ISkS8zJIGYd4A6By/QuPOIFpuK7ObnSRMTpRiwe4NaDUBjG8MhEwpFRSzuUA2YkNqrqOMExCMqkhr8r1Tw5ExvCys60gEfdhwzPex8YoN9R7MAWcskZqmwFODnTS7uWKuipIqxUpXgSS/hmHnC20cMtEtQTlzFJtqHSCBQEFl89YV2QR2iCFE3cEu1A/yiCgUOZQBahJJN61A5h3gO1mUXrWWqn9MLy5SlLAKiRmJSDp3ny9KQxjCMym0lqHg3wuPKAr7MH2Mv3E+gj0e2X9zL9xPoI5GVTvpOg9tLvlyKBbqBrTWJuIwyUZgKpSUl7VzZT4XFOUVPpEtQnS8uifCqgD40HlEQ5g+YtUFT374rZr1jYtIdszE0FAakkACrfzGoNn4wJASpYSpASNMtOBepdTtdhcnpZRhc0tFWISN5gdA9Dd2hTa2HSEZQ5UoskDiNS2g+cQDVOMtRKZQAIbK7G96huMYk40KLLUJY4ZX/ANTt5iDzcGsZQFAgBmNyQbZiCRAvqyJiXKKih63a3OAPI7JBUylKChUOlKT5s56fpDS2TKUtGYZ2L61YO3ECJAwi5dZSymtQC4PUFx/mKGFxypoyKlh3Ym6eLtd6W6VgpFcsIQkFCSSAQSCXs7gPSreUMSs2UKyuMzDeUw4FlCgLgZha8ETg8yXWTuuyi9uLmMpCnVLrmAplVcG5YlnDjziB3ZwJC6FirUM9AD6X1Lx2ds+Wq6B1FD5iAKwClA5lJq9DLCsr1LPR63aH5aWAFSwZyXPidTATcRs5TbpentGtLVF4kzAySFComFt4Ah8rOL6vYi0fUmPltrAiesB6qQeVv+0wRRx0spluo5lqDcL6JGnDidXge0sIyQH7oQH4ucr9XLwzPmpMxIUd1FeLq0oNAddCOcLbWxBPdCm3akMGCgp3+HjASEYEJMvMTlcCpNAaa0Ado3NKxOOTupUSkly7jK5L8vhFDESiUILUzgeOdvWGp8sqUpQslkjmQ5P/AFN4GLUKYdShKBrWgAVcfvlWNJxYSEjsylk5cyhnoGaoIVpwhfCygJi0klyglD2e9nrXTkeUU5uHKgCl2Ite8BJ2lMSo50FJSAATZic1x3hoK8oHh5dWqwAseT1YVAd25GCbRwtMxplq9iG/esIYZS0AqfNxpxUUv5AwFOcjXg+twxFCfdUf6kwripapZ7WWRQajqXI8n4Qzsid20xQUO6HAYAEuUm3AJSG5Q9isdh00UpFKMA7ct20BMwRKpqFFi4UoNzLm/AvAMdKcqL2Bf966+Q4QQTUZ80lKiASW7oBIIZ+FXrHpna5VWSDUsH0s5+UB9Bs37qX7ifQRyN4AfZIr7I9BHoyqV9Iynt5WYtRNK2z7xfRqefKJ+15jKCWVRgTloohRc8b1pxVFD6ToGdBeuXWxra/Ev/T0iYrGAlirN3AC5FAcxJc1ub+DRoWJWPnoSMyApLUoU00D1HwjWF2lLmT0kulWUpyqGrvQ2r4WEeRKBSktcA0PIcXhXFYYEulwpNQQLc6eEBRRNcFAfMlZpqG4jmKji8KTcStJWwOVRuKOopBYEmgs/i2sMCYMonKUSVBglNCSHo7O78GhLEqWCxKSGrLLsKJNMrFVzXkYinMPnVLStQqpgkNWoHVxc1qAHjJm77IJygFIP4le0eBuB/iNp2o4OdGUoSSwLgnupan8x8xGsRJCZclJGZQ0vo6i/W0B0zVolHMXZ34mjtwNwbiN4NRzy31lnyzJb4QEgZQezMxJ40I6UqIXXPqCkqQCG5i5u1P9oC5OnpQHWoJHElonTfpFIDsVK91PzU0IJwCT3iTzUSSeVS5gs7BJAAYNwYf4+MUamfSZIDiTNPgB84UxeI7SYF5SmnIndJNCOLt+tock4dNQQ/75QPEyHScjAtq7c9NRTxgjmx1/aq6t8P8AHwhjbKnzgXyA+S0xLwcubLLsHfz8T84HNxkyapSVMN1iRWjhqijQgpnEIKEJJDmcS2oSFrWCRcBk/GKeC+7S4qRmPVW8fiTHzKJMwIyBbp4Fur0/bUigMXOSkDOksGsPWCHdqSgDLmMN1YBp7Kt0+o+MM4Jby0E/hHm0QcZtCeUEEJI1o5+BZ46jbCwrLKKFAgqYgulzUO/EvbVoQWNrj7CY7E5CB1NB8TESSZYw6s1TMJygXHsvyDgx7G7WVMHZrARvB2ck6hmFGIB5wDDplgkl0q4qSRclq/KA9hJPaEvRxvAHVySCORJoflD6cOkUSB4QDCMJqgCGVR3ofa+Zi0nDBqtAJS5QY8vCBYyV9ms8En0MVUoAsBC21fuZnuxAxgS8tHuj0EejuB+7R7o9I9EaSvpKQJqKkOg2vQ5h5kAPziZOypB1NGIHNJVUU1iv9IW7VBo/ZrvwdL9CE5j4QpPlFMsvVTor3SCSDQVcML1uecaRzDbUnJABlpUmgFGPC48NINMxspYqlUtbe1UEasa18oYwubs0nVSU9DThxrG5+FC0gZXHgPWAnyMwDWYliAVAUcgKDPQPXS/EbQVGpOvLUAs1D3SGHB7tGOz7GYgknK9Qejn0HlFDHKTIMtaUlSSCGBqD3ga3LFQrBQ8SRlWgoOZw51YAH525nhCcjdJajUFNGfiK6mKUraaVlRQkElt0jeJbmodKP8o1iZYVOCQ6XQeIqaWIt04RAlKWpsos2Wj+Ti13PygkhBIcjMO8EgF6uHA/WO4dI7TJma1WqVM6qvR3BgrrlrLMWAFXAsHZrEka8YBiThySCGYcQ3zgqsMriPJ/0hZe0UqTlUVSjxuOj/4fSDYfGgI+0LF8rNUlgpmFSQCxbUGA0MMriB++EcVhCQyjTlX1EL4raoTRKSdXU6AOr1JpYCJ31yaU9oFqfQWBF6JLsGFNTBFNeGbUtAFyU3IV1ZvB6uISTteabhX5U/OM9tMmBiCCXAByD4hIbzioeyp4+Z/wYGsDj0sfWsTsRhlSqEEEh8yTnSz6g1HhGpM9aVUuOICgefHyOkBS+r8RXp+/hC6NlhKlKDObivWCTNoFQ3lBH5qtqyd460emrvQUvEKJZAC26jrRfcPNw76wBpeHSN5gCKaO3zEcUgHT99DDUiTmSCwzAB61tzDHraBqkEXBHx+I1iCNjpSgCEoSQrlVLeg8OMYymVVKileg4mmmoiqTRv35QDBIlmarOoZiWCa2AGppcEsIoyjtVnemkcklm5UgeIxMwJWh86SLm4OlRf8AdYtKxEoDvIbkx+AhHaWKkqkrKVIzBJbQvcUNatAVMF92j3R6R6ObPH2Uv3E+gj0ZaKbfJ7WQAHfMa2cAMCWoCCqn6RMxcz7JbUJUHtV1JKU/lYmvSjxT+kT5kCrZVHM9EqDZSr+UuQToCYi4ufuKAcuU1FO6oOTe+YfGNYj6fZyXkSqD7tLNVqCx/wB4DMTcKY8yGPWsM7L+5lf+Gn/pEMqAPCAgYkutCaUOcuNKj9b6RrBTCuUxQ6Uq3CoOAKhjqSLeUZmoBmzSNCEDo2ZXqR1Ig2FWU55ZPBaaaOM3lTzEFAxGAQas3j+yI9hFKlrdRK8ss5bmz04s/X4RTUE3CiQ7OUluHeZrwtJ3Zk0kVSkADiTUDxcQCn11BCVAFK0kEuKKc7zG2r+EVUJCpkzUsk31IIb/AEg+MT8aZSXBLnUCr9WoICZikykKlliVFJLOWqQ4Ou6OlYgJPxicyFB0jIqigxzUALmhbetwgCkpGZQLZpamOcElauDHedhW/GN4YLCitsy8wTXmCT8oztGSpKiU0E1gpIZiqlHIpWnyghWZhAAAkMpXdrxevg14clYp0hOR2DOhTmrVIIS1jHpcp0KUSXcJHPUnk4cAQXFyiGLC7V4XH/SfOChqnUYSxo+ZYSQx4Mel4GrGEbxQjdr3ifjlaDsCzcK+f+xj31NRCvnTm9dP0ggE7GTSjNMSgp/CDlLHre3+IFhkZZeYEnKoggUNKmnu11qBxipLlhUtQIAKSU05UHmGPjEYSzlCwCVJp7zG3i1+cUPYrDZErWapYEc6M3VwPOM4VMyWgLoSpQBSp6lXPSp1HGvFKSiU+ZOUi4qcw6pZnuHfnW0MrxCl/ZrUFJuxSBSrM1/IwQbDYRb5AEJUgs4fdDCoBoS6uFW0eLgj5TCbTmIUSJedhlBJI3R86V8IZmbUxBNEy0joSfN2hFV8XhksVMQwJLVsOEfM4pDoCrh3HA8n4t40hlO18QCxCD/SfUKhPBYcqX2ZsHUE1arA+VnMIingZCDOWkBwUPXRiG9TCuNwqMy7FpatXYjxuIzNw3ZJzZlUDgjnYPQeUAGGWmWTmbdL8gam8B9bgvu0e6PQR6M7P+6R7g9BHoy0S+kJBWlBBqjTWtR1ok+FY+eUCUhTd7KKcX3z4mWD4xY+k2IKZyB//Mnx3sp8wIm4pYVlGiVKVewUUEfFRjSPoNmbST2SBlW6UgFg9hUsC7R1e35A9og80K8NLQjLXKKQHSWTZy9vHL04x5KJYTVaQ9SCU1PFgpgWgN7GxCEOtSwQpS94gpcnIaA1qyvyw1j58kpC0rRuq3sqh3VbirclP4QgMMVkpl5FJfN3hQ0BDJNHuOh5OVexnugH99YKYMySkDtJiyrhmJrxCRobh4UmLzEFDgTCVX3mCUoS5B1rrHV7NmugBJBAy5nbd964NxaxubQ3LwuUsS6mZk8KsH0H6eMEAkyAKMI4sgBSeaVjTUJV6g+Jin2GjeAr8YVx+HIyFqE5SxrvMkaXB3v6YgXKzlbKSqtQwBexJvTgL8oT7AguSSyVFr1CFMak6t5xRk4lJquWyQGLne7T8AR0q8BCzMmJ3MrUCXsk0J6/oeBMABKlJUEkqOcggqqxAbwBAIfnFXEo3RmcNV9AbV5V9YUyhM1UxRBdWUOwqCrKHNAwr5XN1cUrMoFSwHpmd0pAe3G19YC3hVAJAcUhXGuFFSS5IFHuAdCaawkZ6CpgoiW4GdWtCVVUkkm3Kkax8qWpKQmaVHNooP3VGyQBoNIA2zsRRYNHSFMaszoNv/DfxjOHnIRK3vatxcupq0cOfKEMIoywsDWXMYnk4F+aV/CN4YKT7KnBDJIqmhBKfxjeIo7QCmLkgElJICg5Y0ZqEM4NjZ9RBpIEwlaaghJPdoohiATUH9YziVZi6Xcl8jUBbeLizkPlOvlDmCnpzEoSoKYVJKs4uUtYKDuAPm0UZlYcpbcU3LL8lCPIUHq/5f0pF1EtKgCKg1BBPyMAmy0C7nx/WAmzQH6+X6QM7p0YggNxKTet6HygipktSlAKy6jMC3AhqNUXB1tA8xyTSuhSpKnFizFxyv8AGCD4tYbKwISoqbSm8LaByf6YLtT/APHmFmPZnwpCshghKlDfm+eW+XxF+p4Rvas5RkzRlDZFOQSWPCoDm/RoiqWzx9lL9wegj0dwP3aPdHpHoio/0pUntQCPZSczGlV68+HKEpplUSkVJZ79buCLAM1z0i/tfYxnKzCaUApAKcrgsVEaj8RhdH0fIXmEwJSSCUJS1rByo61jSA4eQhJSpk90UVUWFWAPnGlS5aqFEvwBfwq5igvZ2VATLSFEU31NRuOU1tpA0SJwb7OUzn/9iqc2ytWAkL2GtS3lbqaEKJIboO9w4dYuYV5YyLmKmr6Cg8fmSTHFzsR/yZZ/9Uj/AODwvNwa1OVYcE/+YVX4QDmGAqUTSVK0WXZn9gM0eXhZv/ND6sjK/QuSPMwpIkLR3cIn+8D6gwc4rE/ww/vD9IBWdstTkkqX1UT8CYQnYNLVcEXYMzV84sKxeI0ww/uj9IyZ+IN8Mn+4n9ICHJw2VWa7pJdVzwqa634PBDh8zpObo1NDYU1iicOu31VDcO0H6R1EuYAwwoDaCYkfBoBbaEtJAcVCzyqR+/KFSlgwAqQQCWD8HtW0MzsPiMzplZbe2ksQ9R4E+cOLE0iuFT/dAfnQQCn1GpIJcXTbK+raOwD2pGF4dt6lD6uL/OCyu0QoLGGLgFvtUC7PZNbawSfNmTUKzYYBwzlaSXNizNSmsBLlSWYk0LvXiahubEU4wZSpzZc+ZqEKSlQPwtr4xxcmap80kpBD5UlCg9XO8qmkMSVzU3l0y/y1/wBVIBSciY4VlZViUlwR0U7a2jiMYtwFpJTZwAFC44c3bWHVTz/yleaf1jvaAN9lM802/PrzghaVi5qSUygAl33gxJYAnKDugkOw4xmemabjoQbeFYY+tCg7Ffmn5qPrHRPr92vxyU5UVeARweVJ+1lhTe0k1HUOAeorHMUpGVQlrdKqM5cXbvVF/jDom3eUr/T/APaMAmwlr80/rAJypwWoGYpKUtZzXlSsH2jtBBQpCQpikgGoHTKSKc2jZTV+xVb+Sv8AqgGMBKCBKU5DBynX+qA+kwf3aPdF+kejuHcISOAEej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6" name="AutoShape 10" descr="data:image/jpeg;base64,/9j/4AAQSkZJRgABAQAAAQABAAD/2wCEAAkGBxMTEhUTExMWFhUXFyAbGRgYFyAZHhobHh4ZGhobHxkaICggGiAlHhgZITEiJSkrLi4uGiAzODMtNygtLisBCgoKDQ0NFw8PFysdFR0tLS0tKy0tKy0tLS0tLS0tLSstLS0tLS0tLSstLS0tLS0tLS03LS0tLS0tNystLTc3N//AABEIAO8A0wMBIgACEQEDEQH/xAAaAAADAQEBAQAAAAAAAAAAAAADBAUCAQAG/8QARxAAAQIEAwUFBAgFAgQGAwAAAQIRAAMhMQQSQQUiUWFxEzKBkbFCcqHBBhQjM1KS0fBUYoKT8aLhFVOy4nN0g6PC0jRDY//EABcBAQEBAQAAAAAAAAAAAAAAAAABAgP/xAAWEQEBAQAAAAAAAAAAAAAAAAAAEQH/2gAMAwEAAhEDEQA/ANbSxgkpzEO6mZ246+EKTNtLSjOcOQnj2gtxAao6QT6Rd2VQH7VNDrRVInbVQkIOVFQgMSllEghyRez3D1Bjm0sY7HzEKARIVMDPmBbwsYAdrTv4Vf5q/wDTFVBoOkbEWiMNrT/4RXir/tjn/FsTphC3v/7RbaOwEdO0cX/Cf+4B6xtOPxf8IP7qYsPHKwVJ/wCI4j+EP9wfpGjtDEfwp/up/SKbGPCAlDac/wDhF/nTHv8Aik7+EmfmTFYPHjATP+Izf4WZ+ZI+cd+vzf4Vf50f/aKJidtXFlLJCspLkmlAODg1JKdLPAY+vTjT6sr86eUcVtCfphVf3EwAY+eLhCm4uD8KfDwg8jbaC2d0E0qHD9R82gNIxmILvhm4NMSdavXhGDjcT/DD+6mKKJgUHBBHIv6R2AmKxuJ0wwP/AKiY4nH4n+F/90CKkeIgJZx+J/hfKamOHac/XCL/ADpMVhGDASFbXmC+Fm+DGMf8eOuHnj+j/eLBjBiVExO3E6ypyfeQ3zjo29J1Kh1SfkIoQptdREmZ7ptBTyVOAeMejGG7ifdHpHogn/SaZlEou32gq/JVfC/hCe1lL+rEKZTMcxdyxLl1APQiz0BvDn0nSSmU1+0DdWLCENtrmElKycqgAAEkJcKzXPJw+vBo0j6eWlgLRqJCtrkDMEZkvTjlf4lgS3QRVQtw4IINQeUQbeOxkHmI1ATsftMoUUJQSQHejeAcE/Cx4GOSdrH2khmuk1cEJO6bVIuYZxeBzrSrNlZnDXALs7hrl7xyds1JsVA9cw10W/E2aCgYnaBUE9ipLnUiw8SOZ8DDeAnKVLQpTOpIJalw8J4nChCSVLFApmGUl3LOSRxApqYBOxE7vJWAnUMDlB7ugPU1tAW3jzxGwmKnhioiYlQJAZjS4BGovUVihJx8tVlB+BIBHh4jzEVByY+V20s/WS3/ACyPEJzx9UTHzePB+uAaEPX3G+RgqvLEsqApmUHbl01gGOwaAK0BNvIUiWnFMqWlsypZozOQObgChasM4jHpVMT2oUiWGIpmBL/iTYWcatpERoYfJOaUXW28KhLU7xFHFKXtB9o4ubJGZhMDOQElLM2uYtc6aQDYM4GZMfvKCVeFSf8AUo+Yh/acntJSk9CPAg/KKFZW11MFLkKSg+0CFt1AqPKHVY2XlCjMTlNQcwr04xyUWlimnTTnHy89lTVhEsKV7WYUprQ1gPoZm3MOLzU+Dn0jKNtSFB+1SBzp6xIkYZgVZ0ICb0SkJfi9R5w5LwiyMwWFApNQxceReIHsTiwJZUhlt+He52HeYVa7QPZeLVMQ6gL0IBYjRnvS/WPnJZF0JTVJdL5C9DmBDAigI8W5GwkucwCFzUUAqzBmHtDnYQg+oJhPa5HYTH/AYlZ8Wg0X2gH4pf6VvS8exG1SuTMRNQUKKSARY8uIMIL+EP2aPdHoI9HMEPs0e6PQR6MqQ+lKyBJa/aU6sR51hPHqmJlJlqByhSSC5dSWZlA65i9flDv0kICsOSHAm2qdLsKlrtyhHaOOUotMACVAFCaZknMlnbiHMbQXCrGQaAhun+KfGMjEzZZA7QhBeiUpJCuG8Ga5jqMHuumZu2FKV9u2n4dWdw8EThVMBnzJGmVs/izpZ7VdtHpAXD4mYQkmZMdQvlltoD7L3POCzJ8xOUdqSVK1SizE0ygatUwioKl6KXlSXOXKDVBcBqUB8oYwzzQpQSN0HJV8xBBd+eUDxMA8MXMFyPFP6GCIxMw6o/KR6qhLDT1KSCAQ4oMp8xA8OSVEMXfV+nB/hADl0WsmrrJN2uWs5oC0ekzkhg7kNm0ehF/GN9mFLLjQCpowcjQfsQVKJSTvWB0zEelYgxLxSHAFA4IFSWHeYhWr305xpSUFHskspSnzByU0KQom5AoXjU0faLT2bpzAUcBjeoDi6tWrzj2JmSWzNY1etCWZgSQHNhrFGx2gbLMYAANlBtzvEvHrX2qFquxDgddP6tIcnY0aIPkR62gOFwonOWej30JIDCwO7XrAZ2GpKsw1NVH96coqYrBBSDlZKmofjWJ07ZCkgqluk07qrs/h5ho3g9tbqkrYzU0TpmJ5aNrygEMRh0pAUmWtJYBjVnDs6nAclNGpWALmqCSlWYJLBSaVc33QBpblepawtC50te7ldYLvcsm3SleUJTsMoKZc6X2hVmYs5NhR6BgA0Udn7GKWYggqADhJZyADUc4ziMCqUtIlrYgPx1Zun6COY3ETlOmYkEpNgGDlqmpdtPGPYPOVo31D7Mbxyku1hRmauusAIYcqKSzHu3JDkEAF60JcPxd+LU3aS1IMte6o2WkUY0zEaMopfi8cxMiYg50rLhg9wzh3GrVOkAmpYlJOZqH+YFilVaneI8UxAriyAGUAk13ZgcPqULFnOnpG8O4ygZcxAp2ilf6TTWxIgpmTchTLVmQqm8agqcZX51IJ/wA7klObKtJBL1DJDskneBBcOGpr1iilJxayQlwqoct7Jp5llK5BoxtXBo7NVgWJAPIP8AHhAKdyUCxbO3tEqzAGhNRQlOvSMOTLJFmV7Tt3QWfVSgacj45H0OzlPKln+RPoI9HsB91L9wegj0RSH0nUAZCiHAmGlnoaPoHaEcbPWsIzyygkps4D5mcpIqLdH6RR+kt8PUD7WpUAQAxd3paJuMxiGKZISEZ5eXKAAt2JcaEWoH46RtFPZ85YRLdSQAs5rVQQW6HN0MeVjZwQKoJ7MuXSQJmZIQ7GxBPlDWEWopSN1IAbeBU560Hq8K7WWexmE5CMpAUE5SFaUJLguzjX4QI4zFrWpbKIHAAkl9GzUoA7DTmXdkYiakAJQCG/Cb0pulgK35HhCuHn7rU4ml9b3v8AEAcoalzAFAukBi4BvZudGOutYD0yeTukEA7wCTlIUaUuRU2LVOocAUuSauohQCiWVwDglzR3BrDAUtiykTKBgwHtFyRR90jXS0ClgMGADicHa9ViA1JIzkjUByOLmtC1hG8VLlmqlb1wOeluZHmI5OUyw2iEOwe7gdIbkYZC6neIo7mllB7cogWM1XazLZHQVHyZq9fKDY2dLCUs3eToRQlqng5EAMslc1iaFAPBT7vgxj2O2cAGzKUCQGJfXl1Pk0BrF4RgSSBSgepOghPOsJBQWmMfEEuzEGjiPKkS0pJdOatH3nqKi+mvxheVOUSSEnKzanUkac21vFF3ZuMExDuXFFAhmLcHpEnaaQtbiZLcAhxcWtoaOK8TApExctalFDoUGWLuA7EUHG3WNY7HyVIUAlQUA7LDUH+7DxgOfXZUyXmWWmMQQlKt46ndpWl4QmAGiQWLkDLcsmhBAvvV6cYt4XAqyJaobQAcOHjHsDhkImhJfMEuHJO7agPMQonyccXKijMUhKVg3IrlroocbEGAmYokZaEOcoLEByBWxYZSKakawedh8wVNSW3yBwYByLVAyn91hvCOtWUIKSzubNWr1dyG/ZgADaCsrTJFCkgrSoHRicmvnEuXPBYMVMaKvQvmCg1RUeehj6adglZXUU0Dk9L6fGJDJ7oSN7vMWF0nvJBBLhnFagaQGuyyocEnKGJuxcLG9dSQXuHDwBc0MCCreUGCKZnAz3vY9NHNuElSgAUrOYAKfMBUHKHdgxqo8GZ6xmZmy5chIP4SHBLFNDYuTa/EGAKXdWZaXUBYulnY0GmWjXcaQHtSUqUosSlYGhOUMCSKPVuB8oL2kzjXOGIBBLpy5UpAcBJB489XzNKuzJIdWUvoXu+lGCjp3oD6HZ5+yl+4n0EejOy/uZfuJ9BHYypX6S5R2OeoBVwv2amoaO/g8SMZiMyZWaVkLhiwAO9YbtWDEs1SaRT+lMxl4e7Zy5BykBgHzez3rwntLFvuBCggqRkJSRZSSe9XNeuo6RtFCfKXd0lAIJBCgCUkVzBJAb425xiZseWJQUARRNNGORNacEiGMatOSYynURlKXFHcJLc2F4QloALhCUFm9kcCxylxcfAxAvhMNQd4AKJFXq9wwJs48RFfB4JJYA2GhIbu1AIp3dIQwZKgyfxnMHDkb1PO5chiecU8IpKLAAkcQHHGAVTLFN0PTqHcGutqx7CJUUADUqSzORvZlFzozBucPTcXKKCkLl9AsXOgHGE5k1SqpUJhCSPUgljRyBTpEGZgO/qciPZYUmKo1qOB/mHNmTwAoEgOssHqwYWPMGFJ62LMQqpCXLjeu12IQK+UdmBPZgGqhxSa1ZnZgSeJrUamAZnS0qmhRy0IZyKQrtGWmWFrCie0WmidGUVKZuRVA5eIc7gNLkgAJez3JtoIIJaioKWFEtu7oZjwq2mrGAzicOmWgKSMwUWS1nIJcnwMDSpIGXd3qMXckqANgG3mgmKG4ycxSFBRDWNbc2Jp6atSZiuzGQMorIIZvxEitrQCGEmlbuxZqgcQ4cNdiLQkZO8SqwBUebBwl9OvPpH0WFWrdzd7Kp7XCk0pTWJkyVklpUrM5LL3CAkM7MQ7OAM3OFA5iJi2WVqTQZchYDllOnWvwgRUrMBMAUySXCQlRdkqFLhlGHcPiE5d7M+gyt63HnRjGVmWpzYjjaxNWehGrc+EUB2cJJlCWpSULzbpoC9wxN7s3CkG2TMUJiUqBzZVBTnh2Ydrtum+pIgH1QBiopLitspLhyCBx9eZjuDMzMkYcnI+9mcobk/okwH0kfILxSklUpXednKgPaJzPQAEa3e/CPrzHy21kATCFpdIdTuQa51XFQxUr8sAuvEBO7mCiokIIuCogsWpRQuC1TYRhE11MVUYAOGKmdgfwq3iBd2hkkkMogkBIGuV1KoAaeyxPLV3hYJ3spKQoNMcVO7VnarJUSHe0ASVNLuk5crlJXVqJdzRkl01gXbjKUlTkyz7RUBcXdq0vTeDNGE5ikEAe0CzsxyipB5QbFy05Fd0EJYMx3K5QFa7zeDcjAfR4D7qX7g9BHo5sz7mX7ifQR6MqFt2cpKpeVWXvas/du2jEnwiXM2gVBRQucyQ+Z2qTR3NRVqfGKP0jS5lI0WopPLul240LRMmlIklBUcxqA9CCCz6mgsdA/XSKk2UkSQvLvHK7asaRuZKoQ0vgXCWozBvAa6R6TJmTJSQSlAPByq93sD5x3aWGOYKCsqACCniXBB8niCaiXmC0qcZlKci5BJB5M9urcYoyZTrTMfupIDDjfTkIRwymdiO8atQ7xcHXXhxeH3KkKFiUlqtUgtX9HgEsPPAUoP3lEpfqXFPMePCGpsrVgObfv8AZgBksB93dLCtAbXsWrcigs8YZ3A7NmcO7d16gn8Oo4mmkBzEd9Xs0SWNKuQDTp0pGyJZffl1y5g7am9XoGL8G6x7tFOAGzF7F2IIdJPAEs2uWHk4SYZYSVIzu7hIZqlgPKAmS5iyphMUBSyhcpBt4v1hyXLIfNMmFgSRmqw6dGZ4V+oZitK1jMMqRrvMH3SwYhmrxvDshQWQwZLtQXBSv0PraAGZ4cgKmuxbferPXyjGz8SEpTmqVqoeKmJJ+JhiSkFaxkAYnKoBipixr1MC+jpeWl67gb5/KAxiJ5Ss7xNT5BRoCGZwAKceIgmDx63SDvuWsxFK8NXoWLVfSB4xYE0gyywruJLqcakBvP4xuVMlKcKlgkNRwb9W8mgCzj2oSpOYUUAwd3KWVmBYd176jpGl4RzupKBq6npySCRfp1jU7aKUDuKDUAoB62pE87TmK3AGVfP3XA5FyKkcelxAFkbMWJm8rcuWNzQhww1rfjeHsbtWTL76w/4RVX5RWIm0tpzVoyJORTgKa/UGzG9NBHdnYBIagfUt+xFHNp7eUshEnMkG6ymvg9hzbWM9ioJqsLOqVL3i44E6fh5cYemywAWu1x+t3jEnBrIDUAoxUUv3dGIY5dCRUwEkz0AaAjmzWuFVHgfizglLdaQkpoaKFSzGjsARyi1PwKmCVJCkh7kXJFXoosHo3gYRl705K23agVJBYGz6C37MB1cwJIy7qSAU5UksCxJoDWqvFULTA5Vul8mt65ql+Y+MU8KEy8hSoFKVFJLuGUMwryKh5QvtGewVlSFFSFHgySpwX1oHA5mILuzG7GW1sifQR6M7J+5le4n0EejIV+kROeVegUaGzFFSPMU4xMmoUlEwMFbqg5OgAV1cUSON4o/SRDzJZp3VVOjlCRTWqvJ4lEEpWAnuIIU1HDjKdOJ0t5RtX0WBxSES0IUoJISBWgoOJpzgYmHEZgF5EpUQMocqajkmjcB0LxNKs6paQApykG2h3vgPjBsNOKZigmgWsB2sbrbwERG8RgVSg4mOH3syQ4HHgRyZ+fE0kkKCFLQpw6SAC/EUo9oztqUoAJSSyizk1T468vHSML2cCgEnQFBex5NcQDkvEywhAUAVZUvuu26SHP8ASYB9dlvWUPBPhqkC1L6NC6cQTLS5cgVHRw/74whs/LmSwahZ2rQcKcICnjFJE1ORgMqnYNV0qPCtQXgmJkLKzMcZAzuDmcDQ8Kp+PGB4k70ogByk5urIv5Q7OnLSlGUBVN7oGrQwCuII7ZWpoQ+lEserpjuIxxTkAGZVSkWAABBc+IpGdoFp6iaJyJL/AJn+UKLUSO0ynddg90sD0BpaAIoz1nNnKeARbpxVx0+UBl4PIgqC1JKBcLueDWLkMxtFHC41G8hUtSSEv+J00BIbqPOFtpzVTFpSkDs0OonQ7rsw4A+fSoLYcLUCpSiDckktmqGABtQ+XjAsRjCVNkKlCgcuaH2lXYULfzEPSDSlAJKZmdj+GwGjhnYVbhAMCghcsED7RAI0OpAPNn8GgF8SVkZVpUaOGO6P6R06x3CTytdcrkEMpLsRW3Eh9OA5w/i5xJyIJBspubhn0NPCBmWlITQsCyv5vxVHFhV4oEmXvk5aUDJTZ9Tw5nnD/wBZlIIClVGg3j5VhJeESoOEqSoHQFgKu5PGhZ/WBJwJFQopatqejecA/M2wkg5JUzqco/8AlwgCZrKIM3ISS7V5h636F63pGRPUkKC0hQKSKUIcXpQ+QjkhDIJKFEVLgsDVn6eekALEpmHcBZI0BfM+r0J1+ME2fhiiagFKQ6VMQTw1cmG9klOYBSnOSgte9dbA+MN4pIE2UK1zeg18RCiZg8TKKShSSAWIDguQND0AheZiAsLOuRQKbZQDLCU89Tycw+ZACpKvxM35XhDES3M5Jtldubovx7sQfQ7K+5le4n0EdjmyfuJXuJ9BHoysJfSol5YqzKcjSqG+J82idiZ+YzAxQVAgh2dqh9LZgznrFL6VPuWYghX5kH1AiMtZ7M0GYqbKA1r+O8zcGjYdnYRTpWACAx7zEszactDrB8SGmWoFqIbmhwW8YdmYlCUoBIDpBCcpKgOgciI+IAU+VK2N3FAz1Av4c4iPocSnOhOUPCOOkKQBLQaKNXNjct5cefGFMBtYoABo13B5C3h8YanYztFICaqzDyepraggo6NjIKWYg1YuXBOur1iSiSpEzKqpYjrSLczCrCT9oBwYP+kSVBa1pQSklRvUMQCdOkAzOV3OLN8BDasTlkrUw3EKIHh1gGIwSCg51LBQGKhQHiwrE7D4AE9wZTxCX4aXpSAbweze0AWtQUo1zEXLachy4QHEyFhfZ1IIfiLa6s7UDGpguxMYWCFKq2UliGUOoa9IYkJSsq7XRTC48XB5wRPXOmS1PMY7qkhkmr5WppC2CmsmYCKTAtzwKQBQCmpHOkHMxWRSVEEhTrBYUpmUDXgXehEclSjkSS7qzDwWUisAxisKjKMu6VUAdmFySeQ+Uanql5wygAlmLgMwp3iP5fPnANnpGZRmLBCRlBPQU46V4kCA4VZANLUG9fqQC1agQBpu/PzEhgACws4SSnqCp3/YLJCiez3gxZqFNQq4IzNuquo3FYTmbtXqQVHVzYV0LpI4Ue1msHi2Klm7JZ9TvggniK018YD0manOpJUsEGpJYGw9lJfxOkO4eUSnN1AI4VrUa0NYmyEqzqIScxIrUNe/B3bSHNm4pSHchSVqOVjUNQ1VQiguX6wC+0EbvAEs/MxmWla/sm3VACmiRc+RYeEa2ripa1JSBRjnFRXT4ZrcoFIwBAKpc5SKOAXY05ZQbPrzgGdtYBGUBKWdw2h4P0hbZ6WXLZ2csOHEfvhA/tFg5sQWHJnZ3aou3A3hnC4fs1ywHIKiHPGrtwqLdYAeHnLVMlpUAyCcpHRqvC+LVWcRcoI8iivxMOIJEyWebH4f7QttBKgsg93s1AeearaUgL2yh9jK9xPoI9HtmH7GX7ifQR6Mqn/Sp8yKAgJU4PVI06npE2ekNSqd4pbiycxLvzFGILWeKX0rS6kjggnX8aOAtQ8LxNmJdDum4cPWpZx5gFhXNW0bFUpyzEFaXCkJAZ9AHzDj106RXRkPCIScJqBSwDfsu54wdci+clBAplUDT3VKJFrJ4iIitMwaFXSOv+8I47Z4AocvMUP7vAiJiQSiYJgDFspsbWv8ICvFzrKSG1uW+DwVuRNmk5CsZiN0KDZm4KD15NDOEw5lKUteV1MAxtcmqmABYeUARstUwBXaIY1BS5bpZiIsS0MgAqzMKlr+UBN2rMQqWFqmNLGgHeOg8xpwd4nYbFEF0sB4nzy/rFBG0paglSkjtHICaEgu1z3QWfpBZOMCyDvU0Scw8QK+XKAmTJ/au+V7BTKTlPhU6XpyjxwU1PcUiYDUgFi9AS3QcINtcqpMUJYQGyl3Up+YHwB0hnZ+NSRQDqFD/aAkLSXZSWdJHGhYHnqX6CGdmB0FLtV3d+8nNTgMyVRrbZdaVJrutRj7QPp84TlM0vMSErASTVwQcwcPUVIY8RAZwkwIzkAlZDio3MxoOo6aVtAJM+aEUO4shwWLvvXvyc3rFGfJYLAAodOACi79VwJUvLKlhr/LdHW0EL7TUVTUoKioJrWv4U356sNYzIwyToHIV5hCVD4k15wPEpPaZq1pQ+04LBuAhyRKV2qEvda0igpuJ+XpFDiJYQEkWUCwIoSlyAQ4vmPiBEpS99JNAlRBYWSCpyAHF+HhFibKUvDuFEMigaxbj8ISkS8zJIGYd4A6By/QuPOIFpuK7ObnSRMTpRiwe4NaDUBjG8MhEwpFRSzuUA2YkNqrqOMExCMqkhr8r1Tw5ExvCys60gEfdhwzPex8YoN9R7MAWcskZqmwFODnTS7uWKuipIqxUpXgSS/hmHnC20cMtEtQTlzFJtqHSCBQEFl89YV2QR2iCFE3cEu1A/yiCgUOZQBahJJN61A5h3gO1mUXrWWqn9MLy5SlLAKiRmJSDp3ny9KQxjCMym0lqHg3wuPKAr7MH2Mv3E+gj0e2X9zL9xPoI5GVTvpOg9tLvlyKBbqBrTWJuIwyUZgKpSUl7VzZT4XFOUVPpEtQnS8uifCqgD40HlEQ5g+YtUFT374rZr1jYtIdszE0FAakkACrfzGoNn4wJASpYSpASNMtOBepdTtdhcnpZRhc0tFWISN5gdA9Dd2hTa2HSEZQ5UoskDiNS2g+cQDVOMtRKZQAIbK7G96huMYk40KLLUJY4ZX/ANTt5iDzcGsZQFAgBmNyQbZiCRAvqyJiXKKih63a3OAPI7JBUylKChUOlKT5s56fpDS2TKUtGYZ2L61YO3ECJAwi5dZSymtQC4PUFx/mKGFxypoyKlh3Ym6eLtd6W6VgpFcsIQkFCSSAQSCXs7gPSreUMSs2UKyuMzDeUw4FlCgLgZha8ETg8yXWTuuyi9uLmMpCnVLrmAplVcG5YlnDjziB3ZwJC6FirUM9AD6X1Lx2ds+Wq6B1FD5iAKwClA5lJq9DLCsr1LPR63aH5aWAFSwZyXPidTATcRs5TbpentGtLVF4kzAySFComFt4Ah8rOL6vYi0fUmPltrAiesB6qQeVv+0wRRx0spluo5lqDcL6JGnDidXge0sIyQH7oQH4ucr9XLwzPmpMxIUd1FeLq0oNAddCOcLbWxBPdCm3akMGCgp3+HjASEYEJMvMTlcCpNAaa0Ado3NKxOOTupUSkly7jK5L8vhFDESiUILUzgeOdvWGp8sqUpQslkjmQ5P/AFN4GLUKYdShKBrWgAVcfvlWNJxYSEjsylk5cyhnoGaoIVpwhfCygJi0klyglD2e9nrXTkeUU5uHKgCl2Ite8BJ2lMSo50FJSAATZic1x3hoK8oHh5dWqwAseT1YVAd25GCbRwtMxplq9iG/esIYZS0AqfNxpxUUv5AwFOcjXg+twxFCfdUf6kwripapZ7WWRQajqXI8n4Qzsid20xQUO6HAYAEuUm3AJSG5Q9isdh00UpFKMA7ct20BMwRKpqFFi4UoNzLm/AvAMdKcqL2Bf966+Q4QQTUZ80lKiASW7oBIIZ+FXrHpna5VWSDUsH0s5+UB9Bs37qX7ifQRyN4AfZIr7I9BHoyqV9Iynt5WYtRNK2z7xfRqefKJ+15jKCWVRgTloohRc8b1pxVFD6ToGdBeuXWxra/Ev/T0iYrGAlirN3AC5FAcxJc1ub+DRoWJWPnoSMyApLUoU00D1HwjWF2lLmT0kulWUpyqGrvQ2r4WEeRKBSktcA0PIcXhXFYYEulwpNQQLc6eEBRRNcFAfMlZpqG4jmKji8KTcStJWwOVRuKOopBYEmgs/i2sMCYMonKUSVBglNCSHo7O78GhLEqWCxKSGrLLsKJNMrFVzXkYinMPnVLStQqpgkNWoHVxc1qAHjJm77IJygFIP4le0eBuB/iNp2o4OdGUoSSwLgnupan8x8xGsRJCZclJGZQ0vo6i/W0B0zVolHMXZ34mjtwNwbiN4NRzy31lnyzJb4QEgZQezMxJ40I6UqIXXPqCkqQCG5i5u1P9oC5OnpQHWoJHElonTfpFIDsVK91PzU0IJwCT3iTzUSSeVS5gs7BJAAYNwYf4+MUamfSZIDiTNPgB84UxeI7SYF5SmnIndJNCOLt+tock4dNQQ/75QPEyHScjAtq7c9NRTxgjmx1/aq6t8P8AHwhjbKnzgXyA+S0xLwcubLLsHfz8T84HNxkyapSVMN1iRWjhqijQgpnEIKEJJDmcS2oSFrWCRcBk/GKeC+7S4qRmPVW8fiTHzKJMwIyBbp4Fur0/bUigMXOSkDOksGsPWCHdqSgDLmMN1YBp7Kt0+o+MM4Jby0E/hHm0QcZtCeUEEJI1o5+BZ46jbCwrLKKFAgqYgulzUO/EvbVoQWNrj7CY7E5CB1NB8TESSZYw6s1TMJygXHsvyDgx7G7WVMHZrARvB2ck6hmFGIB5wDDplgkl0q4qSRclq/KA9hJPaEvRxvAHVySCORJoflD6cOkUSB4QDCMJqgCGVR3ofa+Zi0nDBqtAJS5QY8vCBYyV9ms8En0MVUoAsBC21fuZnuxAxgS8tHuj0EejuB+7R7o9I9EaSvpKQJqKkOg2vQ5h5kAPziZOypB1NGIHNJVUU1iv9IW7VBo/ZrvwdL9CE5j4QpPlFMsvVTor3SCSDQVcML1uecaRzDbUnJABlpUmgFGPC48NINMxspYqlUtbe1UEasa18oYwubs0nVSU9DThxrG5+FC0gZXHgPWAnyMwDWYliAVAUcgKDPQPXS/EbQVGpOvLUAs1D3SGHB7tGOz7GYgknK9Qejn0HlFDHKTIMtaUlSSCGBqD3ga3LFQrBQ8SRlWgoOZw51YAH525nhCcjdJajUFNGfiK6mKUraaVlRQkElt0jeJbmodKP8o1iZYVOCQ6XQeIqaWIt04RAlKWpsos2Wj+Ti13PygkhBIcjMO8EgF6uHA/WO4dI7TJma1WqVM6qvR3BgrrlrLMWAFXAsHZrEka8YBiThySCGYcQ3zgqsMriPJ/0hZe0UqTlUVSjxuOj/4fSDYfGgI+0LF8rNUlgpmFSQCxbUGA0MMriB++EcVhCQyjTlX1EL4raoTRKSdXU6AOr1JpYCJ31yaU9oFqfQWBF6JLsGFNTBFNeGbUtAFyU3IV1ZvB6uISTteabhX5U/OM9tMmBiCCXAByD4hIbzioeyp4+Z/wYGsDj0sfWsTsRhlSqEEEh8yTnSz6g1HhGpM9aVUuOICgefHyOkBS+r8RXp+/hC6NlhKlKDObivWCTNoFQ3lBH5qtqyd460emrvQUvEKJZAC26jrRfcPNw76wBpeHSN5gCKaO3zEcUgHT99DDUiTmSCwzAB61tzDHraBqkEXBHx+I1iCNjpSgCEoSQrlVLeg8OMYymVVKileg4mmmoiqTRv35QDBIlmarOoZiWCa2AGppcEsIoyjtVnemkcklm5UgeIxMwJWh86SLm4OlRf8AdYtKxEoDvIbkx+AhHaWKkqkrKVIzBJbQvcUNatAVMF92j3R6R6ObPH2Uv3E+gj0ZaKbfJ7WQAHfMa2cAMCWoCCqn6RMxcz7JbUJUHtV1JKU/lYmvSjxT+kT5kCrZVHM9EqDZSr+UuQToCYi4ufuKAcuU1FO6oOTe+YfGNYj6fZyXkSqD7tLNVqCx/wB4DMTcKY8yGPWsM7L+5lf+Gn/pEMqAPCAgYkutCaUOcuNKj9b6RrBTCuUxQ6Uq3CoOAKhjqSLeUZmoBmzSNCEDo2ZXqR1Ig2FWU55ZPBaaaOM3lTzEFAxGAQas3j+yI9hFKlrdRK8ss5bmz04s/X4RTUE3CiQ7OUluHeZrwtJ3Zk0kVSkADiTUDxcQCn11BCVAFK0kEuKKc7zG2r+EVUJCpkzUsk31IIb/AEg+MT8aZSXBLnUCr9WoICZikykKlliVFJLOWqQ4Ou6OlYgJPxicyFB0jIqigxzUALmhbetwgCkpGZQLZpamOcElauDHedhW/GN4YLCitsy8wTXmCT8oztGSpKiU0E1gpIZiqlHIpWnyghWZhAAAkMpXdrxevg14clYp0hOR2DOhTmrVIIS1jHpcp0KUSXcJHPUnk4cAQXFyiGLC7V4XH/SfOChqnUYSxo+ZYSQx4Mel4GrGEbxQjdr3ifjlaDsCzcK+f+xj31NRCvnTm9dP0ggE7GTSjNMSgp/CDlLHre3+IFhkZZeYEnKoggUNKmnu11qBxipLlhUtQIAKSU05UHmGPjEYSzlCwCVJp7zG3i1+cUPYrDZErWapYEc6M3VwPOM4VMyWgLoSpQBSp6lXPSp1HGvFKSiU+ZOUi4qcw6pZnuHfnW0MrxCl/ZrUFJuxSBSrM1/IwQbDYRb5AEJUgs4fdDCoBoS6uFW0eLgj5TCbTmIUSJedhlBJI3R86V8IZmbUxBNEy0joSfN2hFV8XhksVMQwJLVsOEfM4pDoCrh3HA8n4t40hlO18QCxCD/SfUKhPBYcqX2ZsHUE1arA+VnMIingZCDOWkBwUPXRiG9TCuNwqMy7FpatXYjxuIzNw3ZJzZlUDgjnYPQeUAGGWmWTmbdL8gam8B9bgvu0e6PQR6M7P+6R7g9BHoy0S+kJBWlBBqjTWtR1ok+FY+eUCUhTd7KKcX3z4mWD4xY+k2IKZyB//Mnx3sp8wIm4pYVlGiVKVewUUEfFRjSPoNmbST2SBlW6UgFg9hUsC7R1e35A9og80K8NLQjLXKKQHSWTZy9vHL04x5KJYTVaQ9SCU1PFgpgWgN7GxCEOtSwQpS94gpcnIaA1qyvyw1j58kpC0rRuq3sqh3VbirclP4QgMMVkpl5FJfN3hQ0BDJNHuOh5OVexnugH99YKYMySkDtJiyrhmJrxCRobh4UmLzEFDgTCVX3mCUoS5B1rrHV7NmugBJBAy5nbd964NxaxubQ3LwuUsS6mZk8KsH0H6eMEAkyAKMI4sgBSeaVjTUJV6g+Jin2GjeAr8YVx+HIyFqE5SxrvMkaXB3v6YgXKzlbKSqtQwBexJvTgL8oT7AguSSyVFr1CFMak6t5xRk4lJquWyQGLne7T8AR0q8BCzMmJ3MrUCXsk0J6/oeBMABKlJUEkqOcggqqxAbwBAIfnFXEo3RmcNV9AbV5V9YUyhM1UxRBdWUOwqCrKHNAwr5XN1cUrMoFSwHpmd0pAe3G19YC3hVAJAcUhXGuFFSS5IFHuAdCaawkZ6CpgoiW4GdWtCVVUkkm3Kkax8qWpKQmaVHNooP3VGyQBoNIA2zsRRYNHSFMaszoNv/DfxjOHnIRK3vatxcupq0cOfKEMIoywsDWXMYnk4F+aV/CN4YKT7KnBDJIqmhBKfxjeIo7QCmLkgElJICg5Y0ZqEM4NjZ9RBpIEwlaaghJPdoohiATUH9YziVZi6Xcl8jUBbeLizkPlOvlDmCnpzEoSoKYVJKs4uUtYKDuAPm0UZlYcpbcU3LL8lCPIUHq/5f0pF1EtKgCKg1BBPyMAmy0C7nx/WAmzQH6+X6QM7p0YggNxKTet6HygipktSlAKy6jMC3AhqNUXB1tA8xyTSuhSpKnFizFxyv8AGCD4tYbKwISoqbSm8LaByf6YLtT/APHmFmPZnwpCshghKlDfm+eW+XxF+p4Rvas5RkzRlDZFOQSWPCoDm/RoiqWzx9lL9wegj0dwP3aPdHpHoio/0pUntQCPZSczGlV68+HKEpplUSkVJZ79buCLAM1z0i/tfYxnKzCaUApAKcrgsVEaj8RhdH0fIXmEwJSSCUJS1rByo61jSA4eQhJSpk90UVUWFWAPnGlS5aqFEvwBfwq5igvZ2VATLSFEU31NRuOU1tpA0SJwb7OUzn/9iqc2ytWAkL2GtS3lbqaEKJIboO9w4dYuYV5YyLmKmr6Cg8fmSTHFzsR/yZZ/9Uj/AODwvNwa1OVYcE/+YVX4QDmGAqUTSVK0WXZn9gM0eXhZv/ND6sjK/QuSPMwpIkLR3cIn+8D6gwc4rE/ww/vD9IBWdstTkkqX1UT8CYQnYNLVcEXYMzV84sKxeI0ww/uj9IyZ+IN8Mn+4n9ICHJw2VWa7pJdVzwqa634PBDh8zpObo1NDYU1iicOu31VDcO0H6R1EuYAwwoDaCYkfBoBbaEtJAcVCzyqR+/KFSlgwAqQQCWD8HtW0MzsPiMzplZbe2ksQ9R4E+cOLE0iuFT/dAfnQQCn1GpIJcXTbK+raOwD2pGF4dt6lD6uL/OCyu0QoLGGLgFvtUC7PZNbawSfNmTUKzYYBwzlaSXNizNSmsBLlSWYk0LvXiahubEU4wZSpzZc+ZqEKSlQPwtr4xxcmap80kpBD5UlCg9XO8qmkMSVzU3l0y/y1/wBVIBSciY4VlZViUlwR0U7a2jiMYtwFpJTZwAFC44c3bWHVTz/yleaf1jvaAN9lM802/PrzghaVi5qSUygAl33gxJYAnKDugkOw4xmemabjoQbeFYY+tCg7Ffmn5qPrHRPr92vxyU5UVeARweVJ+1lhTe0k1HUOAeorHMUpGVQlrdKqM5cXbvVF/jDom3eUr/T/APaMAmwlr80/rAJypwWoGYpKUtZzXlSsH2jtBBQpCQpikgGoHTKSKc2jZTV+xVb+Sv8AqgGMBKCBKU5DBynX+qA+kwf3aPdF+kejuHcISOAEej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8" name="AutoShape 12" descr="data:image/jpeg;base64,/9j/4AAQSkZJRgABAQAAAQABAAD/2wCEAAkGBxMTEhUTExMWFhUXFyAbGRgYFyAZHhobHh4ZGhobHxkaICggGiAlHhgZITEiJSkrLi4uGiAzODMtNygtLisBCgoKDQ0NFw8PFysdFR0tLS0tKy0tKy0tLS0tLS0tLSstLS0tLS0tLSstLS0tLS0tLS03LS0tLS0tNystLTc3N//AABEIAO8A0wMBIgACEQEDEQH/xAAaAAADAQEBAQAAAAAAAAAAAAADBAUCAQAG/8QARxAAAQIEAwUFBAgFAgQGAwAAAQIRAAMhMQQSQQUiUWFxEzKBkbFCcqHBBhQjM1KS0fBUYoKT8aLhFVOy4nN0g6PC0jRDY//EABcBAQEBAQAAAAAAAAAAAAAAAAABAgP/xAAWEQEBAQAAAAAAAAAAAAAAAAAAEQH/2gAMAwEAAhEDEQA/ANbSxgkpzEO6mZ246+EKTNtLSjOcOQnj2gtxAao6QT6Rd2VQH7VNDrRVInbVQkIOVFQgMSllEghyRez3D1Bjm0sY7HzEKARIVMDPmBbwsYAdrTv4Vf5q/wDTFVBoOkbEWiMNrT/4RXir/tjn/FsTphC3v/7RbaOwEdO0cX/Cf+4B6xtOPxf8IP7qYsPHKwVJ/wCI4j+EP9wfpGjtDEfwp/up/SKbGPCAlDac/wDhF/nTHv8Aik7+EmfmTFYPHjATP+Izf4WZ+ZI+cd+vzf4Vf50f/aKJidtXFlLJCspLkmlAODg1JKdLPAY+vTjT6sr86eUcVtCfphVf3EwAY+eLhCm4uD8KfDwg8jbaC2d0E0qHD9R82gNIxmILvhm4NMSdavXhGDjcT/DD+6mKKJgUHBBHIv6R2AmKxuJ0wwP/AKiY4nH4n+F/90CKkeIgJZx+J/hfKamOHac/XCL/ADpMVhGDASFbXmC+Fm+DGMf8eOuHnj+j/eLBjBiVExO3E6ypyfeQ3zjo29J1Kh1SfkIoQptdREmZ7ptBTyVOAeMejGG7ifdHpHogn/SaZlEou32gq/JVfC/hCe1lL+rEKZTMcxdyxLl1APQiz0BvDn0nSSmU1+0DdWLCENtrmElKycqgAAEkJcKzXPJw+vBo0j6eWlgLRqJCtrkDMEZkvTjlf4lgS3QRVQtw4IINQeUQbeOxkHmI1ATsftMoUUJQSQHejeAcE/Cx4GOSdrH2khmuk1cEJO6bVIuYZxeBzrSrNlZnDXALs7hrl7xyds1JsVA9cw10W/E2aCgYnaBUE9ipLnUiw8SOZ8DDeAnKVLQpTOpIJalw8J4nChCSVLFApmGUl3LOSRxApqYBOxE7vJWAnUMDlB7ugPU1tAW3jzxGwmKnhioiYlQJAZjS4BGovUVihJx8tVlB+BIBHh4jzEVByY+V20s/WS3/ACyPEJzx9UTHzePB+uAaEPX3G+RgqvLEsqApmUHbl01gGOwaAK0BNvIUiWnFMqWlsypZozOQObgChasM4jHpVMT2oUiWGIpmBL/iTYWcatpERoYfJOaUXW28KhLU7xFHFKXtB9o4ubJGZhMDOQElLM2uYtc6aQDYM4GZMfvKCVeFSf8AUo+Yh/acntJSk9CPAg/KKFZW11MFLkKSg+0CFt1AqPKHVY2XlCjMTlNQcwr04xyUWlimnTTnHy89lTVhEsKV7WYUprQ1gPoZm3MOLzU+Dn0jKNtSFB+1SBzp6xIkYZgVZ0ICb0SkJfi9R5w5LwiyMwWFApNQxceReIHsTiwJZUhlt+He52HeYVa7QPZeLVMQ6gL0IBYjRnvS/WPnJZF0JTVJdL5C9DmBDAigI8W5GwkucwCFzUUAqzBmHtDnYQg+oJhPa5HYTH/AYlZ8Wg0X2gH4pf6VvS8exG1SuTMRNQUKKSARY8uIMIL+EP2aPdHoI9HMEPs0e6PQR6MqQ+lKyBJa/aU6sR51hPHqmJlJlqByhSSC5dSWZlA65i9flDv0kICsOSHAm2qdLsKlrtyhHaOOUotMACVAFCaZknMlnbiHMbQXCrGQaAhun+KfGMjEzZZA7QhBeiUpJCuG8Ga5jqMHuumZu2FKV9u2n4dWdw8EThVMBnzJGmVs/izpZ7VdtHpAXD4mYQkmZMdQvlltoD7L3POCzJ8xOUdqSVK1SizE0ygatUwioKl6KXlSXOXKDVBcBqUB8oYwzzQpQSN0HJV8xBBd+eUDxMA8MXMFyPFP6GCIxMw6o/KR6qhLDT1KSCAQ4oMp8xA8OSVEMXfV+nB/hADl0WsmrrJN2uWs5oC0ekzkhg7kNm0ehF/GN9mFLLjQCpowcjQfsQVKJSTvWB0zEelYgxLxSHAFA4IFSWHeYhWr305xpSUFHskspSnzByU0KQom5AoXjU0faLT2bpzAUcBjeoDi6tWrzj2JmSWzNY1etCWZgSQHNhrFGx2gbLMYAANlBtzvEvHrX2qFquxDgddP6tIcnY0aIPkR62gOFwonOWej30JIDCwO7XrAZ2GpKsw1NVH96coqYrBBSDlZKmofjWJ07ZCkgqluk07qrs/h5ho3g9tbqkrYzU0TpmJ5aNrygEMRh0pAUmWtJYBjVnDs6nAclNGpWALmqCSlWYJLBSaVc33QBpblepawtC50te7ldYLvcsm3SleUJTsMoKZc6X2hVmYs5NhR6BgA0Udn7GKWYggqADhJZyADUc4ziMCqUtIlrYgPx1Zun6COY3ETlOmYkEpNgGDlqmpdtPGPYPOVo31D7Mbxyku1hRmauusAIYcqKSzHu3JDkEAF60JcPxd+LU3aS1IMte6o2WkUY0zEaMopfi8cxMiYg50rLhg9wzh3GrVOkAmpYlJOZqH+YFilVaneI8UxAriyAGUAk13ZgcPqULFnOnpG8O4ygZcxAp2ilf6TTWxIgpmTchTLVmQqm8agqcZX51IJ/wA7klObKtJBL1DJDskneBBcOGpr1iilJxayQlwqoct7Jp5llK5BoxtXBo7NVgWJAPIP8AHhAKdyUCxbO3tEqzAGhNRQlOvSMOTLJFmV7Tt3QWfVSgacj45H0OzlPKln+RPoI9HsB91L9wegj0RSH0nUAZCiHAmGlnoaPoHaEcbPWsIzyygkps4D5mcpIqLdH6RR+kt8PUD7WpUAQAxd3paJuMxiGKZISEZ5eXKAAt2JcaEWoH46RtFPZ85YRLdSQAs5rVQQW6HN0MeVjZwQKoJ7MuXSQJmZIQ7GxBPlDWEWopSN1IAbeBU560Hq8K7WWexmE5CMpAUE5SFaUJLguzjX4QI4zFrWpbKIHAAkl9GzUoA7DTmXdkYiakAJQCG/Cb0pulgK35HhCuHn7rU4ml9b3v8AEAcoalzAFAukBi4BvZudGOutYD0yeTukEA7wCTlIUaUuRU2LVOocAUuSauohQCiWVwDglzR3BrDAUtiykTKBgwHtFyRR90jXS0ClgMGADicHa9ViA1JIzkjUByOLmtC1hG8VLlmqlb1wOeluZHmI5OUyw2iEOwe7gdIbkYZC6neIo7mllB7cogWM1XazLZHQVHyZq9fKDY2dLCUs3eToRQlqng5EAMslc1iaFAPBT7vgxj2O2cAGzKUCQGJfXl1Pk0BrF4RgSSBSgepOghPOsJBQWmMfEEuzEGjiPKkS0pJdOatH3nqKi+mvxheVOUSSEnKzanUkac21vFF3ZuMExDuXFFAhmLcHpEnaaQtbiZLcAhxcWtoaOK8TApExctalFDoUGWLuA7EUHG3WNY7HyVIUAlQUA7LDUH+7DxgOfXZUyXmWWmMQQlKt46ndpWl4QmAGiQWLkDLcsmhBAvvV6cYt4XAqyJaobQAcOHjHsDhkImhJfMEuHJO7agPMQonyccXKijMUhKVg3IrlroocbEGAmYokZaEOcoLEByBWxYZSKakawedh8wVNSW3yBwYByLVAyn91hvCOtWUIKSzubNWr1dyG/ZgADaCsrTJFCkgrSoHRicmvnEuXPBYMVMaKvQvmCg1RUeehj6adglZXUU0Dk9L6fGJDJ7oSN7vMWF0nvJBBLhnFagaQGuyyocEnKGJuxcLG9dSQXuHDwBc0MCCreUGCKZnAz3vY9NHNuElSgAUrOYAKfMBUHKHdgxqo8GZ6xmZmy5chIP4SHBLFNDYuTa/EGAKXdWZaXUBYulnY0GmWjXcaQHtSUqUosSlYGhOUMCSKPVuB8oL2kzjXOGIBBLpy5UpAcBJB489XzNKuzJIdWUvoXu+lGCjp3oD6HZ5+yl+4n0EejOy/uZfuJ9BHYypX6S5R2OeoBVwv2amoaO/g8SMZiMyZWaVkLhiwAO9YbtWDEs1SaRT+lMxl4e7Zy5BykBgHzez3rwntLFvuBCggqRkJSRZSSe9XNeuo6RtFCfKXd0lAIJBCgCUkVzBJAb425xiZseWJQUARRNNGORNacEiGMatOSYynURlKXFHcJLc2F4QloALhCUFm9kcCxylxcfAxAvhMNQd4AKJFXq9wwJs48RFfB4JJYA2GhIbu1AIp3dIQwZKgyfxnMHDkb1PO5chiecU8IpKLAAkcQHHGAVTLFN0PTqHcGutqx7CJUUADUqSzORvZlFzozBucPTcXKKCkLl9AsXOgHGE5k1SqpUJhCSPUgljRyBTpEGZgO/qciPZYUmKo1qOB/mHNmTwAoEgOssHqwYWPMGFJ62LMQqpCXLjeu12IQK+UdmBPZgGqhxSa1ZnZgSeJrUamAZnS0qmhRy0IZyKQrtGWmWFrCie0WmidGUVKZuRVA5eIc7gNLkgAJez3JtoIIJaioKWFEtu7oZjwq2mrGAzicOmWgKSMwUWS1nIJcnwMDSpIGXd3qMXckqANgG3mgmKG4ycxSFBRDWNbc2Jp6atSZiuzGQMorIIZvxEitrQCGEmlbuxZqgcQ4cNdiLQkZO8SqwBUebBwl9OvPpH0WFWrdzd7Kp7XCk0pTWJkyVklpUrM5LL3CAkM7MQ7OAM3OFA5iJi2WVqTQZchYDllOnWvwgRUrMBMAUySXCQlRdkqFLhlGHcPiE5d7M+gyt63HnRjGVmWpzYjjaxNWehGrc+EUB2cJJlCWpSULzbpoC9wxN7s3CkG2TMUJiUqBzZVBTnh2Ydrtum+pIgH1QBiopLitspLhyCBx9eZjuDMzMkYcnI+9mcobk/okwH0kfILxSklUpXednKgPaJzPQAEa3e/CPrzHy21kATCFpdIdTuQa51XFQxUr8sAuvEBO7mCiokIIuCogsWpRQuC1TYRhE11MVUYAOGKmdgfwq3iBd2hkkkMogkBIGuV1KoAaeyxPLV3hYJ3spKQoNMcVO7VnarJUSHe0ASVNLuk5crlJXVqJdzRkl01gXbjKUlTkyz7RUBcXdq0vTeDNGE5ikEAe0CzsxyipB5QbFy05Fd0EJYMx3K5QFa7zeDcjAfR4D7qX7g9BHo5sz7mX7ifQR6MqFt2cpKpeVWXvas/du2jEnwiXM2gVBRQucyQ+Z2qTR3NRVqfGKP0jS5lI0WopPLul240LRMmlIklBUcxqA9CCCz6mgsdA/XSKk2UkSQvLvHK7asaRuZKoQ0vgXCWozBvAa6R6TJmTJSQSlAPByq93sD5x3aWGOYKCsqACCniXBB8niCaiXmC0qcZlKci5BJB5M9urcYoyZTrTMfupIDDjfTkIRwymdiO8atQ7xcHXXhxeH3KkKFiUlqtUgtX9HgEsPPAUoP3lEpfqXFPMePCGpsrVgObfv8AZgBksB93dLCtAbXsWrcigs8YZ3A7NmcO7d16gn8Oo4mmkBzEd9Xs0SWNKuQDTp0pGyJZffl1y5g7am9XoGL8G6x7tFOAGzF7F2IIdJPAEs2uWHk4SYZYSVIzu7hIZqlgPKAmS5iyphMUBSyhcpBt4v1hyXLIfNMmFgSRmqw6dGZ4V+oZitK1jMMqRrvMH3SwYhmrxvDshQWQwZLtQXBSv0PraAGZ4cgKmuxbferPXyjGz8SEpTmqVqoeKmJJ+JhiSkFaxkAYnKoBipixr1MC+jpeWl67gb5/KAxiJ5Ss7xNT5BRoCGZwAKceIgmDx63SDvuWsxFK8NXoWLVfSB4xYE0gyywruJLqcakBvP4xuVMlKcKlgkNRwb9W8mgCzj2oSpOYUUAwd3KWVmBYd176jpGl4RzupKBq6npySCRfp1jU7aKUDuKDUAoB62pE87TmK3AGVfP3XA5FyKkcelxAFkbMWJm8rcuWNzQhww1rfjeHsbtWTL76w/4RVX5RWIm0tpzVoyJORTgKa/UGzG9NBHdnYBIagfUt+xFHNp7eUshEnMkG6ymvg9hzbWM9ioJqsLOqVL3i44E6fh5cYemywAWu1x+t3jEnBrIDUAoxUUv3dGIY5dCRUwEkz0AaAjmzWuFVHgfizglLdaQkpoaKFSzGjsARyi1PwKmCVJCkh7kXJFXoosHo3gYRl705K23agVJBYGz6C37MB1cwJIy7qSAU5UksCxJoDWqvFULTA5Vul8mt65ql+Y+MU8KEy8hSoFKVFJLuGUMwryKh5QvtGewVlSFFSFHgySpwX1oHA5mILuzG7GW1sifQR6M7J+5le4n0EejIV+kROeVegUaGzFFSPMU4xMmoUlEwMFbqg5OgAV1cUSON4o/SRDzJZp3VVOjlCRTWqvJ4lEEpWAnuIIU1HDjKdOJ0t5RtX0WBxSES0IUoJISBWgoOJpzgYmHEZgF5EpUQMocqajkmjcB0LxNKs6paQApykG2h3vgPjBsNOKZigmgWsB2sbrbwERG8RgVSg4mOH3syQ4HHgRyZ+fE0kkKCFLQpw6SAC/EUo9oztqUoAJSSyizk1T468vHSML2cCgEnQFBex5NcQDkvEywhAUAVZUvuu26SHP8ASYB9dlvWUPBPhqkC1L6NC6cQTLS5cgVHRw/74whs/LmSwahZ2rQcKcICnjFJE1ORgMqnYNV0qPCtQXgmJkLKzMcZAzuDmcDQ8Kp+PGB4k70ogByk5urIv5Q7OnLSlGUBVN7oGrQwCuII7ZWpoQ+lEserpjuIxxTkAGZVSkWAABBc+IpGdoFp6iaJyJL/AJn+UKLUSO0ynddg90sD0BpaAIoz1nNnKeARbpxVx0+UBl4PIgqC1JKBcLueDWLkMxtFHC41G8hUtSSEv+J00BIbqPOFtpzVTFpSkDs0OonQ7rsw4A+fSoLYcLUCpSiDckktmqGABtQ+XjAsRjCVNkKlCgcuaH2lXYULfzEPSDSlAJKZmdj+GwGjhnYVbhAMCghcsED7RAI0OpAPNn8GgF8SVkZVpUaOGO6P6R06x3CTytdcrkEMpLsRW3Eh9OA5w/i5xJyIJBspubhn0NPCBmWlITQsCyv5vxVHFhV4oEmXvk5aUDJTZ9Tw5nnD/wBZlIIClVGg3j5VhJeESoOEqSoHQFgKu5PGhZ/WBJwJFQopatqejecA/M2wkg5JUzqco/8AlwgCZrKIM3ISS7V5h636F63pGRPUkKC0hQKSKUIcXpQ+QjkhDIJKFEVLgsDVn6eekALEpmHcBZI0BfM+r0J1+ME2fhiiagFKQ6VMQTw1cmG9klOYBSnOSgte9dbA+MN4pIE2UK1zeg18RCiZg8TKKShSSAWIDguQND0AheZiAsLOuRQKbZQDLCU89Tycw+ZACpKvxM35XhDES3M5Jtldubovx7sQfQ7K+5le4n0EdjmyfuJXuJ9BHoysJfSol5YqzKcjSqG+J82idiZ+YzAxQVAgh2dqh9LZgznrFL6VPuWYghX5kH1AiMtZ7M0GYqbKA1r+O8zcGjYdnYRTpWACAx7zEszactDrB8SGmWoFqIbmhwW8YdmYlCUoBIDpBCcpKgOgciI+IAU+VK2N3FAz1Av4c4iPocSnOhOUPCOOkKQBLQaKNXNjct5cefGFMBtYoABo13B5C3h8YanYztFICaqzDyepraggo6NjIKWYg1YuXBOur1iSiSpEzKqpYjrSLczCrCT9oBwYP+kSVBa1pQSklRvUMQCdOkAzOV3OLN8BDasTlkrUw3EKIHh1gGIwSCg51LBQGKhQHiwrE7D4AE9wZTxCX4aXpSAbweze0AWtQUo1zEXLachy4QHEyFhfZ1IIfiLa6s7UDGpguxMYWCFKq2UliGUOoa9IYkJSsq7XRTC48XB5wRPXOmS1PMY7qkhkmr5WppC2CmsmYCKTAtzwKQBQCmpHOkHMxWRSVEEhTrBYUpmUDXgXehEclSjkSS7qzDwWUisAxisKjKMu6VUAdmFySeQ+Uanql5wygAlmLgMwp3iP5fPnANnpGZRmLBCRlBPQU46V4kCA4VZANLUG9fqQC1agQBpu/PzEhgACws4SSnqCp3/YLJCiez3gxZqFNQq4IzNuquo3FYTmbtXqQVHVzYV0LpI4Ue1msHi2Klm7JZ9TvggniK018YD0manOpJUsEGpJYGw9lJfxOkO4eUSnN1AI4VrUa0NYmyEqzqIScxIrUNe/B3bSHNm4pSHchSVqOVjUNQ1VQiguX6wC+0EbvAEs/MxmWla/sm3VACmiRc+RYeEa2ripa1JSBRjnFRXT4ZrcoFIwBAKpc5SKOAXY05ZQbPrzgGdtYBGUBKWdw2h4P0hbZ6WXLZ2csOHEfvhA/tFg5sQWHJnZ3aou3A3hnC4fs1ywHIKiHPGrtwqLdYAeHnLVMlpUAyCcpHRqvC+LVWcRcoI8iivxMOIJEyWebH4f7QttBKgsg93s1AeearaUgL2yh9jK9xPoI9HtmH7GX7ifQR6Mqn/Sp8yKAgJU4PVI06npE2ekNSqd4pbiycxLvzFGILWeKX0rS6kjggnX8aOAtQ8LxNmJdDum4cPWpZx5gFhXNW0bFUpyzEFaXCkJAZ9AHzDj106RXRkPCIScJqBSwDfsu54wdci+clBAplUDT3VKJFrJ4iIitMwaFXSOv+8I47Z4AocvMUP7vAiJiQSiYJgDFspsbWv8ICvFzrKSG1uW+DwVuRNmk5CsZiN0KDZm4KD15NDOEw5lKUteV1MAxtcmqmABYeUARstUwBXaIY1BS5bpZiIsS0MgAqzMKlr+UBN2rMQqWFqmNLGgHeOg8xpwd4nYbFEF0sB4nzy/rFBG0paglSkjtHICaEgu1z3QWfpBZOMCyDvU0Scw8QK+XKAmTJ/au+V7BTKTlPhU6XpyjxwU1PcUiYDUgFi9AS3QcINtcqpMUJYQGyl3Up+YHwB0hnZ+NSRQDqFD/aAkLSXZSWdJHGhYHnqX6CGdmB0FLtV3d+8nNTgMyVRrbZdaVJrutRj7QPp84TlM0vMSErASTVwQcwcPUVIY8RAZwkwIzkAlZDio3MxoOo6aVtAJM+aEUO4shwWLvvXvyc3rFGfJYLAAodOACi79VwJUvLKlhr/LdHW0EL7TUVTUoKioJrWv4U356sNYzIwyToHIV5hCVD4k15wPEpPaZq1pQ+04LBuAhyRKV2qEvda0igpuJ+XpFDiJYQEkWUCwIoSlyAQ4vmPiBEpS99JNAlRBYWSCpyAHF+HhFibKUvDuFEMigaxbj8ISkS8zJIGYd4A6By/QuPOIFpuK7ObnSRMTpRiwe4NaDUBjG8MhEwpFRSzuUA2YkNqrqOMExCMqkhr8r1Tw5ExvCys60gEfdhwzPex8YoN9R7MAWcskZqmwFODnTS7uWKuipIqxUpXgSS/hmHnC20cMtEtQTlzFJtqHSCBQEFl89YV2QR2iCFE3cEu1A/yiCgUOZQBahJJN61A5h3gO1mUXrWWqn9MLy5SlLAKiRmJSDp3ny9KQxjCMym0lqHg3wuPKAr7MH2Mv3E+gj0e2X9zL9xPoI5GVTvpOg9tLvlyKBbqBrTWJuIwyUZgKpSUl7VzZT4XFOUVPpEtQnS8uifCqgD40HlEQ5g+YtUFT374rZr1jYtIdszE0FAakkACrfzGoNn4wJASpYSpASNMtOBepdTtdhcnpZRhc0tFWISN5gdA9Dd2hTa2HSEZQ5UoskDiNS2g+cQDVOMtRKZQAIbK7G96huMYk40KLLUJY4ZX/ANTt5iDzcGsZQFAgBmNyQbZiCRAvqyJiXKKih63a3OAPI7JBUylKChUOlKT5s56fpDS2TKUtGYZ2L61YO3ECJAwi5dZSymtQC4PUFx/mKGFxypoyKlh3Ym6eLtd6W6VgpFcsIQkFCSSAQSCXs7gPSreUMSs2UKyuMzDeUw4FlCgLgZha8ETg8yXWTuuyi9uLmMpCnVLrmAplVcG5YlnDjziB3ZwJC6FirUM9AD6X1Lx2ds+Wq6B1FD5iAKwClA5lJq9DLCsr1LPR63aH5aWAFSwZyXPidTATcRs5TbpentGtLVF4kzAySFComFt4Ah8rOL6vYi0fUmPltrAiesB6qQeVv+0wRRx0spluo5lqDcL6JGnDidXge0sIyQH7oQH4ucr9XLwzPmpMxIUd1FeLq0oNAddCOcLbWxBPdCm3akMGCgp3+HjASEYEJMvMTlcCpNAaa0Ado3NKxOOTupUSkly7jK5L8vhFDESiUILUzgeOdvWGp8sqUpQslkjmQ5P/AFN4GLUKYdShKBrWgAVcfvlWNJxYSEjsylk5cyhnoGaoIVpwhfCygJi0klyglD2e9nrXTkeUU5uHKgCl2Ite8BJ2lMSo50FJSAATZic1x3hoK8oHh5dWqwAseT1YVAd25GCbRwtMxplq9iG/esIYZS0AqfNxpxUUv5AwFOcjXg+twxFCfdUf6kwripapZ7WWRQajqXI8n4Qzsid20xQUO6HAYAEuUm3AJSG5Q9isdh00UpFKMA7ct20BMwRKpqFFi4UoNzLm/AvAMdKcqL2Bf966+Q4QQTUZ80lKiASW7oBIIZ+FXrHpna5VWSDUsH0s5+UB9Bs37qX7ifQRyN4AfZIr7I9BHoyqV9Iynt5WYtRNK2z7xfRqefKJ+15jKCWVRgTloohRc8b1pxVFD6ToGdBeuXWxra/Ev/T0iYrGAlirN3AC5FAcxJc1ub+DRoWJWPnoSMyApLUoU00D1HwjWF2lLmT0kulWUpyqGrvQ2r4WEeRKBSktcA0PIcXhXFYYEulwpNQQLc6eEBRRNcFAfMlZpqG4jmKji8KTcStJWwOVRuKOopBYEmgs/i2sMCYMonKUSVBglNCSHo7O78GhLEqWCxKSGrLLsKJNMrFVzXkYinMPnVLStQqpgkNWoHVxc1qAHjJm77IJygFIP4le0eBuB/iNp2o4OdGUoSSwLgnupan8x8xGsRJCZclJGZQ0vo6i/W0B0zVolHMXZ34mjtwNwbiN4NRzy31lnyzJb4QEgZQezMxJ40I6UqIXXPqCkqQCG5i5u1P9oC5OnpQHWoJHElonTfpFIDsVK91PzU0IJwCT3iTzUSSeVS5gs7BJAAYNwYf4+MUamfSZIDiTNPgB84UxeI7SYF5SmnIndJNCOLt+tock4dNQQ/75QPEyHScjAtq7c9NRTxgjmx1/aq6t8P8AHwhjbKnzgXyA+S0xLwcubLLsHfz8T84HNxkyapSVMN1iRWjhqijQgpnEIKEJJDmcS2oSFrWCRcBk/GKeC+7S4qRmPVW8fiTHzKJMwIyBbp4Fur0/bUigMXOSkDOksGsPWCHdqSgDLmMN1YBp7Kt0+o+MM4Jby0E/hHm0QcZtCeUEEJI1o5+BZ46jbCwrLKKFAgqYgulzUO/EvbVoQWNrj7CY7E5CB1NB8TESSZYw6s1TMJygXHsvyDgx7G7WVMHZrARvB2ck6hmFGIB5wDDplgkl0q4qSRclq/KA9hJPaEvRxvAHVySCORJoflD6cOkUSB4QDCMJqgCGVR3ofa+Zi0nDBqtAJS5QY8vCBYyV9ms8En0MVUoAsBC21fuZnuxAxgS8tHuj0EejuB+7R7o9I9EaSvpKQJqKkOg2vQ5h5kAPziZOypB1NGIHNJVUU1iv9IW7VBo/ZrvwdL9CE5j4QpPlFMsvVTor3SCSDQVcML1uecaRzDbUnJABlpUmgFGPC48NINMxspYqlUtbe1UEasa18oYwubs0nVSU9DThxrG5+FC0gZXHgPWAnyMwDWYliAVAUcgKDPQPXS/EbQVGpOvLUAs1D3SGHB7tGOz7GYgknK9Qejn0HlFDHKTIMtaUlSSCGBqD3ga3LFQrBQ8SRlWgoOZw51YAH525nhCcjdJajUFNGfiK6mKUraaVlRQkElt0jeJbmodKP8o1iZYVOCQ6XQeIqaWIt04RAlKWpsos2Wj+Ti13PygkhBIcjMO8EgF6uHA/WO4dI7TJma1WqVM6qvR3BgrrlrLMWAFXAsHZrEka8YBiThySCGYcQ3zgqsMriPJ/0hZe0UqTlUVSjxuOj/4fSDYfGgI+0LF8rNUlgpmFSQCxbUGA0MMriB++EcVhCQyjTlX1EL4raoTRKSdXU6AOr1JpYCJ31yaU9oFqfQWBF6JLsGFNTBFNeGbUtAFyU3IV1ZvB6uISTteabhX5U/OM9tMmBiCCXAByD4hIbzioeyp4+Z/wYGsDj0sfWsTsRhlSqEEEh8yTnSz6g1HhGpM9aVUuOICgefHyOkBS+r8RXp+/hC6NlhKlKDObivWCTNoFQ3lBH5qtqyd460emrvQUvEKJZAC26jrRfcPNw76wBpeHSN5gCKaO3zEcUgHT99DDUiTmSCwzAB61tzDHraBqkEXBHx+I1iCNjpSgCEoSQrlVLeg8OMYymVVKileg4mmmoiqTRv35QDBIlmarOoZiWCa2AGppcEsIoyjtVnemkcklm5UgeIxMwJWh86SLm4OlRf8AdYtKxEoDvIbkx+AhHaWKkqkrKVIzBJbQvcUNatAVMF92j3R6R6ObPH2Uv3E+gj0ZaKbfJ7WQAHfMa2cAMCWoCCqn6RMxcz7JbUJUHtV1JKU/lYmvSjxT+kT5kCrZVHM9EqDZSr+UuQToCYi4ufuKAcuU1FO6oOTe+YfGNYj6fZyXkSqD7tLNVqCx/wB4DMTcKY8yGPWsM7L+5lf+Gn/pEMqAPCAgYkutCaUOcuNKj9b6RrBTCuUxQ6Uq3CoOAKhjqSLeUZmoBmzSNCEDo2ZXqR1Ig2FWU55ZPBaaaOM3lTzEFAxGAQas3j+yI9hFKlrdRK8ss5bmz04s/X4RTUE3CiQ7OUluHeZrwtJ3Zk0kVSkADiTUDxcQCn11BCVAFK0kEuKKc7zG2r+EVUJCpkzUsk31IIb/AEg+MT8aZSXBLnUCr9WoICZikykKlliVFJLOWqQ4Ou6OlYgJPxicyFB0jIqigxzUALmhbetwgCkpGZQLZpamOcElauDHedhW/GN4YLCitsy8wTXmCT8oztGSpKiU0E1gpIZiqlHIpWnyghWZhAAAkMpXdrxevg14clYp0hOR2DOhTmrVIIS1jHpcp0KUSXcJHPUnk4cAQXFyiGLC7V4XH/SfOChqnUYSxo+ZYSQx4Mel4GrGEbxQjdr3ifjlaDsCzcK+f+xj31NRCvnTm9dP0ggE7GTSjNMSgp/CDlLHre3+IFhkZZeYEnKoggUNKmnu11qBxipLlhUtQIAKSU05UHmGPjEYSzlCwCVJp7zG3i1+cUPYrDZErWapYEc6M3VwPOM4VMyWgLoSpQBSp6lXPSp1HGvFKSiU+ZOUi4qcw6pZnuHfnW0MrxCl/ZrUFJuxSBSrM1/IwQbDYRb5AEJUgs4fdDCoBoS6uFW0eLgj5TCbTmIUSJedhlBJI3R86V8IZmbUxBNEy0joSfN2hFV8XhksVMQwJLVsOEfM4pDoCrh3HA8n4t40hlO18QCxCD/SfUKhPBYcqX2ZsHUE1arA+VnMIingZCDOWkBwUPXRiG9TCuNwqMy7FpatXYjxuIzNw3ZJzZlUDgjnYPQeUAGGWmWTmbdL8gam8B9bgvu0e6PQR6M7P+6R7g9BHoy0S+kJBWlBBqjTWtR1ok+FY+eUCUhTd7KKcX3z4mWD4xY+k2IKZyB//Mnx3sp8wIm4pYVlGiVKVewUUEfFRjSPoNmbST2SBlW6UgFg9hUsC7R1e35A9og80K8NLQjLXKKQHSWTZy9vHL04x5KJYTVaQ9SCU1PFgpgWgN7GxCEOtSwQpS94gpcnIaA1qyvyw1j58kpC0rRuq3sqh3VbirclP4QgMMVkpl5FJfN3hQ0BDJNHuOh5OVexnugH99YKYMySkDtJiyrhmJrxCRobh4UmLzEFDgTCVX3mCUoS5B1rrHV7NmugBJBAy5nbd964NxaxubQ3LwuUsS6mZk8KsH0H6eMEAkyAKMI4sgBSeaVjTUJV6g+Jin2GjeAr8YVx+HIyFqE5SxrvMkaXB3v6YgXKzlbKSqtQwBexJvTgL8oT7AguSSyVFr1CFMak6t5xRk4lJquWyQGLne7T8AR0q8BCzMmJ3MrUCXsk0J6/oeBMABKlJUEkqOcggqqxAbwBAIfnFXEo3RmcNV9AbV5V9YUyhM1UxRBdWUOwqCrKHNAwr5XN1cUrMoFSwHpmd0pAe3G19YC3hVAJAcUhXGuFFSS5IFHuAdCaawkZ6CpgoiW4GdWtCVVUkkm3Kkax8qWpKQmaVHNooP3VGyQBoNIA2zsRRYNHSFMaszoNv/DfxjOHnIRK3vatxcupq0cOfKEMIoywsDWXMYnk4F+aV/CN4YKT7KnBDJIqmhBKfxjeIo7QCmLkgElJICg5Y0ZqEM4NjZ9RBpIEwlaaghJPdoohiATUH9YziVZi6Xcl8jUBbeLizkPlOvlDmCnpzEoSoKYVJKs4uUtYKDuAPm0UZlYcpbcU3LL8lCPIUHq/5f0pF1EtKgCKg1BBPyMAmy0C7nx/WAmzQH6+X6QM7p0YggNxKTet6HygipktSlAKy6jMC3AhqNUXB1tA8xyTSuhSpKnFizFxyv8AGCD4tYbKwISoqbSm8LaByf6YLtT/APHmFmPZnwpCshghKlDfm+eW+XxF+p4Rvas5RkzRlDZFOQSWPCoDm/RoiqWzx9lL9wegj0dwP3aPdHpHoio/0pUntQCPZSczGlV68+HKEpplUSkVJZ79buCLAM1z0i/tfYxnKzCaUApAKcrgsVEaj8RhdH0fIXmEwJSSCUJS1rByo61jSA4eQhJSpk90UVUWFWAPnGlS5aqFEvwBfwq5igvZ2VATLSFEU31NRuOU1tpA0SJwb7OUzn/9iqc2ytWAkL2GtS3lbqaEKJIboO9w4dYuYV5YyLmKmr6Cg8fmSTHFzsR/yZZ/9Uj/AODwvNwa1OVYcE/+YVX4QDmGAqUTSVK0WXZn9gM0eXhZv/ND6sjK/QuSPMwpIkLR3cIn+8D6gwc4rE/ww/vD9IBWdstTkkqX1UT8CYQnYNLVcEXYMzV84sKxeI0ww/uj9IyZ+IN8Mn+4n9ICHJw2VWa7pJdVzwqa634PBDh8zpObo1NDYU1iicOu31VDcO0H6R1EuYAwwoDaCYkfBoBbaEtJAcVCzyqR+/KFSlgwAqQQCWD8HtW0MzsPiMzplZbe2ksQ9R4E+cOLE0iuFT/dAfnQQCn1GpIJcXTbK+raOwD2pGF4dt6lD6uL/OCyu0QoLGGLgFvtUC7PZNbawSfNmTUKzYYBwzlaSXNizNSmsBLlSWYk0LvXiahubEU4wZSpzZc+ZqEKSlQPwtr4xxcmap80kpBD5UlCg9XO8qmkMSVzU3l0y/y1/wBVIBSciY4VlZViUlwR0U7a2jiMYtwFpJTZwAFC44c3bWHVTz/yleaf1jvaAN9lM802/PrzghaVi5qSUygAl33gxJYAnKDugkOw4xmemabjoQbeFYY+tCg7Ffmn5qPrHRPr92vxyU5UVeARweVJ+1lhTe0k1HUOAeorHMUpGVQlrdKqM5cXbvVF/jDom3eUr/T/APaMAmwlr80/rAJypwWoGYpKUtZzXlSsH2jtBBQpCQpikgGoHTKSKc2jZTV+xVb+Sv8AqgGMBKCBKU5DBynX+qA+kwf3aPdF+kejuHcISOAEejL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70" name="AutoShape 14" descr="data:image/jpeg;base64,/9j/4AAQSkZJRgABAQAAAQABAAD/2wCEAAkGBxMTEhUTExMWFhUXGRoZGBgYGBoYGBoYGB0dHRgYHxoaHSggIBsmHRsfITEhJykrLi4uGCAzODMtNygtLisBCgoKDg0OGxAQGyslICUrLS0tLy0tLS0tLS0tLS0tLS0tLS0tLS0tLS0tLS0tLS0tLS0tLS0tLS0tLS0tLS0tLf/AABEIAJQBVQMBIgACEQEDEQH/xAAbAAACAwEBAQAAAAAAAAAAAAAEBQADBgIBB//EAEcQAAEDAgQDBQUHAQUHAgcAAAECAxEAIQQFEjFBUWETInGBkQYyobHBFCNCUtHh8HIzYpKi8RVDVIKywtKTowcWJCVTY4P/xAAZAQADAQEBAAAAAAAAAAAAAAABAgMABAX/xAAoEQACAgICAgEDBAMAAAAAAAAAAQIREiEDMUFREyJCYTJxofAEI/H/2gAMAwEAAhEDEQA/ANKWxHugT09aqbQCYKR8KtddHH4122uTIgeVc5d7AMUwnWE6RETaJnzqz7M3pskSTFwAfSK7dgug9YPWAP1+FHBQ5CPWq2nRBJqxUWEj8KfQULmjAKDYbjh1FPXsOCLb0vzNqEGRy8N6MqcWCKkpKwPLEwkx+b6VoHGxpFuFJsoAIV/VWidbGgVBdHT5MvmBubCgcIE6p6b0bmY7yqWsvabnamVWLK8WPcI2ngb3qsGSo9fht9KoyXHDtQkiAoHfwNW4nGAKIjjNWTjdnM8sT0iqYM1fg8QHJgbVau14qqca0Rpp7My8PvFeNUFfCjcW2NZI50ItFcDO9LRsMsRLSJ5CjcSm3lQ2B91A6Cis1MelZDmT9oEiK8yJI7LbiaozlwnjRPs4JZvzNX4qyOfmboPKRG1TEf2YFtzPW371670rjFH7sW2VvXQ6Ip6MI+m9RpIKkjnXeJTcnrXWG/tEW41ySa6Lxi+zlaADzonDJtXGgbm9HZazM0iofFjX2dwwOpZ8B9aOwRHe/rVVmCb0oAFCYBYhXMqNDVlFpFxWO1UeQG2/G1EJRrsuw/KPqeJ6ULh1DtVzyHyohL4kAWm19yOg4DxpHTY6boJdSkJWBAsn4n9qWqA+FGhcrc8Ej0oR1ME+BpKGsVJxBSANSRYb28N6gcP50eooXSFrSlQtBIjpaiUYVv8Ah/alirWwt70WIdVO6D50wg9nKgB3gLeCqCawIBBAPjP+lH9lCDcnvJ38D+tDal+A2mgdxUBR6H5VjmR31n+8fnWyxiPu1nor5VkGx3lHqfnVUSkGpXberEmh0DY0QJsPL1oOgpsY5e1qgxeTHoCPnTfC5YpTgUQAkGSVWFrx1PQUvYbKgoJkAKuQQCBFiPOj3BqABKlW4qJnqZN6nssgTHZaz2ilF/WpW/upiBGxmvKe4VEIGpsGZgmBMeX8mpUq/JVddHgYUR7pv5Gu2GljdJI8K4ZxCkwLeQM1aHZvf1r0rODFtgyXHJ09nACvyq2NzeY3pggHkon+k/pQinTG6ifExXaMZEk69rWNif0oZGxoOgx7qvQ1WthKrLBjiNj41wl5ZF1b7CYPpXQUYmZoALMLlraT93IHW96NxVhFBYJw38aZadSTO/ChdDdmNzQ940oSlS1QgEnewkxTTNZlUiKHyAw4VWsOJjjR8WK96Csny9Q1KU0SbadQ2PQHjXWaYNUd1ogneAaZf7Qc5/8AuCuvtjp/F/7g/SjmL8ZnWG1pBF0z4giP1o5l1WkFXvU4TiHjsVR/VP0rvDuLUY9dv0oqdGfEZbFt99UbUAutK6ykrVPE1ncW2Ukg8Ki3sokavAqkDoKIzVVp6UHlPujrFGZn7tN9pq2YrNjej/Z4jshdIud1AceVAZjddd4JruJ3vOwnY70ITcegT40+x8pPVP8AiFVLYkSSk9Z+lDJYmCFE+X710cNN9SrHlt8ap80hFwxMk79a9bH3iBvv9K5Uq/gf2qD+0HgqkbHS0GoaCeMn4Cj8qTPqaWA2JJpvlAsDFAKH4ECk+VXKvE03aV3T4UpyIb0JBQW93S6QYOkGfAGkuWuq7VOoXJN95IHXxprjyQXPCP8AKf1oDBj7xr/nPwFI2NQ4eEFZ8P8AtofgZ60S97qzHEf9tCqPdNLehl2JWfebP9w0xai1KGzBR/R9TTPDXoRZhtPdA4WrzFH3x/eHyNVtHYTXuJPv/wBX0NZvZgfFf2ah0PyNZNpFzWoxKu4rwPyrOEd40VIEkWobnerwDaOhHjXLQA8T8qvbQeU0G7GSRfgndCyDcq+EAGK3LCmm2RomFx3ri9h73C9qw7SO+gdT8q1uEdHYkEDRfptBkHry6UrdDVYLj31kwbxPQ+ccalJMc8W1kFWtBugpBNuItcQeB2mpUWnZeLVGoZWNMDhc/X+dK9ZcCiORE3+tL285TAlUDnqBNG4XMW1EAAknbYT8b16PZxBBSCkiOFDYayUGx7t54+fT60RiAEoUohQHIFItxuTWfGeskWCoPBSwPhTSXgRPZpsSoyT4fz0oVbnCIk0pOfI2g9JUKsw+YBwgCfMgigYcYOBeJpg0bix3uPCl2CPMwKZhdomKVhRm83yh1a1aUgCeJAqvJcqcaUrWBcWgzzp84szXmExN9JiOtHaRqTYMCJvHwqnEuju6SPeExf8Ago/MMGjeSJ5G1KsQ0E30m0fiNDKw4jEuWuflXYSOd/C1InsY2BH/AHE/SmDSAUhSAbgHcjy2rNsGIO/ZRJHG/O1ZjNlyomts3hULELSQdrqj5Vk/aXLeyUYnTaJ3g0GgDvK4ASOn0ojMVWgRQ2CV7vhV+OTEmt4H8mQx3vGmeSEdkD1V86UZgvvmu8JmSUo0lE73kg3M8BSR0GXZpBjUARPwPziu0OpUBF4B+F6zn+1Gp92Z5qP6U3aw3d1p4pkXkHptRsUxaU94+P1rx094eBqxkXV/UfnXmMTeelMDwEYciBzO9P8ALB3AOn1NIMGiRPEAQOdaPLWoQJ/lzQCg1RhJ8KCyNO/840Y9cQOVCZOkjVPClbGPMx/H4j5UJgv7RHRKj8RReNFlTxNV5an7zwR81Uj2MHve4r+r6Cg1nu0wxifuz/V+lLVnu+tBoyYlw6NTiEjiniYG540+QW0YZekklUargGLAASBJm9jSLR3k+Q+NHP44lSxqGkJWQjYAbpT/AKUE6DVlmExoC0NkHUeJjlxij3zOr+r6GlWBe1ut90WkyOR2FNHdz40ilYzQJix3F/0ms2Zk+NafFnuqHSs0ESVfzjTN1sVo7aXemSFiBvQLIk8un6U2YSCnVJ7u/lWUk0aqJhxLifP5VoMGNbLjaikJMASetyfL6UgVidUaQUxxmPpXCXymbr8l/tW0ENxa8O3ACz1N4JFjEmpSZ9faX+8I8Srx/Cala0Mk30OMOw0oDtGUD+mx9IvRzOVsJUlaU3BBEEjw41Sy5KEjkY2vvJo7DjTE/mEdRI/euxPRzFntCCWVAc+fCkeHwzTaZU2JPmZ5DrTnP1kJgcaRrc0uCeAET1Fz9Kzd9CvSsuS+2kypgfWmrYbKUrbjfz2pK45PpROT+7I6+HKkkmkGE1J0O8GvV5GjddqTYWyZ60YlXdJPD6UL2PR2lauJJq5h+/j0FL28TqME8fWmuEIjYTPGmsFBQSPIjxT+lKc3bEpA2UYI+I+VN23QDZIjrc/Gh8RlqSoKKykC8cJgjjelCmIHVFERB332qxDryyEoEjnsmmWFyJKiFOd4fhSLDSDAJ4mYmOvGaP8A9nBJBSAI4fSiKVNMmIVc/Ch84wfaIhV+R4g85+lOXm1ASTt/JoPEqsmQrvExa1JsahHhU6TB8K8zFwEGDTzD4KVysRAmOcf60DmuhXd0AdRTXqjeT5/ijK6a5U39yCEAzPGJv4UrzBrQ6RM8vCrcszIpIRAg2BmLm9HjVsTkbSGrC06oKAlXIx86bMq+7EJ232jf5XpBmFoJPO4vfhyFN8C8SwonkY+MUZKnRlK1ZhmEypR5qmrcQjvRySarwm89aPxVlf8AKfrS2FFmDZ7sbHc+FPGPcT4fWlWCSAnqYrQ4HLVqaC4mQQkCZJB35afEilboeKs6Vh0paU4bmARBg7947bD60rysFRAQdRIkgXNt54bVssxeZSPsy2yqEgtBAnUb6rg7yJM+NZXLc4QnFgBrSSoJCUiFCe6U7i5Jvyia4pTanaZ1xinCmirGOAgiLyPEV4yyUOEEX0iwvYGfrRmNwfYuOrdBCFKN9KtpkAH3dzvNoNdMPtFRKnJ1q0J03JB2BUZAHXyp1yurYj41ejrFJ1NCJI3mDHhO00LhsNKkpMCSBzieNG+0LC29DCSUsqMqdJOkA2IJG3K/SuVMkyzBBK0ysRYAgqi+/wC9b52/BvhWqYBmeVoS8tKASG0hZkg8eguDy6GgMVl2grRp76EgKi9lARtyNMM7xYbdWgAISUBJWDOxlJ1HzmrO1S0tbgUHCoJ7Q73IgxBuDEwdqWMm9MeXGkrQsytopfIIiBPwo8ncjjevMYyIBQkSNN+JE7TXraCEp8B8qso0QuwbGDuK8B86zzNyYIEk7+NaPH7HwHzFcO4RrQyC1pBJ1uTHeOyZ85vypZBQpCB4xarmlKFokK4b/Km4wbKVLSB7vUwee3G96vYwyCdQSe6TJEwI33tFIvwN+4gbwqAoovqBI2nbz6UThMrW77iQB+ZVh6z+tVLal9fQm3jP61p2ittnShtRJSAV9RtA3HH143NNOVdCwjkY9zGlr7sE9250m0qufKalAZo0FLKSod0k3ndVzeJ3tflXlZJUUykujUPNltgPBSSNygA6gCSAdU9OVM8OvWGlTMkGfMR5RWd9occ8Gm8KW9AcCTJMkgRHC16Kw+M7HSgyoN6SIHAHYnYbC/XpXTDkf3Epca+0cZ2q6R1FIcXiQXCmQVCLTeK5czZwqU27+ISgi0EbeVKM41pdaQltCVWiOJFlGeht5UPl3oX4bTvwaVjBIdBCiUngR9ac5RgEs/iKoFhFuppCw9cTw+dN1YgpQVqIFvCrPo5lp6GWZ4uWwkAQYF+B4fKpiihTJUBumRHUVix7QqW7pIARZSZBCjB67iJptg80SGkoUZIKwOACEkwo+Wm3Ga5ZzrZ1wg3SOsdjuwSlRQRPEjfzrL4f2scXimwQAgqEmYITvczHCjk5y6o6idTS1FsJKQAO7Or1t/LZHLUyVpCQVqBSFGdKEgSpZ8hTRnewy4/DPuKVj3kkRvNdJxKYK1EQBPe28a+b5PnS8O2ptKSoGUpKySZAEGNgCDsI41QMS4lzUtwHtLKBJAgSRHAbR0k1ny60BcO9s+tYLFBSUqE97aeM1hfbv7YlxRbegJTJSFQb7QBuYG019AwLyNCViAkJtwERXzz2nWXH3loCFI0A6ogztx35jwrc88Y2bghnKh2jPv8A7clwSp5SEyQSlKFW9Tqm30pNhs4xDb6VPG0WCl93UbSZ4wInrc1RjmFMYBGHSlRcWNatJgoVqB09TwtxTRbbyVnDtOBtOs6nFrT7wQYUgmOIjflUpzeSotCCxdm8W+S2CRBIBiRy50ixihEnameZ4lKUpAAPAQYtHKOVKns1QtFhEADSRxgSPKd6tkrogourrRi8+B7WYOnYGN+NLAjUBfgBWjz7EgsGTJPuzvaPlWaSnuiqcfZHlWjTPGW0pmSlJJPOj0n/AOn8TSLJVQXB/wDrNvI06YRLIHj86q3bJR0jIZa1Kj40XmnvA9Kry5FvM/Cj3ChKe8nUpQtaYSDdW9pIA8JioydbLRV6KsvckdJFanJ+8EJ1EjUO5qgQmCTvzv4CseyrukVrsmKEu6JJMCCmdrcpNJzLRTiY1znEv95LF1agnuJOsggEnVeBeJtQfsxlwZckJ14hwFRVZQaAMRJte4JnkBTLLWHFKdDxWGwJQmdEwJUVaIJ4C/WlasySxrLGhIASVgkkdBN1bk2rhetnUtrFBa8W4t51h9Q0upKEAAaQTbmST58qyeWtltx8aEHSFglYAUSmRuE7WmtC/jWYS5rT2zZ1hKladrkbwpQFo2vS97GJTiMaEkglSSBEpWCEpKSI5z61pbW2GGnpCvI80W8HG1LOhA7vibBP9M3i3jwMyjGocQApRT2UKUbCNJ5bkk8PGkCMM4rEKwzFipRG44STfpVy8ucwjqWnIUl2ZIvfgbjcGmUV0HJjr2rxLTv3ikuCEgAWBVp4qIm9xa1DhUYdWgmSQISAU6TJEWmQSBvXWLKVMwIIvE3vsfC8eR6GgPZxDulSiO4gCAomAdUpgeI3rTVKww26Gr2McskIhwjaLADckjwrnLc7UpaW3UpBV7pG3hF/nXK3nlvpcZaUULEd8gBXU7wAQD5Ud/8AL7jel1JQHAk6iq4km/8Ar1NBc0tNmfBFKkXvNaiLT0HH0o110pT2IuI7wiQPzA+c0udWsKgqSlWkHUiSCFixE7GxHHgaNYdKk6oIKgDNjwG88j51a8mczjjpgDpC1pATE2NxwMajvBKflRuZY5jslsskh2VFEAnUD7wm4ggGx5VblDDZdIcBUIMXsVWI8oqxnL22FHEEBSpCWUCdIBkLV1gTfYX8ak/yUvZksI9E6TCoEjeDexFPX8sc+zIeL7gVqCrQAINrem9Zb7YO2cJtrIjkTf8AUV9CcbLmCULH7ud+O532IPDnPCnrQH2fOcYpQcWpatepRMkAeOwryu83MFKYkhIm3E3nzM1KyTNaHnt042Al+fvN0ibkCxGncJ4zakWRrLoVAJC7SomQoCdwNhwoPM8S2oyffUIJUSTG0CSRVOWocbR3UKWhSiEkEiFJAUdr7VZ7QilvZo2yluXF9+ICtzGkDz4nnttQuauoWpDgjUkEICQQIudlG/lVmPd7jZREwANRVBn8RIveT51RlzJKXnNSFLSnvLvpSOCBI35/GoXTyOmrWIzyd7W32nFR48AN4ovMMQlxooC4gCTB42MDjSnK06GEI2UUxMwNRkg2nhNqPYZbcbxCu0TrCdKRfu81AWmVEjlarS5Wlo5o8KcgLFlhbrDbKNa2+8VDkBsSbnvRbhV7GCbVrUvvqSnUEBWhJMnUI3kWG8X2FC5fhnNK+yAUpKt+KyeREWEbzvXGeMFljU+tIfKtQRqk6SLiB61y7cqR1qkrYJhl6nEFwjSHVDs7AJsSkeAv/BR2SZI0lt1b65CiUpQhZEEGCVAGLdd7mIrN5NhPtLukSEpGpaiCbA8h1rRKUW0TJ0uKX4BRUqD0kR6datN4/SThFyuYRjsvDXY3Vo1d5IAuYBMq3MmAeAEChsG4X3CXUjQ2v+z/AB+H9PjWg+0IxuGBZntcOEpCVm8gTMA8SD6Gshl61NKeUsHtVmNMEQozc262FBNWw7aX5N6zmSnbNwQkGU2KenvW2m3hSF1K1FxSiApRASlKgTEXKjcBIA40FlGWPK1KGpYIAMBQTfiTsLUd9hThwS6VquYaQlQJUm8kqAsBJjiTO1zOdttlOLHSoubxP3WlCkrcSIBSe7H5RaJmTO5qjNcUp4IZVJ4r1XMR3uFiTag/tq3FEHvJgLbUnuqKeCo2JB3FiKEx2OdUolaISniQR4ep4da5/qyfs9H4+NJOtBQ9onEp7NXeUlICVKJJSIiw2mDuatYxJQ3eeJk7yay2ExBW6pR5/vT9zESyoHl8jXowhW32eLzzWTUegXG4hS0qdAAShOx3NWYFwLbgAaoG5gjypPisYrRoABTMkHc9KNwjyUKCiQQsfhJtO8gQJqkW1tnPPGSVD3KTL7kmU6FX9BHw+NPsGruRyrNsFPaODSkwQZM2kTETBpzlZWpDhsEo4kxb+fSmjyU9ivjtaEuAYJjkomDwgEzTpI0PKXHcDcAEhWkpgE3232+FKFOOIZQhO57wM7J39aNxPaLGppQUpUhaDFlHfe0W3rlnOTZ1ccEkW5elhTaNdySpRAgECTMkX+NbXKMMnDtkmS6uSo7qtGlAjlqjqZNYz2b9mS4Q8oK0gyEqhMqHE+B4xetTiMG8pcLcARxDau9BAgTFhYk85pmpJCvFs6dzBB7RKiqVIuQYhKQJHmonyFZLFKQtp1aJASu5H4gUp0zP4ZSfjWldydwtlLKAEmQSpUn4DeljXsypGodiFBYg/eK3AsRyIv0vUMZU0yqlG1TMe1h30pS+UuFEyFKkhUGxiZiRRz+b6whxRC3BB1gQo80KgXEjc9K0GbuqTh0sdmUlARq3uLDujlYE0hwOSlSo7VKVk2SoKBsdUAxBNjapp3Jos1UUyYbCvYV5vFuIBB1EpBBMH3pHAifKjUZecWlLiCUyTuJi99uF+HMUXnb7r6CjQkBBhUSZKUwTA4aZNqvyCexUlLmkICgmBNwSQqSJI2tF9PlWb2bpGbxiizLLwCTMgg2n9+W16Y5whLKB2HuqSk2vMc/SY68KH9r3EYlvUAVEneACNM/EQbcqZ5Ll7beFQp0KX2gQSdXulXujTyg+fkKdrKNixlToGyjBqGICElfdbUShVh3+RiwvO1oNE566exKO1JWkDUEmUgExBUYJJ5DrVWaQjS9hnFa9BlKjqGlREpn81vWlmHYOsHUVJcSTJ5xfwO/xFI0UjvYc+QjCIdRoUpspCtCpOjkoEAg39afYV1Km2nAISkXB2vcE2/N/1V8+yrEtIJLqZQVX333BMG9+G1ah7Mwq6FCCkAJBmedvSrdROee2jQ4nGlDanQ2hYSdzsOVtt+lLMneXiHVOvLIUlPcT+GFW2kbfWgM+eUrBfdE6gsqUNtQABI62TvzrNZesqx7SEEpAMQbQlPeUDzMA0Y8aaFbpBOe5OUPOEnuhQJVc6UnYm254Cta5myE4JoJ99aQDvJAkAX4kH1Jpb7d49sMqAVK5B0p/N+ZUcusbcaQZclS0IN4EkfGB61o29oz62CZm7DhJuSASfLh0qVbmeEUVTBHDjw8qlVTVEmpWU+1OCDbg7MJLa5KFXkBV45c/C9M/Zdpl5DmFcWAogFqTHfgg/CPSly3B9kWyr8J17CEaraRykwY6jagfZZKO0SpShIuAfzcPPjNM/wBOzR/VaNBmxUlsIiFoSUmBfVZMAesHpbnSjCO9gksrI0uXPABWxT1tx8ac59nTh0z3le4gQB3jEKiJHlFZXPmSkhBMqSBMcSefWpqOWmdDlW0P/wDahaSkonUFgo93TEQQbSZBN5+VcYtLbEOuq1LIlLYuDuQVGY0zeONW4jLUqcQlAgIbQXLkalEWtz60DiMM26qFuQuAk2Md0Ra19tqXLVePIHFXfnwGZKXQjvPKQt46iqJhAECBsLCfPYUjxzIHaEKKjJIUblUGJPWDPlWnedRo1KTCR3U6t1eCZi8Desq9jtSyI0iCkJFgAQfjNbillJtI3JFqKTYSy0rDOFtKpCg2TpHviZCfM1rFYRp7CJaSVFSgogkaZWDt0uIjnWU7ZRUh9SNPAAn8AnSYiRHPjy41rWM5S0G9SJSklKjxQreb9CB5dKHJ4b7KcHleDL+zOJdafK0KIKEqLgOxCfeB849a2+W4pnFqbxLQCXk/gXsY8OI4H5b0pygJUnGBpJ74sVRKlLJsPSkeIwq8C+kTqQFaSeCkiDJHMBQ9KdpS2tMWnBU1aPpf25QVoOlCiCSEG3j8ONLXcfLTqlGJnSTcagDCvD96mNSppIcTAUsaUqkQoxITvEkD4b1incQ6QcMlKipZ92JKBI1KPXl/pQc7Vf2h+LiSeXjx+43ybLCnDoUvfvcbp1XtHDbzms5meKWSULUSE7AniJFbhOKCGAFH3Rx3ke6mPUnxrE52NTqo7o06r2MCTFuW3lXPxr/Y2zszfxUKcrUZIAuTWgxWBcKO6BHETfrakmRCCF9a32DeSoCRJJHgK9LVniybej522SJG3M1uMqOppEyQkRHAgW5Uux+WoW64LpE8I5dafZdlqktBIcUkC+qASKhyc0Yuh+L/AB5vZU3lwQslyUoIFvxK0xFud4vROc4opaKWiixgtxAi4J1T8/WkjWOClAjUSDqWtcmNNzbiZttxqvGOLK1EhKUA91UwLcuJ+VKysVWkdYlwgK1JUkxsYkAmYEbi9MPZrNlNrUpLbalKiVqBVA2gXG9IlYmyQVaoEauO8+lool3uoDbd1K0yY2J38B+lZaEl6Zvl53iF/ia52b4c7qNBrzF1LmrtALG6UXPCI6nkaUYRsqWFD3Eg343keZuauzBers9QBAAJ3jQVAmZ42qUp32MoJMuazV1wL1LXIMROmDJKRxiwvVDTjiyoDEOJjiVmPntXOUsakOiQYXM8wkGfmPShsZhZK06tKVgFRE6oB2EDcxFNxxbQvJJJ0E4XNzqU0lWspSdbk91ImZEiSq3T3fMjYhpa1NFHdBeQoHZQTYCx4x3j411h8AfuwlKkNA67IhMCDKln3to86KW4ErCysWBgJBUSItcjfygUMU3dlE34WgnH49CTphekblACrkkyQSDN+u9LWMSNadEoAkQCCYOoEctxPmQKIdwOIeQICUBVgme8UkyCTwIABqlLqWkoKIIEGOJkb+hqPLSei8bKcAUDEPMlRKFIK44a0jUCOG08JrvJc6QpHYuWIuBEiBcSBEcrETalODWEY1K2xZRIvsNQIPzpgc2UHVdmhKAQbaQZUCO/EbkT/iNOnWxHb15Ck41lC9Smdah11ItJsFK38R+tJ3M5S8+tTbelCjMAe73dJsBx3tVWYOwouxKCspEWVcbgRG1CYfHJDa0oTEJ5d4qJkyfBMedPjrrQmTv8kecZKCFAGCqDxgExBHTnNaHKc4aSx2TClpcMarwORI5fOse6CpJIEalAx6T8ZovJMucLwSAs3HuXJE9ZgRxiqqKS7JuTbWjSMYcrblTl1BQVqUpRiSFX8Rz4VmmEqwznaBWpSFgg/mSf1Bg19AwOSdkFALcTM27VqRJPQ8586FORArKgt0rWNJKlNyB0ITRRm0zPe0ICkIdCpDgSraw1AWI5fpWr9kVIOEQEm6RpO1lcePn50nz/ANmyWe6tZ0/hlMQJ5AX/AJ1qr2AxiEa2VLjWQUyPxDdPnuJ3jyoQSQs3aH+ZPJQR1/nKva4x2JQojStJAke7PzrylpMeLaR8yz4d1IT7gMTPvLO56narcvwhQ84kd7QCQY3PC3r6VVmbwUsJCYQkT47CT6UUw8VqWpBjZJjjxJnhH1ro+2jnj+oNweG1rClEyi6idkoTsE8iTFCIbDuISg3K1jUekyR6fKi2cZBLYUlIUO+TsDG/zgVXlLGh5a7wlCiJ373dBPrUm6TZ0JXSHbLK1uLUgW0+9YJ3sJJ3mbdKAdDTQDygSYSEJFpMXUeZmTP7UzacUGCmIISogiRdQ+cdKUOYJ15tISlJJNt9hxM2At8qlSSq/wBx7t3X7FeZvS2l1W/4R48gf5NJ28CQ12t41G/IDjXuNxK0p7JV9BIA3M/W9aT2hwimcKAQQSO9MRJ3gTaCYAoq4JL2/wCBqU22/C/kziMQSpCOShA5qm0mtHmDTjaxKZOmSOCwgFRFiZVANBezDbSVdooFSiBpkAhPCfEkenjRji1PKC0KOvtEhCtwAg99UcQe8I5ChNpyqjcUcfqsuyXNmUrb0dpoSXFqBTJ1KACBY3SBMHrR+dtjEdgRMEqWSRJ0xdMegpIWkNPKmUztpPuk2MDlE2rRexbfbOuzOlKUgTE6SYCb2khAk9KyflFuTqmdezGaFCF4cpK1NmEpI/CZMGdomPOmGUussh4pYUpxXvdkkkExcauCR4iaSHEJZxmKACSCRG5iPO5Ft5p5kWcQNISACDGnun02PzpuzmuteTL+0+DUWy43qRF3G1Ek6eYvvA2v8LpMwQUtgrTBU1bwWATPrMcK03tLmqylSClUxAVBi9xesv7SYxSlNNAWSgA/L6VlFtpIeHIoptluS4NJQJtbenuHwDyTCLg3n6UJluUPBCZTb4+kzWpwmoIA48edWb2cteRUrAlKipQ334xRzb33ZTeYKjp5CBBttP1pijAqULkAX3pEnAPoU8ENrXGxSnuqEGBI+NcvNxZO0dfBy0qZn8oxCU9opZO8hMnbw8a7fzJLqDICSIghIKt7RtQea5c8wQXG1JJgiRaR8KCW5qCiOR+JqyhaslLka0Ow6h1kBRKVpIM6UjnI33/euVY/shYBeq2q4OxtxsOVZxSDc3E0SFQEAbAmepIBG1M4Im5tmrwWLURYtgCDYER4yBRLAUQqSk23mZJP+vwozKckStlKtCzIH4rm88ufwpk3kwVqACk2N1X6kAGwrmnHZWMhXh8KptrRJSSFFSv7yvLht5UL7PN6lLJcuEpso3Jm8eEH1obK8EC84NRUlCbKuO/axtvcjrFA5isdlrR3SsiBsQUlWqDuIPzpVk20Nikk2OM7UpesFJFrL1lWx928RufHyFOMGhtkhLaE2ESq8kDvCfzRt/SayGHzsFPZui5EBXPeJ5GeNatrEICllRkEBXhAmfSs3JJRf/S0Ipyk/wCoLwmIX3lggRoQN7km+20yKy+YsKKlJTM6zEi87x8T8K9czJ9hWoqSpFjpgBQkAgGRIuNxavMRi0JMlZQqZKVJMpKQTcixnXwNTUZdmk1bC8FlY1BIPfHvnTaFggaUm4PGTv4GSgecAWdwQSJIFrm+9v3rrB4l4YhLmslK1jWCbETBkbGB6UBjVgPq5ajx671VQd1+CWRMbjyCE6RpBCr8LD40O4qYiCCsW5wLCf5euszwh0BdjBUm0z3TGk+AII6EVR25CU2hQV53ED5VdL6VRL7tlqge8OIJ+Bp97HYtaXklJOpR0wJJItItfh8KzTThK1HxkGnWQv8AZvtKG4UD6/t86ElqjebPqL5uom3ejxtStzEXIKovYTE2maaYhW+0md+f61nsxwTy1pOgQZkg36yNhNSnl4DxqPkZZgAnDrUQAQhSomfwzBNfPkvIWoKR3SghRPQq+N9v3reZwoHCKBiSgjmNoFfOsPgz23ZpKYXCTbYTPE710JEmzTZbiWlI1LHeO4kgCPLjUqpPsvIAS4oxOyRPn3q9qblH2OlKujBPLgkb9zfzv8qa5A2ktqkjuqJIm0qAj5H0pUpi9+nK3SrWEqQhQuJI3tz+HGuiW0ShpjbBZi03iBCQReIH4jYH+cxRXbalOHbWtKB86yzch1JFyDP709axCe4VkRqKj/VH7D1qc41RaE7HWMxPcj8wWT4SYFHYHFfZ2EuOGJaSAn8VpPxn4UmZxjB7yjqA2TrifU7Ghs+zftCCCAYggkKBB6jbaKk4OWmOpKNsXZks/aAsxJIMWgX2p57b5gXQhGqSdx6b/wA40h7QOuAkgczw3niPKiXUy6HEoUpIgWBsOdqZxdxfo2SppeSnEO6RoBgD3o5QLT60Z7O4oqxDKEwbOJSBA3QoxyuedL14R1XakIWApQIJSRvMiabeyeTYoYlpYRACgTIHuiNQGrp50+NRETuQbm6ClCyrdKkkSIUke6QR5/5RRP8A8O8WO3WngtB4xZMRfoJoH2jeLmKdSQpXeISkATsN7TECeO1X5EGcPKwU9sRCYDh0T706kgTFretLGH02Nycv1ULc6WlDyg2ZBVAG9jfjxovKcW5A7nd/NKf/AC+tGZz2L+mUFCxupDZ73iCr40N9ja0pSFOkJn/cpvO9yqmitUT5JbsfM5mLpWoG0FJWgyDwI1VWxlWDdSDKwoGypSYO8WsQBSZGAZ/K8f8A+aBR+Gc7NOlAc5gKQmx6QRRqhMrNCzh791eryg+lMW8MU7qE1kMFmjiFEqbWZ/Kgj60yVm0myVHxBHzrYhyGb+KTzMU6YeCEjgKxJzCdQKFmekD1NeuZwfdUlUDYi9Moi2avFacQCmRp2MiZ6RSR72bw6NQSlKgfeEEHnvNEYV3upCT73HjernXbwNhRpm0Z5bGW7EwRYjQTXKGcsJk3i8aFRboDTdx4IIIQieYSJoxrMkrACkJPRSQb0MDWwTBZ5g2o0EiNhoVHhFOn8GHEfaQdSVzsIOkm1o3mRQSsAwUkhrvb6dRSPUzXKce+0kaGTpA9wOJMb3I3MmTRw9oW/QO7isEJCnHQZMg6038jS/FNYOAFLUlKhqEpImTOoEiSCeNNs3zFl1CFttjTB1g2UhXGRIMDpzmlGPzdla/vGngRYDUkgCBYDSYHnSNekOpX2xecty0kEPkKBBkyRY7EcrUydxOGVKV4tEEnZB48CYgCgvtmG3+zu/5Z/wCmuDicLN8O96I/SkcHLtFFyY9M6xzGHWUgPs6BEjUEkxHJJNU5jgW3lyl9kSCD31WJEEjucj8BXq3sMY0sOjyAj4Vah5n/APG9/l/St8ddG+W+2eYbBMoSUjEsgXAuSRNifc34caXYzKsOtxSy6yokzZa0gniY0bk9edOBimR/un/Ip/8AGqXXmV7svn/mSPkKyg0DNMWuYVuClWKYCZJ0jWbmxulHK1A4jJGOGKQAf7rp28U08CWtuxxA/wCZM1C01xZe8yP0opJdMDk34ErGS4Wb45AJ4JbcPzFNcNlGFBCvtokQZ0EbbbiryGh/uXfMg1c0+1xZdPmkfSs1+TWOXM+a1GHm54Hvbf4SKis0Qb9q0fNX/hSV3Ftf8M4f+dP6VWvFN/8ACr/9T9qdIRsPzHFNuNqQp9tM2kaifSKEyfCZe2QtbinFjnqCelgPnVScW1/wqvN39q9OIb/4VweDo+qaVoOQ4fzfCJPcUgTyHzkCpWdxDmFJ7zToPVY/SvKg1H0y6yozC8GmCu5MxfzrnEp3USSVXMxHyqVK6lsg9dAJeNrJG+wAprl2DDriUqJAgC0C2/LeTvUqUOTS0NDbHC/ZzDhUaSbjdRpnhsiw42aRbjAPzmpUrmjOTe2XlFJaQ2ay5uPdH+FP6UXleFQF2Qn06TNeVKu+iKGWIYSQJAN5EiYINiOtT7MHEaVExM2MEEXkEXB61KlDyKuhIckaSpTg1dpfvlRKuI422ql5kACLedSpSzbXRXjSd2eoYTyJ8VK/WrHcIjTMGf6lfrUqUIyZSUI+gYsJEWJ8VK/Wr2sIiNWn/MqP+qvala37NhH0XraSBISPifma8+zI/KKlStk/YcI+i3CYdChdCfSqnsC3MaBfxHyNSpTZOhHCPoGVhktuICZuY3NvC9ME4URMqn+o1KlG2I0ixOHTMGVWm5/SK9zHLUISVJKgehqVK1vYKQvwWLUqAYjz/WjVo41KlO5OgYqzM4vHmXV6EakmJg3mAZEwTBqzBYdLpBNoSPdtNtz1/SpUrlcn7LxhH0MTg0AABPLif1r1vAtk7fFX61KlbOXsbCPon2VH5fir9ajuCbF9H+ZX61KlZSl7M4R9E+xIVa442UfqaBYUAsJKAZO5UufgoVKlBTlfZpQjXQ9cyxrumDf++v8A8qrxWVNx+L/Gr6mvKlUlJkoxQHicClAtJ8TQeCc1qgpFjwKv1qVKEpMpGK9BT7CBPd4Tur6GvEYNs7p4/mV+tSpUVOW9lsI+kWf7PaiezB8ZPXiaEcIAVCECJ/CK8qUMn7FcY+gXCtJgnSL9K9qVKm5Md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II. Parallellie tussen Aeneas en </a:t>
            </a:r>
            <a:r>
              <a:rPr lang="nl-NL" dirty="0" err="1"/>
              <a:t>Dido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Dido</a:t>
            </a:r>
            <a:r>
              <a:rPr lang="nl-NL" dirty="0"/>
              <a:t> als </a:t>
            </a:r>
            <a:r>
              <a:rPr lang="nl-NL" i="1" dirty="0"/>
              <a:t>alter ego </a:t>
            </a:r>
            <a:r>
              <a:rPr lang="nl-NL" dirty="0"/>
              <a:t>van Aeneas</a:t>
            </a:r>
          </a:p>
          <a:p>
            <a:r>
              <a:rPr lang="nl-NL" dirty="0"/>
              <a:t>parallellen in voorgeschiedenis</a:t>
            </a:r>
          </a:p>
          <a:p>
            <a:endParaRPr lang="nl-NL" dirty="0"/>
          </a:p>
          <a:p>
            <a:pPr marL="285750" lvl="1">
              <a:spcAft>
                <a:spcPts val="600"/>
              </a:spcAft>
              <a:tabLst>
                <a:tab pos="179388" algn="l"/>
              </a:tabLst>
            </a:pPr>
            <a:r>
              <a:rPr lang="nl-NL" dirty="0"/>
              <a:t>verloren echtgenoot</a:t>
            </a:r>
          </a:p>
          <a:p>
            <a:pPr marL="285750" lvl="1">
              <a:spcAft>
                <a:spcPts val="600"/>
              </a:spcAft>
              <a:tabLst>
                <a:tab pos="179388" algn="l"/>
              </a:tabLst>
            </a:pPr>
            <a:r>
              <a:rPr lang="nl-NL" dirty="0"/>
              <a:t>moord bij het altaar:</a:t>
            </a:r>
          </a:p>
          <a:p>
            <a:pPr marL="685800" lvl="2">
              <a:spcAft>
                <a:spcPts val="600"/>
              </a:spcAft>
              <a:tabLst>
                <a:tab pos="179388" algn="l"/>
              </a:tabLst>
            </a:pPr>
            <a:r>
              <a:rPr lang="nl-NL" sz="2400" dirty="0"/>
              <a:t>1.348-350 </a:t>
            </a:r>
            <a:r>
              <a:rPr lang="nl-NL" sz="2400" i="1" dirty="0"/>
              <a:t>i</a:t>
            </a:r>
            <a:r>
              <a:rPr lang="la-Latn" sz="2400" i="1" dirty="0"/>
              <a:t>lle Sychaeum</a:t>
            </a:r>
            <a:r>
              <a:rPr lang="nl-NL" sz="2400" i="1" dirty="0"/>
              <a:t> / </a:t>
            </a:r>
            <a:r>
              <a:rPr lang="la-Latn" sz="2400" i="1" dirty="0"/>
              <a:t>impius ante aras</a:t>
            </a:r>
            <a:r>
              <a:rPr lang="nl-NL" sz="2400" i="1" dirty="0"/>
              <a:t> ... </a:t>
            </a:r>
            <a:r>
              <a:rPr lang="la-Latn" sz="2400" i="1" dirty="0"/>
              <a:t>superat</a:t>
            </a:r>
            <a:endParaRPr lang="nl-NL" sz="2400" i="1" dirty="0"/>
          </a:p>
          <a:p>
            <a:pPr marL="285750" lvl="1">
              <a:spcAft>
                <a:spcPts val="600"/>
              </a:spcAft>
              <a:tabLst>
                <a:tab pos="179388" algn="l"/>
              </a:tabLst>
            </a:pPr>
            <a:r>
              <a:rPr lang="nl-NL" dirty="0"/>
              <a:t>schim verschijnt om te waarschuwen:</a:t>
            </a:r>
          </a:p>
          <a:p>
            <a:pPr marL="685800" lvl="2">
              <a:spcAft>
                <a:spcPts val="600"/>
              </a:spcAft>
              <a:tabLst>
                <a:tab pos="179388" algn="l"/>
              </a:tabLst>
            </a:pPr>
            <a:r>
              <a:rPr lang="nl-NL" sz="2400" dirty="0"/>
              <a:t>1.353-354 </a:t>
            </a:r>
            <a:r>
              <a:rPr lang="it-IT" sz="2400" i="1" dirty="0"/>
              <a:t>in somnis inhumati venit imago / coniugis</a:t>
            </a:r>
          </a:p>
          <a:p>
            <a:pPr marL="285750" lvl="1">
              <a:spcAft>
                <a:spcPts val="600"/>
              </a:spcAft>
              <a:tabLst>
                <a:tab pos="179388" algn="l"/>
              </a:tabLst>
            </a:pPr>
            <a:r>
              <a:rPr lang="it-IT" dirty="0"/>
              <a:t>als balling naar het westen</a:t>
            </a: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724128" y="2804735"/>
            <a:ext cx="27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Pyrrhus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doodt </a:t>
            </a:r>
            <a:r>
              <a:rPr lang="nl-NL" sz="24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Priamus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bij het altaar (2.550-53)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95736" y="2391271"/>
            <a:ext cx="2628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Sychaeus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/ </a:t>
            </a:r>
            <a:r>
              <a:rPr lang="nl-NL" sz="24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Creüsa</a:t>
            </a:r>
            <a:endParaRPr lang="nl-NL" sz="240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84168" y="5517368"/>
            <a:ext cx="2952000" cy="12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schim van </a:t>
            </a:r>
            <a:r>
              <a:rPr lang="nl-NL" sz="2400" dirty="0" err="1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Hector</a:t>
            </a:r>
            <a:r>
              <a:rPr lang="nl-NL" sz="240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 maant te vertrekken (2.270-297)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II. Parallellie tussen Aeneas en </a:t>
            </a:r>
            <a:r>
              <a:rPr lang="nl-NL" dirty="0" err="1"/>
              <a:t>Dido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Dido</a:t>
            </a:r>
            <a:r>
              <a:rPr lang="nl-NL" dirty="0"/>
              <a:t> als </a:t>
            </a:r>
            <a:r>
              <a:rPr lang="nl-NL" i="1" dirty="0"/>
              <a:t>alter ego </a:t>
            </a:r>
            <a:r>
              <a:rPr lang="nl-NL" dirty="0"/>
              <a:t>van Aeneas</a:t>
            </a:r>
          </a:p>
          <a:p>
            <a:r>
              <a:rPr lang="nl-NL" dirty="0"/>
              <a:t>parallel expliciet gemaakt:</a:t>
            </a:r>
          </a:p>
          <a:p>
            <a:endParaRPr lang="nl-NL" dirty="0"/>
          </a:p>
          <a:p>
            <a:pPr>
              <a:buNone/>
            </a:pPr>
            <a:r>
              <a:rPr lang="en-GB" sz="2400" dirty="0"/>
              <a:t>1.628–630	</a:t>
            </a:r>
            <a:r>
              <a:rPr lang="la-Latn" sz="2400" i="1" dirty="0"/>
              <a:t>me quoque per multos similis fortuna labores</a:t>
            </a:r>
            <a:endParaRPr lang="nl-NL" sz="2400" i="1" dirty="0"/>
          </a:p>
          <a:p>
            <a:pPr>
              <a:buNone/>
            </a:pPr>
            <a:r>
              <a:rPr lang="nl-NL" sz="2400" i="1" dirty="0"/>
              <a:t>			</a:t>
            </a:r>
            <a:r>
              <a:rPr lang="la-Latn" sz="2400" i="1" dirty="0"/>
              <a:t>iactatam hac demum uoluit consistere terra;</a:t>
            </a:r>
            <a:endParaRPr lang="nl-NL" sz="2400" i="1" dirty="0"/>
          </a:p>
          <a:p>
            <a:pPr>
              <a:buNone/>
            </a:pPr>
            <a:r>
              <a:rPr lang="nl-NL" sz="2400" i="1" dirty="0"/>
              <a:t>			</a:t>
            </a:r>
            <a:r>
              <a:rPr lang="la-Latn" sz="2400" i="1" dirty="0"/>
              <a:t>non ignara mali miseris succurrere disco</a:t>
            </a:r>
            <a:r>
              <a:rPr lang="en-GB" sz="2400" dirty="0"/>
              <a:t>.</a:t>
            </a:r>
          </a:p>
          <a:p>
            <a:pPr>
              <a:buNone/>
            </a:pPr>
            <a:endParaRPr lang="en-GB" sz="2400" dirty="0"/>
          </a:p>
          <a:p>
            <a:pPr marL="1797050" indent="17463">
              <a:buNone/>
            </a:pPr>
            <a:r>
              <a:rPr lang="en-GB" sz="2400" dirty="0"/>
              <a:t>	</a:t>
            </a:r>
            <a:r>
              <a:rPr lang="nl-NL" sz="2400" dirty="0"/>
              <a:t>Ook mij heeft een vergelijkbaar lot veel ellende laten doormaken, alvorens me uiteindelijk op dit land te laten vestigen; zelf niet onbekend met leed leer ik om hulpbehoevenden bij te staan.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II. Parallellie tussen Aeneas en </a:t>
            </a:r>
            <a:r>
              <a:rPr lang="nl-NL" dirty="0" err="1"/>
              <a:t>Dido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Dido als </a:t>
            </a:r>
            <a:r>
              <a:rPr lang="nl-NL" i="1" dirty="0"/>
              <a:t>alter ego </a:t>
            </a:r>
            <a:r>
              <a:rPr lang="nl-NL" dirty="0"/>
              <a:t>van Aeneas</a:t>
            </a:r>
          </a:p>
          <a:p>
            <a:r>
              <a:rPr lang="nl-NL" dirty="0"/>
              <a:t>blik op Carthago in opbouw</a:t>
            </a: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44C50C-5A7C-4E53-ADDD-EB0D9B6F5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9" y="2266290"/>
            <a:ext cx="6524202" cy="421898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2A4619-2B61-4069-A81B-E887A9F902DC}"/>
              </a:ext>
            </a:extLst>
          </p:cNvPr>
          <p:cNvSpPr txBox="1"/>
          <p:nvPr/>
        </p:nvSpPr>
        <p:spPr>
          <a:xfrm>
            <a:off x="3059832" y="6488668"/>
            <a:ext cx="547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Segoe UI" pitchFamily="34" charset="0"/>
                <a:cs typeface="Segoe UI" pitchFamily="34" charset="0"/>
              </a:rPr>
              <a:t>Carthago. Aeneas en </a:t>
            </a:r>
            <a:r>
              <a:rPr lang="nl-NL" i="1" dirty="0" err="1">
                <a:latin typeface="Segoe UI" pitchFamily="34" charset="0"/>
                <a:cs typeface="Segoe UI" pitchFamily="34" charset="0"/>
              </a:rPr>
              <a:t>Achates</a:t>
            </a:r>
            <a:r>
              <a:rPr lang="nl-NL" dirty="0">
                <a:latin typeface="Segoe UI" pitchFamily="34" charset="0"/>
                <a:cs typeface="Segoe UI" pitchFamily="34" charset="0"/>
              </a:rPr>
              <a:t>, David Cox, 1825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Segoe UI" pitchFamily="34" charset="0"/>
            <a:cs typeface="Segoe U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1210</Words>
  <Application>Microsoft Office PowerPoint</Application>
  <PresentationFormat>Diavoorstelling (4:3)</PresentationFormat>
  <Paragraphs>442</Paragraphs>
  <Slides>44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50" baseType="lpstr">
      <vt:lpstr>Arial</vt:lpstr>
      <vt:lpstr>Calibri</vt:lpstr>
      <vt:lpstr>Palatino Linotype</vt:lpstr>
      <vt:lpstr>Segoe UI</vt:lpstr>
      <vt:lpstr>Wingdings</vt:lpstr>
      <vt:lpstr>Office-thema</vt:lpstr>
      <vt:lpstr>Opbouw en vernietiging</vt:lpstr>
      <vt:lpstr>Inleiding</vt:lpstr>
      <vt:lpstr>I. Stichtingsthematiek</vt:lpstr>
      <vt:lpstr>I. Stichtingsthematiek</vt:lpstr>
      <vt:lpstr>I. Stichtingsthematiek</vt:lpstr>
      <vt:lpstr>I. Stichtingsthematiek</vt:lpstr>
      <vt:lpstr>II. Parallellie tussen Aeneas en Dido</vt:lpstr>
      <vt:lpstr>II. Parallellie tussen Aeneas en Dido</vt:lpstr>
      <vt:lpstr>II. Parallellie tussen Aeneas en Dido</vt:lpstr>
      <vt:lpstr>II. Parallellie tussen Aeneas en Dido</vt:lpstr>
      <vt:lpstr>III. Dido als tegenovergestelde van Aeneas</vt:lpstr>
      <vt:lpstr>IV. Begin: Dido als succesvolle leider</vt:lpstr>
      <vt:lpstr>IV. Begin: Dido als succesvolle leider</vt:lpstr>
      <vt:lpstr>IV. Begin: Dido als succesvolle leider</vt:lpstr>
      <vt:lpstr>IV. Begin: Dido als succesvolle leider</vt:lpstr>
      <vt:lpstr>IV. Begin: Dido als succesvolle leider</vt:lpstr>
      <vt:lpstr>V. Dido eenzaam smachtend</vt:lpstr>
      <vt:lpstr>V. Dido eenzaam smachtend</vt:lpstr>
      <vt:lpstr>V. Dido eenzaam smachtend</vt:lpstr>
      <vt:lpstr>VI. Aeneas gecorrigeerd</vt:lpstr>
      <vt:lpstr>VI. Aeneas gecorrigeerd</vt:lpstr>
      <vt:lpstr>VI. Aeneas gecorrigeerd</vt:lpstr>
      <vt:lpstr>VI. Aeneas gecorrigeerd</vt:lpstr>
      <vt:lpstr>VI. Aeneas gecorrigeerd</vt:lpstr>
      <vt:lpstr>VII. Mene fugis?</vt:lpstr>
      <vt:lpstr>VII. Mene fugis?</vt:lpstr>
      <vt:lpstr>VII. Mene fugis?</vt:lpstr>
      <vt:lpstr>VII. Mene fugis?</vt:lpstr>
      <vt:lpstr>VII. Mene fugis?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VIII. De eik in de storm</vt:lpstr>
      <vt:lpstr>IX. De val van Dido</vt:lpstr>
      <vt:lpstr>IX. De val van Dido</vt:lpstr>
      <vt:lpstr>Conclusie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Opbouw en vernietiging</dc:title>
  <dc:creator>Michiel van der Keur</dc:creator>
  <cp:lastModifiedBy>anoniem</cp:lastModifiedBy>
  <cp:revision>79</cp:revision>
  <dcterms:created xsi:type="dcterms:W3CDTF">2019-09-17T10:14:50Z</dcterms:created>
  <dcterms:modified xsi:type="dcterms:W3CDTF">2019-10-13T11:42:27Z</dcterms:modified>
</cp:coreProperties>
</file>