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28" r:id="rId1"/>
  </p:sldMasterIdLst>
  <p:notesMasterIdLst>
    <p:notesMasterId r:id="rId22"/>
  </p:notesMasterIdLst>
  <p:sldIdLst>
    <p:sldId id="294" r:id="rId2"/>
    <p:sldId id="296" r:id="rId3"/>
    <p:sldId id="295" r:id="rId4"/>
    <p:sldId id="261" r:id="rId5"/>
    <p:sldId id="264" r:id="rId6"/>
    <p:sldId id="260" r:id="rId7"/>
    <p:sldId id="297" r:id="rId8"/>
    <p:sldId id="298" r:id="rId9"/>
    <p:sldId id="299" r:id="rId10"/>
    <p:sldId id="270" r:id="rId11"/>
    <p:sldId id="277" r:id="rId12"/>
    <p:sldId id="300" r:id="rId13"/>
    <p:sldId id="301" r:id="rId14"/>
    <p:sldId id="302" r:id="rId15"/>
    <p:sldId id="259" r:id="rId16"/>
    <p:sldId id="279" r:id="rId17"/>
    <p:sldId id="305" r:id="rId18"/>
    <p:sldId id="280" r:id="rId19"/>
    <p:sldId id="303" r:id="rId20"/>
    <p:sldId id="304"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72" autoAdjust="0"/>
    <p:restoredTop sz="73208" autoAdjust="0"/>
  </p:normalViewPr>
  <p:slideViewPr>
    <p:cSldViewPr snapToGrid="0">
      <p:cViewPr varScale="1">
        <p:scale>
          <a:sx n="75" d="100"/>
          <a:sy n="75" d="100"/>
        </p:scale>
        <p:origin x="216" y="40"/>
      </p:cViewPr>
      <p:guideLst/>
    </p:cSldViewPr>
  </p:slideViewPr>
  <p:notesTextViewPr>
    <p:cViewPr>
      <p:scale>
        <a:sx n="1" d="1"/>
        <a:sy n="1" d="1"/>
      </p:scale>
      <p:origin x="0" y="0"/>
    </p:cViewPr>
  </p:notesTextViewPr>
  <p:sorterViewPr>
    <p:cViewPr>
      <p:scale>
        <a:sx n="160" d="100"/>
        <a:sy n="16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CDB402-B2BF-49BC-939A-26BE2A302FEE}" type="datetimeFigureOut">
              <a:rPr lang="nl-NL" smtClean="0"/>
              <a:t>26-08-2024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DFFCDC-CD0C-405F-90C7-89B1F028285E}" type="slidenum">
              <a:rPr lang="nl-NL" smtClean="0"/>
              <a:t>‹nr.›</a:t>
            </a:fld>
            <a:endParaRPr lang="nl-NL"/>
          </a:p>
        </p:txBody>
      </p:sp>
    </p:spTree>
    <p:extLst>
      <p:ext uri="{BB962C8B-B14F-4D97-AF65-F5344CB8AC3E}">
        <p14:creationId xmlns:p14="http://schemas.microsoft.com/office/powerpoint/2010/main" val="2284883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Deze presentatie is bedoeld als hulpmiddel bij de klassikale introductie van de lessenreeks ‘Hoe wil jij herinnerd worden’ zoals gepubliceerd in </a:t>
            </a:r>
            <a:r>
              <a:rPr lang="nl-NL" dirty="0" err="1"/>
              <a:t>Lampas</a:t>
            </a:r>
            <a:r>
              <a:rPr lang="nl-NL" dirty="0"/>
              <a:t> 57.3. De presentatie geeft een korte inleiding op de studie van de epigrafie. Voor vragen en opmerkingen is de auteur van het artikel te benaderen via </a:t>
            </a:r>
            <a:r>
              <a:rPr lang="nl-NL" dirty="0" err="1"/>
              <a:t>kaylee.branse@ru.nl</a:t>
            </a:r>
            <a:r>
              <a:rPr lang="nl-NL" dirty="0"/>
              <a:t> / </a:t>
            </a:r>
            <a:r>
              <a:rPr lang="nl-NL" dirty="0" err="1"/>
              <a:t>kbranse@ogvo.nl</a:t>
            </a:r>
            <a:r>
              <a:rPr lang="nl-NL" dirty="0"/>
              <a:t>. </a:t>
            </a:r>
          </a:p>
          <a:p>
            <a:endParaRPr lang="nl-NL" dirty="0"/>
          </a:p>
          <a:p>
            <a:r>
              <a:rPr lang="nl-NL" dirty="0"/>
              <a:t>Afbeelding: Porticus Octaviae, Rome (Foto: Kaylee Branse) </a:t>
            </a:r>
          </a:p>
        </p:txBody>
      </p:sp>
      <p:sp>
        <p:nvSpPr>
          <p:cNvPr id="4" name="Tijdelijke aanduiding voor dianummer 3"/>
          <p:cNvSpPr>
            <a:spLocks noGrp="1"/>
          </p:cNvSpPr>
          <p:nvPr>
            <p:ph type="sldNum" sz="quarter" idx="5"/>
          </p:nvPr>
        </p:nvSpPr>
        <p:spPr/>
        <p:txBody>
          <a:bodyPr/>
          <a:lstStyle/>
          <a:p>
            <a:fld id="{55DFFCDC-CD0C-405F-90C7-89B1F028285E}" type="slidenum">
              <a:rPr lang="nl-NL" smtClean="0"/>
              <a:t>1</a:t>
            </a:fld>
            <a:endParaRPr lang="nl-NL"/>
          </a:p>
        </p:txBody>
      </p:sp>
    </p:spTree>
    <p:extLst>
      <p:ext uri="{BB962C8B-B14F-4D97-AF65-F5344CB8AC3E}">
        <p14:creationId xmlns:p14="http://schemas.microsoft.com/office/powerpoint/2010/main" val="2202013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p>
          <a:p>
            <a:r>
              <a:rPr lang="nl-NL" dirty="0"/>
              <a:t>Grafsteen van Salvia </a:t>
            </a:r>
            <a:r>
              <a:rPr lang="nl-NL" dirty="0" err="1"/>
              <a:t>Fledimella</a:t>
            </a:r>
            <a:r>
              <a:rPr lang="nl-NL" dirty="0"/>
              <a:t> (RMO, CIL 13, 08821)</a:t>
            </a:r>
          </a:p>
          <a:p>
            <a:endParaRPr lang="nl-NL" dirty="0"/>
          </a:p>
        </p:txBody>
      </p:sp>
      <p:sp>
        <p:nvSpPr>
          <p:cNvPr id="4" name="Tijdelijke aanduiding voor dianummer 3"/>
          <p:cNvSpPr>
            <a:spLocks noGrp="1"/>
          </p:cNvSpPr>
          <p:nvPr>
            <p:ph type="sldNum" sz="quarter" idx="5"/>
          </p:nvPr>
        </p:nvSpPr>
        <p:spPr/>
        <p:txBody>
          <a:bodyPr/>
          <a:lstStyle/>
          <a:p>
            <a:fld id="{55DFFCDC-CD0C-405F-90C7-89B1F028285E}" type="slidenum">
              <a:rPr lang="nl-NL" smtClean="0"/>
              <a:t>12</a:t>
            </a:fld>
            <a:endParaRPr lang="nl-NL"/>
          </a:p>
        </p:txBody>
      </p:sp>
    </p:spTree>
    <p:extLst>
      <p:ext uri="{BB962C8B-B14F-4D97-AF65-F5344CB8AC3E}">
        <p14:creationId xmlns:p14="http://schemas.microsoft.com/office/powerpoint/2010/main" val="2648018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p>
          <a:p>
            <a:r>
              <a:rPr lang="nl-NL" dirty="0"/>
              <a:t>Grafsteen van </a:t>
            </a:r>
            <a:r>
              <a:rPr lang="nl-NL" dirty="0" err="1"/>
              <a:t>Valens</a:t>
            </a:r>
            <a:r>
              <a:rPr lang="nl-NL" dirty="0"/>
              <a:t> (RMO, CIL 13, 08818)</a:t>
            </a:r>
          </a:p>
          <a:p>
            <a:endParaRPr lang="nl-NL" dirty="0"/>
          </a:p>
        </p:txBody>
      </p:sp>
      <p:sp>
        <p:nvSpPr>
          <p:cNvPr id="4" name="Tijdelijke aanduiding voor dianummer 3"/>
          <p:cNvSpPr>
            <a:spLocks noGrp="1"/>
          </p:cNvSpPr>
          <p:nvPr>
            <p:ph type="sldNum" sz="quarter" idx="5"/>
          </p:nvPr>
        </p:nvSpPr>
        <p:spPr/>
        <p:txBody>
          <a:bodyPr/>
          <a:lstStyle/>
          <a:p>
            <a:fld id="{55DFFCDC-CD0C-405F-90C7-89B1F028285E}" type="slidenum">
              <a:rPr lang="nl-NL" smtClean="0"/>
              <a:t>13</a:t>
            </a:fld>
            <a:endParaRPr lang="nl-NL"/>
          </a:p>
        </p:txBody>
      </p:sp>
    </p:spTree>
    <p:extLst>
      <p:ext uri="{BB962C8B-B14F-4D97-AF65-F5344CB8AC3E}">
        <p14:creationId xmlns:p14="http://schemas.microsoft.com/office/powerpoint/2010/main" val="98421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5DFFCDC-CD0C-405F-90C7-89B1F028285E}" type="slidenum">
              <a:rPr lang="nl-NL" smtClean="0"/>
              <a:t>14</a:t>
            </a:fld>
            <a:endParaRPr lang="nl-NL"/>
          </a:p>
        </p:txBody>
      </p:sp>
    </p:spTree>
    <p:extLst>
      <p:ext uri="{BB962C8B-B14F-4D97-AF65-F5344CB8AC3E}">
        <p14:creationId xmlns:p14="http://schemas.microsoft.com/office/powerpoint/2010/main" val="1097050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belangrijk onderdeel van de meeste inscripties is de naam van de overledene / geëerde. </a:t>
            </a:r>
          </a:p>
          <a:p>
            <a:r>
              <a:rPr lang="nl-NL" dirty="0"/>
              <a:t>In de Romeinse tijd hadden vrije mannen een driedelige naam, ook wel de </a:t>
            </a:r>
            <a:r>
              <a:rPr lang="nl-NL" i="1" dirty="0" err="1"/>
              <a:t>tria</a:t>
            </a:r>
            <a:r>
              <a:rPr lang="nl-NL" i="1" dirty="0"/>
              <a:t> nomina </a:t>
            </a:r>
            <a:r>
              <a:rPr lang="nl-NL" i="0" dirty="0"/>
              <a:t>genoemd. Die bestaat uit een </a:t>
            </a:r>
            <a:r>
              <a:rPr lang="nl-NL" i="0" dirty="0" err="1"/>
              <a:t>praenomen</a:t>
            </a:r>
            <a:r>
              <a:rPr lang="nl-NL" i="0" dirty="0"/>
              <a:t> (voornaam), een </a:t>
            </a:r>
            <a:r>
              <a:rPr lang="nl-NL" i="0" dirty="0" err="1"/>
              <a:t>gentilicum</a:t>
            </a:r>
            <a:r>
              <a:rPr lang="nl-NL" i="0" dirty="0"/>
              <a:t> (familienaam) en een </a:t>
            </a:r>
            <a:r>
              <a:rPr lang="nl-NL" i="0" dirty="0" err="1"/>
              <a:t>cognomen</a:t>
            </a:r>
            <a:r>
              <a:rPr lang="nl-NL" i="0" dirty="0"/>
              <a:t> (bijnaam). Veel (beroemde) Romeinen kennen wij voornamelijk aan dit laatste onderdeel van hun naam, zoals Caesar en Cicero. </a:t>
            </a:r>
          </a:p>
          <a:p>
            <a:endParaRPr lang="nl-NL" i="0" dirty="0"/>
          </a:p>
          <a:p>
            <a:r>
              <a:rPr lang="nl-NL" i="0" dirty="0"/>
              <a:t>Voornamen werden doorgaans afkort omdat er maar heel weinig verschillende voornamen waren. </a:t>
            </a:r>
            <a:endParaRPr lang="nl-NL" dirty="0"/>
          </a:p>
          <a:p>
            <a:endParaRPr lang="nl-NL" i="0" dirty="0"/>
          </a:p>
        </p:txBody>
      </p:sp>
      <p:sp>
        <p:nvSpPr>
          <p:cNvPr id="4" name="Tijdelijke aanduiding voor dianummer 3"/>
          <p:cNvSpPr>
            <a:spLocks noGrp="1"/>
          </p:cNvSpPr>
          <p:nvPr>
            <p:ph type="sldNum" sz="quarter" idx="5"/>
          </p:nvPr>
        </p:nvSpPr>
        <p:spPr/>
        <p:txBody>
          <a:bodyPr/>
          <a:lstStyle/>
          <a:p>
            <a:fld id="{55DFFCDC-CD0C-405F-90C7-89B1F028285E}" type="slidenum">
              <a:rPr lang="nl-NL" smtClean="0"/>
              <a:t>15</a:t>
            </a:fld>
            <a:endParaRPr lang="nl-NL"/>
          </a:p>
        </p:txBody>
      </p:sp>
    </p:spTree>
    <p:extLst>
      <p:ext uri="{BB962C8B-B14F-4D97-AF65-F5344CB8AC3E}">
        <p14:creationId xmlns:p14="http://schemas.microsoft.com/office/powerpoint/2010/main" val="103646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Maar een echte standaard Romeinse naam is opgebouwd uit vijf delen, naast de </a:t>
            </a:r>
            <a:r>
              <a:rPr lang="nl-NL" i="1" dirty="0" err="1"/>
              <a:t>tria</a:t>
            </a:r>
            <a:r>
              <a:rPr lang="nl-NL" i="1" dirty="0"/>
              <a:t> nomina </a:t>
            </a:r>
            <a:r>
              <a:rPr lang="nl-NL" i="0" dirty="0"/>
              <a:t>hebben officiële namen een patroniem en een stam lidmaatschap. Deze twee onderdelen vertellen iemand die een inscriptie leest van wat voor afkomst de persoon in kwestie is. Een patroniem geeft aan dat de vader een Romeinse burger of een vrijgelaten slaaf was en betekende dat de zoon volledig stemrecht had. Het stam lidmaatschap geeft aan de ene kant aan waar iemand mag stemmen, maar aan de andere kant geeft het ook aan waar iemand vandaan komt. </a:t>
            </a:r>
          </a:p>
          <a:p>
            <a:endParaRPr lang="nl-NL" i="0" dirty="0"/>
          </a:p>
          <a:p>
            <a:r>
              <a:rPr lang="nl-NL" i="0" dirty="0"/>
              <a:t>Afbeelding:</a:t>
            </a:r>
          </a:p>
          <a:p>
            <a:r>
              <a:rPr lang="nl-NL" dirty="0"/>
              <a:t>Ere-inscriptie voor </a:t>
            </a:r>
            <a:r>
              <a:rPr lang="nl-NL" dirty="0" err="1"/>
              <a:t>Publius</a:t>
            </a:r>
            <a:r>
              <a:rPr lang="nl-NL" dirty="0"/>
              <a:t> </a:t>
            </a:r>
            <a:r>
              <a:rPr lang="nl-NL" dirty="0" err="1"/>
              <a:t>Flavius</a:t>
            </a:r>
            <a:r>
              <a:rPr lang="nl-NL" dirty="0"/>
              <a:t> </a:t>
            </a:r>
            <a:r>
              <a:rPr lang="nl-NL" dirty="0" err="1"/>
              <a:t>Priscus</a:t>
            </a:r>
            <a:r>
              <a:rPr lang="nl-NL" dirty="0"/>
              <a:t>, Ostia (EDCS, CIL 14, 04452)</a:t>
            </a:r>
          </a:p>
        </p:txBody>
      </p:sp>
      <p:sp>
        <p:nvSpPr>
          <p:cNvPr id="4" name="Tijdelijke aanduiding voor dianummer 3"/>
          <p:cNvSpPr>
            <a:spLocks noGrp="1"/>
          </p:cNvSpPr>
          <p:nvPr>
            <p:ph type="sldNum" sz="quarter" idx="5"/>
          </p:nvPr>
        </p:nvSpPr>
        <p:spPr/>
        <p:txBody>
          <a:bodyPr/>
          <a:lstStyle/>
          <a:p>
            <a:fld id="{55DFFCDC-CD0C-405F-90C7-89B1F028285E}" type="slidenum">
              <a:rPr lang="nl-NL" smtClean="0"/>
              <a:t>16</a:t>
            </a:fld>
            <a:endParaRPr lang="nl-NL"/>
          </a:p>
        </p:txBody>
      </p:sp>
    </p:spTree>
    <p:extLst>
      <p:ext uri="{BB962C8B-B14F-4D97-AF65-F5344CB8AC3E}">
        <p14:creationId xmlns:p14="http://schemas.microsoft.com/office/powerpoint/2010/main" val="3892534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0" dirty="0"/>
              <a:t>Romeinse vrouwen hadden vaak een of twee namen. Hun naam was dan ook vaak een ‘vervrouwelijking’ van de familienaam. Zo heette de dochter van Marcus </a:t>
            </a:r>
            <a:r>
              <a:rPr lang="nl-NL" i="0" dirty="0" err="1"/>
              <a:t>Tullius</a:t>
            </a:r>
            <a:r>
              <a:rPr lang="nl-NL" i="0" dirty="0"/>
              <a:t> Cicero, </a:t>
            </a:r>
            <a:r>
              <a:rPr lang="nl-NL" i="0" dirty="0" err="1"/>
              <a:t>Tullia</a:t>
            </a:r>
            <a:r>
              <a:rPr lang="nl-NL" i="0" dirty="0"/>
              <a:t> en de dochter van </a:t>
            </a:r>
            <a:r>
              <a:rPr lang="nl-NL" i="0" dirty="0" err="1"/>
              <a:t>Gaius</a:t>
            </a:r>
            <a:r>
              <a:rPr lang="nl-NL" i="0" dirty="0"/>
              <a:t> </a:t>
            </a:r>
            <a:r>
              <a:rPr lang="nl-NL" i="0" dirty="0" err="1"/>
              <a:t>Iulius</a:t>
            </a:r>
            <a:r>
              <a:rPr lang="nl-NL" i="0" dirty="0"/>
              <a:t> Caesar, </a:t>
            </a:r>
            <a:r>
              <a:rPr lang="nl-NL" i="0" dirty="0" err="1"/>
              <a:t>Iulia</a:t>
            </a:r>
            <a:r>
              <a:rPr lang="nl-NL" i="0" dirty="0"/>
              <a:t>. Het verschil tussen dochters kon worden aangegeven door een bijnaam, zoals Minor, </a:t>
            </a:r>
            <a:r>
              <a:rPr lang="nl-NL" i="0" dirty="0" err="1"/>
              <a:t>Maior</a:t>
            </a:r>
            <a:r>
              <a:rPr lang="nl-NL" i="0" dirty="0"/>
              <a:t> of Secunda. Soms kregen dochters ook bijnaam die bij hun uiterlijk (</a:t>
            </a:r>
            <a:r>
              <a:rPr lang="nl-NL" i="0" dirty="0" err="1"/>
              <a:t>Flavia</a:t>
            </a:r>
            <a:r>
              <a:rPr lang="nl-NL" i="0" dirty="0"/>
              <a:t>) of persoonlijkheid paste.</a:t>
            </a:r>
          </a:p>
          <a:p>
            <a:endParaRPr lang="nl-NL" i="0" dirty="0"/>
          </a:p>
          <a:p>
            <a:r>
              <a:rPr lang="nl-NL" dirty="0"/>
              <a:t>Afbeelding: </a:t>
            </a:r>
          </a:p>
          <a:p>
            <a:r>
              <a:rPr lang="nl-NL" dirty="0"/>
              <a:t>Grafsteen van Salvia </a:t>
            </a:r>
            <a:r>
              <a:rPr lang="nl-NL" dirty="0" err="1"/>
              <a:t>Fledimella</a:t>
            </a:r>
            <a:r>
              <a:rPr lang="nl-NL" dirty="0"/>
              <a:t> (RMO, CIL 13, 08821)</a:t>
            </a:r>
          </a:p>
          <a:p>
            <a:endParaRPr lang="nl-NL" dirty="0"/>
          </a:p>
        </p:txBody>
      </p:sp>
      <p:sp>
        <p:nvSpPr>
          <p:cNvPr id="4" name="Tijdelijke aanduiding voor dianummer 3"/>
          <p:cNvSpPr>
            <a:spLocks noGrp="1"/>
          </p:cNvSpPr>
          <p:nvPr>
            <p:ph type="sldNum" sz="quarter" idx="5"/>
          </p:nvPr>
        </p:nvSpPr>
        <p:spPr/>
        <p:txBody>
          <a:bodyPr/>
          <a:lstStyle/>
          <a:p>
            <a:fld id="{55DFFCDC-CD0C-405F-90C7-89B1F028285E}" type="slidenum">
              <a:rPr lang="nl-NL" smtClean="0"/>
              <a:t>17</a:t>
            </a:fld>
            <a:endParaRPr lang="nl-NL"/>
          </a:p>
        </p:txBody>
      </p:sp>
    </p:spTree>
    <p:extLst>
      <p:ext uri="{BB962C8B-B14F-4D97-AF65-F5344CB8AC3E}">
        <p14:creationId xmlns:p14="http://schemas.microsoft.com/office/powerpoint/2010/main" val="2044082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In de </a:t>
            </a:r>
            <a:r>
              <a:rPr lang="en-US" dirty="0" err="1"/>
              <a:t>Romeinse</a:t>
            </a:r>
            <a:r>
              <a:rPr lang="en-US" dirty="0"/>
              <a:t> </a:t>
            </a:r>
            <a:r>
              <a:rPr lang="en-US" dirty="0" err="1"/>
              <a:t>tijd</a:t>
            </a:r>
            <a:r>
              <a:rPr lang="en-US" dirty="0"/>
              <a:t> </a:t>
            </a:r>
            <a:r>
              <a:rPr lang="en-US" dirty="0" err="1"/>
              <a:t>kwam</a:t>
            </a:r>
            <a:r>
              <a:rPr lang="en-US" dirty="0"/>
              <a:t> het </a:t>
            </a:r>
            <a:r>
              <a:rPr lang="en-US" dirty="0" err="1"/>
              <a:t>vaker</a:t>
            </a:r>
            <a:r>
              <a:rPr lang="en-US" dirty="0"/>
              <a:t> </a:t>
            </a:r>
            <a:r>
              <a:rPr lang="en-US" dirty="0" err="1"/>
              <a:t>voor</a:t>
            </a:r>
            <a:r>
              <a:rPr lang="en-US" dirty="0"/>
              <a:t> </a:t>
            </a:r>
            <a:r>
              <a:rPr lang="en-US" dirty="0" err="1"/>
              <a:t>dat</a:t>
            </a:r>
            <a:r>
              <a:rPr lang="en-US" dirty="0"/>
              <a:t> slaafgemaakten </a:t>
            </a:r>
            <a:r>
              <a:rPr lang="en-US" dirty="0" err="1"/>
              <a:t>vrijgelaten</a:t>
            </a:r>
            <a:r>
              <a:rPr lang="en-US" dirty="0"/>
              <a:t> </a:t>
            </a:r>
            <a:r>
              <a:rPr lang="en-US" dirty="0" err="1"/>
              <a:t>werden</a:t>
            </a:r>
            <a:r>
              <a:rPr lang="en-US" dirty="0"/>
              <a:t>. Zij </a:t>
            </a:r>
            <a:r>
              <a:rPr lang="en-US" dirty="0" err="1"/>
              <a:t>ontvingen</a:t>
            </a:r>
            <a:r>
              <a:rPr lang="en-US" dirty="0"/>
              <a:t> dan de naam van </a:t>
            </a:r>
            <a:r>
              <a:rPr lang="en-US" dirty="0" err="1"/>
              <a:t>hun</a:t>
            </a:r>
            <a:r>
              <a:rPr lang="en-US" dirty="0"/>
              <a:t> </a:t>
            </a:r>
            <a:r>
              <a:rPr lang="en-US" dirty="0" err="1"/>
              <a:t>meester</a:t>
            </a:r>
            <a:r>
              <a:rPr lang="en-US" dirty="0"/>
              <a:t>. Hun ‘</a:t>
            </a:r>
            <a:r>
              <a:rPr lang="en-US" dirty="0" err="1"/>
              <a:t>slavennaam</a:t>
            </a:r>
            <a:r>
              <a:rPr lang="en-US" dirty="0"/>
              <a:t>’ </a:t>
            </a:r>
            <a:r>
              <a:rPr lang="en-US" dirty="0" err="1"/>
              <a:t>bleef</a:t>
            </a:r>
            <a:r>
              <a:rPr lang="en-US" dirty="0"/>
              <a:t> </a:t>
            </a:r>
            <a:r>
              <a:rPr lang="en-US" dirty="0" err="1"/>
              <a:t>daarna</a:t>
            </a:r>
            <a:r>
              <a:rPr lang="en-US" dirty="0"/>
              <a:t> </a:t>
            </a:r>
            <a:r>
              <a:rPr lang="en-US" dirty="0" err="1"/>
              <a:t>hun</a:t>
            </a:r>
            <a:r>
              <a:rPr lang="en-US" dirty="0"/>
              <a:t> cognomen. </a:t>
            </a:r>
          </a:p>
          <a:p>
            <a:r>
              <a:rPr lang="en-US" dirty="0"/>
              <a:t>In </a:t>
            </a:r>
            <a:r>
              <a:rPr lang="en-US" dirty="0" err="1"/>
              <a:t>plaats</a:t>
            </a:r>
            <a:r>
              <a:rPr lang="en-US" dirty="0"/>
              <a:t> van </a:t>
            </a:r>
            <a:r>
              <a:rPr lang="en-US" dirty="0" err="1"/>
              <a:t>een</a:t>
            </a:r>
            <a:r>
              <a:rPr lang="en-US" dirty="0"/>
              <a:t> </a:t>
            </a:r>
            <a:r>
              <a:rPr lang="en-US" dirty="0" err="1"/>
              <a:t>patroniem</a:t>
            </a:r>
            <a:r>
              <a:rPr lang="en-US" dirty="0"/>
              <a:t> (M.F.) </a:t>
            </a:r>
            <a:r>
              <a:rPr lang="en-US" dirty="0" err="1"/>
              <a:t>vinden</a:t>
            </a:r>
            <a:r>
              <a:rPr lang="en-US" dirty="0"/>
              <a:t> we dan </a:t>
            </a:r>
            <a:r>
              <a:rPr lang="en-US" dirty="0" err="1"/>
              <a:t>een</a:t>
            </a:r>
            <a:r>
              <a:rPr lang="en-US" dirty="0"/>
              <a:t> </a:t>
            </a:r>
            <a:r>
              <a:rPr lang="en-US" dirty="0" err="1"/>
              <a:t>speciale</a:t>
            </a:r>
            <a:r>
              <a:rPr lang="en-US" dirty="0"/>
              <a:t> </a:t>
            </a:r>
            <a:r>
              <a:rPr lang="en-US" dirty="0" err="1"/>
              <a:t>afkorting</a:t>
            </a:r>
            <a:r>
              <a:rPr lang="en-US" dirty="0"/>
              <a:t>: L. </a:t>
            </a:r>
            <a:r>
              <a:rPr lang="en-US" dirty="0" err="1"/>
              <a:t>Dit</a:t>
            </a:r>
            <a:r>
              <a:rPr lang="en-US" dirty="0"/>
              <a:t> </a:t>
            </a:r>
            <a:r>
              <a:rPr lang="en-US" dirty="0" err="1"/>
              <a:t>staat</a:t>
            </a:r>
            <a:r>
              <a:rPr lang="en-US" dirty="0"/>
              <a:t> </a:t>
            </a:r>
            <a:r>
              <a:rPr lang="en-US" dirty="0" err="1"/>
              <a:t>voor</a:t>
            </a:r>
            <a:r>
              <a:rPr lang="en-US" dirty="0"/>
              <a:t> </a:t>
            </a:r>
            <a:r>
              <a:rPr lang="en-US" i="1" dirty="0" err="1"/>
              <a:t>Libertus</a:t>
            </a:r>
            <a:r>
              <a:rPr lang="en-US" i="1" dirty="0"/>
              <a:t>. </a:t>
            </a:r>
          </a:p>
          <a:p>
            <a:r>
              <a:rPr lang="en-US" i="0" dirty="0" err="1"/>
              <a:t>Keizers</a:t>
            </a:r>
            <a:r>
              <a:rPr lang="en-US" i="0" dirty="0"/>
              <a:t> </a:t>
            </a:r>
            <a:r>
              <a:rPr lang="en-US" i="0" dirty="0" err="1"/>
              <a:t>konden</a:t>
            </a:r>
            <a:r>
              <a:rPr lang="en-US" i="0" dirty="0"/>
              <a:t> </a:t>
            </a:r>
            <a:r>
              <a:rPr lang="en-US" i="0" dirty="0" err="1"/>
              <a:t>ook</a:t>
            </a:r>
            <a:r>
              <a:rPr lang="en-US" i="0" dirty="0"/>
              <a:t> slaafgemaakten </a:t>
            </a:r>
            <a:r>
              <a:rPr lang="en-US" i="0" dirty="0" err="1"/>
              <a:t>vrijlaten</a:t>
            </a:r>
            <a:r>
              <a:rPr lang="en-US" i="0" dirty="0"/>
              <a:t>, dan </a:t>
            </a:r>
            <a:r>
              <a:rPr lang="en-US" i="0" dirty="0" err="1"/>
              <a:t>vinden</a:t>
            </a:r>
            <a:r>
              <a:rPr lang="en-US" i="0" dirty="0"/>
              <a:t> we </a:t>
            </a:r>
            <a:r>
              <a:rPr lang="en-US" i="0" dirty="0" err="1"/>
              <a:t>vaak</a:t>
            </a:r>
            <a:r>
              <a:rPr lang="en-US" i="0" dirty="0"/>
              <a:t> de </a:t>
            </a:r>
            <a:r>
              <a:rPr lang="en-US" i="0" dirty="0" err="1"/>
              <a:t>afkorting</a:t>
            </a:r>
            <a:r>
              <a:rPr lang="en-US" i="0" dirty="0"/>
              <a:t> AUG.L(</a:t>
            </a:r>
            <a:r>
              <a:rPr lang="en-US" i="0" dirty="0" err="1"/>
              <a:t>ib</a:t>
            </a:r>
            <a:r>
              <a:rPr lang="en-US" i="0" dirty="0"/>
              <a:t>). </a:t>
            </a:r>
            <a:endParaRPr lang="nl-NL" i="0" dirty="0"/>
          </a:p>
        </p:txBody>
      </p:sp>
      <p:sp>
        <p:nvSpPr>
          <p:cNvPr id="4" name="Tijdelijke aanduiding voor dianummer 3"/>
          <p:cNvSpPr>
            <a:spLocks noGrp="1"/>
          </p:cNvSpPr>
          <p:nvPr>
            <p:ph type="sldNum" sz="quarter" idx="5"/>
          </p:nvPr>
        </p:nvSpPr>
        <p:spPr/>
        <p:txBody>
          <a:bodyPr/>
          <a:lstStyle/>
          <a:p>
            <a:fld id="{55DFFCDC-CD0C-405F-90C7-89B1F028285E}" type="slidenum">
              <a:rPr lang="nl-NL" smtClean="0"/>
              <a:t>18</a:t>
            </a:fld>
            <a:endParaRPr lang="nl-NL"/>
          </a:p>
        </p:txBody>
      </p:sp>
    </p:spTree>
    <p:extLst>
      <p:ext uri="{BB962C8B-B14F-4D97-AF65-F5344CB8AC3E}">
        <p14:creationId xmlns:p14="http://schemas.microsoft.com/office/powerpoint/2010/main" val="38852520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err="1"/>
              <a:t>Keizers</a:t>
            </a:r>
            <a:r>
              <a:rPr lang="en-US" i="0" dirty="0"/>
              <a:t> </a:t>
            </a:r>
            <a:r>
              <a:rPr lang="en-US" i="0" dirty="0" err="1"/>
              <a:t>konden</a:t>
            </a:r>
            <a:r>
              <a:rPr lang="en-US" i="0" dirty="0"/>
              <a:t> </a:t>
            </a:r>
            <a:r>
              <a:rPr lang="en-US" i="0" dirty="0" err="1"/>
              <a:t>ook</a:t>
            </a:r>
            <a:r>
              <a:rPr lang="en-US" i="0" dirty="0"/>
              <a:t> slaafgemaakten </a:t>
            </a:r>
            <a:r>
              <a:rPr lang="en-US" i="0" dirty="0" err="1"/>
              <a:t>vrijlaten</a:t>
            </a:r>
            <a:r>
              <a:rPr lang="en-US" i="0" dirty="0"/>
              <a:t>, dan </a:t>
            </a:r>
            <a:r>
              <a:rPr lang="en-US" i="0" dirty="0" err="1"/>
              <a:t>vinden</a:t>
            </a:r>
            <a:r>
              <a:rPr lang="en-US" i="0" dirty="0"/>
              <a:t> we </a:t>
            </a:r>
            <a:r>
              <a:rPr lang="en-US" i="0" dirty="0" err="1"/>
              <a:t>vaak</a:t>
            </a:r>
            <a:r>
              <a:rPr lang="en-US" i="0" dirty="0"/>
              <a:t> de </a:t>
            </a:r>
            <a:r>
              <a:rPr lang="en-US" i="0" dirty="0" err="1"/>
              <a:t>afkorting</a:t>
            </a:r>
            <a:r>
              <a:rPr lang="en-US" i="0" dirty="0"/>
              <a:t> AUG.L(</a:t>
            </a:r>
            <a:r>
              <a:rPr lang="en-US" i="0" dirty="0" err="1"/>
              <a:t>ib</a:t>
            </a:r>
            <a:r>
              <a:rPr lang="en-US" i="0" dirty="0"/>
              <a:t>). </a:t>
            </a:r>
            <a:endParaRPr lang="nl-NL" i="0" dirty="0"/>
          </a:p>
          <a:p>
            <a:endParaRPr lang="nl-NL" dirty="0"/>
          </a:p>
          <a:p>
            <a:endParaRPr lang="nl-NL" dirty="0"/>
          </a:p>
          <a:p>
            <a:r>
              <a:rPr lang="nl-NL" dirty="0"/>
              <a:t>Afbeelding: </a:t>
            </a:r>
          </a:p>
          <a:p>
            <a:r>
              <a:rPr lang="nl-NL" dirty="0"/>
              <a:t>Grafsteen van Titus </a:t>
            </a:r>
            <a:r>
              <a:rPr lang="nl-NL" dirty="0" err="1"/>
              <a:t>Flavius</a:t>
            </a:r>
            <a:r>
              <a:rPr lang="nl-NL" dirty="0"/>
              <a:t> Stephanus (EDCS, </a:t>
            </a:r>
            <a:r>
              <a:rPr lang="nl-NL" b="0" i="0" u="none" strike="noStrike" dirty="0">
                <a:solidFill>
                  <a:srgbClr val="000000"/>
                </a:solidFill>
                <a:effectLst/>
                <a:latin typeface="Times New Roman" panose="02020603050405020304" pitchFamily="18" charset="0"/>
              </a:rPr>
              <a:t>AE 1955, 0181</a:t>
            </a:r>
            <a:r>
              <a:rPr lang="nl-NL" dirty="0"/>
              <a:t>)</a:t>
            </a:r>
          </a:p>
          <a:p>
            <a:endParaRPr lang="nl-NL" dirty="0"/>
          </a:p>
        </p:txBody>
      </p:sp>
      <p:sp>
        <p:nvSpPr>
          <p:cNvPr id="4" name="Tijdelijke aanduiding voor dianummer 3"/>
          <p:cNvSpPr>
            <a:spLocks noGrp="1"/>
          </p:cNvSpPr>
          <p:nvPr>
            <p:ph type="sldNum" sz="quarter" idx="5"/>
          </p:nvPr>
        </p:nvSpPr>
        <p:spPr/>
        <p:txBody>
          <a:bodyPr/>
          <a:lstStyle/>
          <a:p>
            <a:fld id="{55DFFCDC-CD0C-405F-90C7-89B1F028285E}" type="slidenum">
              <a:rPr lang="nl-NL" smtClean="0"/>
              <a:t>19</a:t>
            </a:fld>
            <a:endParaRPr lang="nl-NL"/>
          </a:p>
        </p:txBody>
      </p:sp>
    </p:spTree>
    <p:extLst>
      <p:ext uri="{BB962C8B-B14F-4D97-AF65-F5344CB8AC3E}">
        <p14:creationId xmlns:p14="http://schemas.microsoft.com/office/powerpoint/2010/main" val="3380009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55DFFCDC-CD0C-405F-90C7-89B1F028285E}" type="slidenum">
              <a:rPr lang="nl-NL" smtClean="0"/>
              <a:t>20</a:t>
            </a:fld>
            <a:endParaRPr lang="nl-NL"/>
          </a:p>
        </p:txBody>
      </p:sp>
    </p:spTree>
    <p:extLst>
      <p:ext uri="{BB962C8B-B14F-4D97-AF65-F5344CB8AC3E}">
        <p14:creationId xmlns:p14="http://schemas.microsoft.com/office/powerpoint/2010/main" val="4028598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Epigrafie is de studie van (Griekse en Latijnse) teksten die zijn ingeschreven in duurzame materialen (zie dia 4). Deze teksten noemen we inscripties. De teksten zijn direct overgeleverd uit de Oudheid en bieden zo een uniek inkijkje in het leven van de Romeinen. </a:t>
            </a:r>
          </a:p>
          <a:p>
            <a:endParaRPr lang="nl-NL" dirty="0"/>
          </a:p>
          <a:p>
            <a:r>
              <a:rPr lang="nl-NL" dirty="0"/>
              <a:t>Dit staat haaks op hoe wij literaire teksten hebben. Daar gaat het namelijk vaak over een proces van eeuwen. Een stuk Cicero is over- en over- en overgeschreven en (logischerwijs) zullen nooit een tekst vasthouden die Cicero met zelf heeft geschreven. </a:t>
            </a:r>
          </a:p>
          <a:p>
            <a:endParaRPr lang="nl-NL" dirty="0"/>
          </a:p>
          <a:p>
            <a:r>
              <a:rPr lang="nl-NL" dirty="0"/>
              <a:t>Inscripties zijn dé objecten die geschreven zijn in de Oudheid zelf. We komen met inscripties daarom vaak veel dichter bij de historische personen. Waar literaire teksten vaak voor en door de aristocratische mannen zijn geschreven, bieden inscripties de mogelijkheid om in contact te komen met andere bevolkingsgroepen, zoals vrouwen, kinderen, vrijgelatenen en slaafgemaakten. </a:t>
            </a:r>
          </a:p>
          <a:p>
            <a:endParaRPr lang="nl-NL" dirty="0"/>
          </a:p>
          <a:p>
            <a:r>
              <a:rPr lang="nl-NL" dirty="0"/>
              <a:t>Afbeelding</a:t>
            </a:r>
          </a:p>
          <a:p>
            <a:r>
              <a:rPr lang="nl-NL" dirty="0"/>
              <a:t>Standbeeldbasis voor </a:t>
            </a:r>
            <a:r>
              <a:rPr lang="nl-NL" dirty="0" err="1"/>
              <a:t>Septimius</a:t>
            </a:r>
            <a:r>
              <a:rPr lang="nl-NL" dirty="0"/>
              <a:t> </a:t>
            </a:r>
            <a:r>
              <a:rPr lang="nl-NL" dirty="0" err="1"/>
              <a:t>Severus</a:t>
            </a:r>
            <a:r>
              <a:rPr lang="nl-NL" dirty="0"/>
              <a:t> door het gilde van de </a:t>
            </a:r>
            <a:r>
              <a:rPr lang="nl-NL" i="1" dirty="0" err="1"/>
              <a:t>fabri</a:t>
            </a:r>
            <a:r>
              <a:rPr lang="nl-NL" i="1" dirty="0"/>
              <a:t> </a:t>
            </a:r>
            <a:r>
              <a:rPr lang="nl-NL" i="1" dirty="0" err="1"/>
              <a:t>tignuarii</a:t>
            </a:r>
            <a:r>
              <a:rPr lang="nl-NL" dirty="0"/>
              <a:t>, Ostia (Foto: Kaylee Branse)</a:t>
            </a:r>
          </a:p>
        </p:txBody>
      </p:sp>
      <p:sp>
        <p:nvSpPr>
          <p:cNvPr id="4" name="Tijdelijke aanduiding voor dianummer 3"/>
          <p:cNvSpPr>
            <a:spLocks noGrp="1"/>
          </p:cNvSpPr>
          <p:nvPr>
            <p:ph type="sldNum" sz="quarter" idx="5"/>
          </p:nvPr>
        </p:nvSpPr>
        <p:spPr/>
        <p:txBody>
          <a:bodyPr/>
          <a:lstStyle/>
          <a:p>
            <a:fld id="{55DFFCDC-CD0C-405F-90C7-89B1F028285E}" type="slidenum">
              <a:rPr lang="nl-NL" smtClean="0"/>
              <a:t>3</a:t>
            </a:fld>
            <a:endParaRPr lang="nl-NL"/>
          </a:p>
        </p:txBody>
      </p:sp>
    </p:spTree>
    <p:extLst>
      <p:ext uri="{BB962C8B-B14F-4D97-AF65-F5344CB8AC3E}">
        <p14:creationId xmlns:p14="http://schemas.microsoft.com/office/powerpoint/2010/main" val="1478905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Over het algemeen worden onder inscripties de teksten bedoeld die zijn ingeschreven op steen, maar onder inscripties vallen ook graffiti, teksten op keramiek en in </a:t>
            </a:r>
            <a:r>
              <a:rPr lang="nl-NL" dirty="0" err="1"/>
              <a:t>mozaiëk</a:t>
            </a:r>
            <a:r>
              <a:rPr lang="nl-NL" dirty="0"/>
              <a:t>. </a:t>
            </a:r>
          </a:p>
          <a:p>
            <a:r>
              <a:rPr lang="nl-NL" dirty="0"/>
              <a:t>Niet onder de epigrafie vallen teksten op papyrus (papyrologie) en munten (numismatiek).</a:t>
            </a:r>
          </a:p>
          <a:p>
            <a:endParaRPr lang="nl-NL" dirty="0"/>
          </a:p>
          <a:p>
            <a:r>
              <a:rPr lang="nl-NL" dirty="0"/>
              <a:t>Afbeeldingen</a:t>
            </a:r>
          </a:p>
          <a:p>
            <a:r>
              <a:rPr lang="nl-NL" dirty="0"/>
              <a:t>Cave </a:t>
            </a:r>
            <a:r>
              <a:rPr lang="nl-NL" dirty="0" err="1"/>
              <a:t>Canem</a:t>
            </a:r>
            <a:r>
              <a:rPr lang="nl-NL" dirty="0"/>
              <a:t> mozaïek, </a:t>
            </a:r>
            <a:r>
              <a:rPr lang="nl-NL" dirty="0" err="1"/>
              <a:t>Pompeii</a:t>
            </a:r>
            <a:r>
              <a:rPr lang="nl-NL" dirty="0"/>
              <a:t> (Wikimedia </a:t>
            </a:r>
            <a:r>
              <a:rPr lang="nl-NL" dirty="0" err="1"/>
              <a:t>Commons</a:t>
            </a:r>
            <a:r>
              <a:rPr lang="nl-NL" dirty="0"/>
              <a:t>)</a:t>
            </a:r>
          </a:p>
          <a:p>
            <a:r>
              <a:rPr lang="nl-NL" dirty="0"/>
              <a:t>Graffiti, </a:t>
            </a:r>
            <a:r>
              <a:rPr lang="nl-NL" dirty="0" err="1"/>
              <a:t>Pompeii</a:t>
            </a:r>
            <a:r>
              <a:rPr lang="nl-NL" dirty="0"/>
              <a:t> (EDCS) </a:t>
            </a:r>
          </a:p>
          <a:p>
            <a:r>
              <a:rPr lang="nl-NL" dirty="0"/>
              <a:t>Kruik van Lucius (EDCS) </a:t>
            </a:r>
          </a:p>
          <a:p>
            <a:r>
              <a:rPr lang="nl-NL" dirty="0" err="1"/>
              <a:t>Grenfell</a:t>
            </a:r>
            <a:r>
              <a:rPr lang="nl-NL" dirty="0"/>
              <a:t>-Hunt papyrus (Wikimedia </a:t>
            </a:r>
            <a:r>
              <a:rPr lang="nl-NL" dirty="0" err="1"/>
              <a:t>Commons</a:t>
            </a:r>
            <a:r>
              <a:rPr lang="nl-NL" dirty="0"/>
              <a:t>)</a:t>
            </a:r>
          </a:p>
          <a:p>
            <a:r>
              <a:rPr lang="nl-NL" dirty="0"/>
              <a:t>Romeinse munt, voor- en achterkant (Wikimedia </a:t>
            </a:r>
            <a:r>
              <a:rPr lang="nl-NL" dirty="0" err="1"/>
              <a:t>Commons</a:t>
            </a:r>
            <a:r>
              <a:rPr lang="nl-NL" dirty="0"/>
              <a:t>)</a:t>
            </a:r>
          </a:p>
          <a:p>
            <a:endParaRPr lang="nl-NL" dirty="0"/>
          </a:p>
        </p:txBody>
      </p:sp>
      <p:sp>
        <p:nvSpPr>
          <p:cNvPr id="4" name="Tijdelijke aanduiding voor dianummer 3"/>
          <p:cNvSpPr>
            <a:spLocks noGrp="1"/>
          </p:cNvSpPr>
          <p:nvPr>
            <p:ph type="sldNum" sz="quarter" idx="5"/>
          </p:nvPr>
        </p:nvSpPr>
        <p:spPr/>
        <p:txBody>
          <a:bodyPr/>
          <a:lstStyle/>
          <a:p>
            <a:fld id="{55DFFCDC-CD0C-405F-90C7-89B1F028285E}" type="slidenum">
              <a:rPr lang="nl-NL" smtClean="0"/>
              <a:t>4</a:t>
            </a:fld>
            <a:endParaRPr lang="nl-NL"/>
          </a:p>
        </p:txBody>
      </p:sp>
    </p:spTree>
    <p:extLst>
      <p:ext uri="{BB962C8B-B14F-4D97-AF65-F5344CB8AC3E}">
        <p14:creationId xmlns:p14="http://schemas.microsoft.com/office/powerpoint/2010/main" val="1474509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solidFill>
                  <a:srgbClr val="000000"/>
                </a:solidFill>
                <a:effectLst/>
                <a:latin typeface="Arial" panose="020B0604020202020204" pitchFamily="34" charset="0"/>
                <a:ea typeface="Calibri" panose="020F0502020204030204" pitchFamily="34" charset="0"/>
              </a:rPr>
              <a:t>Private inscripties zijn te vinden op alledaagse materialen.</a:t>
            </a:r>
          </a:p>
          <a:p>
            <a:r>
              <a:rPr lang="nl-NL" sz="1800" dirty="0">
                <a:solidFill>
                  <a:srgbClr val="000000"/>
                </a:solidFill>
                <a:effectLst/>
                <a:latin typeface="Arial" panose="020B0604020202020204" pitchFamily="34" charset="0"/>
                <a:ea typeface="Calibri" panose="020F0502020204030204" pitchFamily="34" charset="0"/>
              </a:rPr>
              <a:t>Voorbeelden hiervan zijn potten, spinrokken of schrijftabletten. </a:t>
            </a:r>
          </a:p>
          <a:p>
            <a:r>
              <a:rPr lang="nl-NL" sz="1800" dirty="0">
                <a:solidFill>
                  <a:srgbClr val="000000"/>
                </a:solidFill>
                <a:effectLst/>
                <a:latin typeface="Arial" panose="020B0604020202020204" pitchFamily="34" charset="0"/>
                <a:ea typeface="Calibri" panose="020F0502020204030204" pitchFamily="34" charset="0"/>
              </a:rPr>
              <a:t>Ook huiselijke inscripties (zoals mozaïeken) of vervloekingstabletten behoren tot deze categorie. </a:t>
            </a:r>
          </a:p>
          <a:p>
            <a:r>
              <a:rPr lang="nl-NL" sz="1800" dirty="0">
                <a:solidFill>
                  <a:srgbClr val="000000"/>
                </a:solidFill>
                <a:effectLst/>
                <a:latin typeface="Arial" panose="020B0604020202020204" pitchFamily="34" charset="0"/>
                <a:ea typeface="Calibri" panose="020F0502020204030204" pitchFamily="34" charset="0"/>
              </a:rPr>
              <a:t>Deze inscripties bestaan uit korte berichten, werden gemaakt voor een beperkt publiek en zijn vaak niet met opzet bewaard gebleven. </a:t>
            </a:r>
          </a:p>
          <a:p>
            <a:r>
              <a:rPr lang="nl-NL" sz="1800" dirty="0">
                <a:solidFill>
                  <a:srgbClr val="000000"/>
                </a:solidFill>
                <a:effectLst/>
                <a:latin typeface="Arial" panose="020B0604020202020204" pitchFamily="34" charset="0"/>
                <a:ea typeface="Calibri" panose="020F0502020204030204" pitchFamily="34" charset="0"/>
              </a:rPr>
              <a:t>H</a:t>
            </a:r>
            <a:r>
              <a:rPr lang="nl-NL" dirty="0"/>
              <a:t>et zijn eigenlijk inscripties die niet bedoeld waren om door veel mensen gezien te worden, soms zelfs (zoals bij de vervloekingtabletten) door niemand. </a:t>
            </a:r>
          </a:p>
          <a:p>
            <a:endParaRPr lang="nl-NL" dirty="0"/>
          </a:p>
          <a:p>
            <a:r>
              <a:rPr lang="nl-NL" dirty="0"/>
              <a:t>Afbeeldingen</a:t>
            </a:r>
          </a:p>
          <a:p>
            <a:r>
              <a:rPr lang="nl-NL" dirty="0"/>
              <a:t>Vervloekingstablet, via Wikimedia </a:t>
            </a:r>
            <a:r>
              <a:rPr lang="nl-NL" dirty="0" err="1"/>
              <a:t>Commons</a:t>
            </a:r>
            <a:r>
              <a:rPr lang="nl-NL" dirty="0"/>
              <a:t> </a:t>
            </a:r>
          </a:p>
          <a:p>
            <a:r>
              <a:rPr lang="nl-NL" dirty="0"/>
              <a:t>Schrijfplank met tekst, via RMO (inventarisnummer h 1982/9.1)</a:t>
            </a:r>
          </a:p>
        </p:txBody>
      </p:sp>
      <p:sp>
        <p:nvSpPr>
          <p:cNvPr id="4" name="Tijdelijke aanduiding voor dianummer 3"/>
          <p:cNvSpPr>
            <a:spLocks noGrp="1"/>
          </p:cNvSpPr>
          <p:nvPr>
            <p:ph type="sldNum" sz="quarter" idx="5"/>
          </p:nvPr>
        </p:nvSpPr>
        <p:spPr/>
        <p:txBody>
          <a:bodyPr/>
          <a:lstStyle/>
          <a:p>
            <a:fld id="{55DFFCDC-CD0C-405F-90C7-89B1F028285E}" type="slidenum">
              <a:rPr lang="nl-NL" smtClean="0"/>
              <a:t>6</a:t>
            </a:fld>
            <a:endParaRPr lang="nl-NL"/>
          </a:p>
        </p:txBody>
      </p:sp>
    </p:spTree>
    <p:extLst>
      <p:ext uri="{BB962C8B-B14F-4D97-AF65-F5344CB8AC3E}">
        <p14:creationId xmlns:p14="http://schemas.microsoft.com/office/powerpoint/2010/main" val="511925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Publieke inscripties werden geplaatst in de openbare ruimte, zoals op gebouwen, of openbare plekken zoals een forum of een necropolis. Deze inscripties waren bedoeld om lange tijd op dezelfde plek te blijven staan en hadden daarom altijd een herdenkingsfunctie. Verschillende subcategorieën binnen de categorie ‘publiek’. </a:t>
            </a:r>
          </a:p>
          <a:p>
            <a:endParaRPr lang="nl-NL" dirty="0"/>
          </a:p>
          <a:p>
            <a:r>
              <a:rPr lang="nl-NL" dirty="0"/>
              <a:t>Afbeeldingen:</a:t>
            </a:r>
          </a:p>
          <a:p>
            <a:r>
              <a:rPr lang="nl-NL" dirty="0"/>
              <a:t>Bouwinscriptie op de Porticus Octaviae, Rome (Foto: Kaylee Branse)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Votiefinscriptie aan Mars, Venlo: Limburgs Museum (RMO)</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55DFFCDC-CD0C-405F-90C7-89B1F028285E}" type="slidenum">
              <a:rPr lang="nl-NL" smtClean="0"/>
              <a:t>7</a:t>
            </a:fld>
            <a:endParaRPr lang="nl-NL"/>
          </a:p>
        </p:txBody>
      </p:sp>
    </p:spTree>
    <p:extLst>
      <p:ext uri="{BB962C8B-B14F-4D97-AF65-F5344CB8AC3E}">
        <p14:creationId xmlns:p14="http://schemas.microsoft.com/office/powerpoint/2010/main" val="1577065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bekendste soort Romeinse inscripties zijn de grafinscripties: teksten op steen die meestal zijn opgesteld door de nabestaanden (familie / vrienden) van de overledenen. </a:t>
            </a:r>
          </a:p>
          <a:p>
            <a:r>
              <a:rPr lang="nl-NL" dirty="0"/>
              <a:t>We vinden deze inscripties buiten de stad langs wegen of in daarvoor bestemde </a:t>
            </a:r>
            <a:r>
              <a:rPr lang="nl-NL" dirty="0" err="1"/>
              <a:t>necropoleis</a:t>
            </a:r>
            <a:r>
              <a:rPr lang="nl-NL" dirty="0"/>
              <a:t> (dodensteden). </a:t>
            </a:r>
          </a:p>
          <a:p>
            <a:endParaRPr lang="nl-NL" dirty="0"/>
          </a:p>
          <a:p>
            <a:r>
              <a:rPr lang="nl-NL" dirty="0"/>
              <a:t>Tip: Vraag in de klas wat leerlingen verwachten dat er op zo’n inscriptie staat.</a:t>
            </a:r>
          </a:p>
          <a:p>
            <a:endParaRPr lang="nl-NL" dirty="0"/>
          </a:p>
          <a:p>
            <a:r>
              <a:rPr lang="nl-NL" dirty="0"/>
              <a:t>Vergelijkbaar met ”onze” grafstenen. </a:t>
            </a:r>
          </a:p>
          <a:p>
            <a:endParaRPr lang="nl-NL" dirty="0"/>
          </a:p>
          <a:p>
            <a:r>
              <a:rPr lang="nl-NL" dirty="0"/>
              <a:t>Afbeelding:</a:t>
            </a:r>
          </a:p>
          <a:p>
            <a:r>
              <a:rPr lang="nl-NL" dirty="0"/>
              <a:t>Grafsteen van Marcus </a:t>
            </a:r>
            <a:r>
              <a:rPr lang="nl-NL" dirty="0" err="1"/>
              <a:t>Iulius</a:t>
            </a:r>
            <a:r>
              <a:rPr lang="nl-NL" dirty="0"/>
              <a:t> (RMO)</a:t>
            </a:r>
          </a:p>
          <a:p>
            <a:endParaRPr lang="nl-NL" dirty="0"/>
          </a:p>
        </p:txBody>
      </p:sp>
      <p:sp>
        <p:nvSpPr>
          <p:cNvPr id="4" name="Tijdelijke aanduiding voor dianummer 3"/>
          <p:cNvSpPr>
            <a:spLocks noGrp="1"/>
          </p:cNvSpPr>
          <p:nvPr>
            <p:ph type="sldNum" sz="quarter" idx="5"/>
          </p:nvPr>
        </p:nvSpPr>
        <p:spPr/>
        <p:txBody>
          <a:bodyPr/>
          <a:lstStyle/>
          <a:p>
            <a:fld id="{55DFFCDC-CD0C-405F-90C7-89B1F028285E}" type="slidenum">
              <a:rPr lang="nl-NL" smtClean="0"/>
              <a:t>8</a:t>
            </a:fld>
            <a:endParaRPr lang="nl-NL"/>
          </a:p>
        </p:txBody>
      </p:sp>
    </p:spTree>
    <p:extLst>
      <p:ext uri="{BB962C8B-B14F-4D97-AF65-F5344CB8AC3E}">
        <p14:creationId xmlns:p14="http://schemas.microsoft.com/office/powerpoint/2010/main" val="3533361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Ere-inscripties werden opgesteld tijdens iemands leven in plaats van erna. Vaak werden mannen geëerd vanwege hun goede daden. Dat kon zijn omdat ze bijvoorbeeld grote sommen geld hadden geschonken, een belangrijke positie in de stad (goed) hadden vervuld. Deze inscripties werden opgericht in de stad, vaak op een forum of een belangrijk plein.</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Tip: Vraag in de klas wat leerlingen verwachten dat er op zo’n inscriptie staat.</a:t>
            </a:r>
          </a:p>
          <a:p>
            <a:endParaRPr lang="nl-NL" dirty="0"/>
          </a:p>
        </p:txBody>
      </p:sp>
      <p:sp>
        <p:nvSpPr>
          <p:cNvPr id="4" name="Tijdelijke aanduiding voor dianummer 3"/>
          <p:cNvSpPr>
            <a:spLocks noGrp="1"/>
          </p:cNvSpPr>
          <p:nvPr>
            <p:ph type="sldNum" sz="quarter" idx="5"/>
          </p:nvPr>
        </p:nvSpPr>
        <p:spPr/>
        <p:txBody>
          <a:bodyPr/>
          <a:lstStyle/>
          <a:p>
            <a:fld id="{55DFFCDC-CD0C-405F-90C7-89B1F028285E}" type="slidenum">
              <a:rPr lang="nl-NL" smtClean="0"/>
              <a:t>9</a:t>
            </a:fld>
            <a:endParaRPr lang="nl-NL"/>
          </a:p>
        </p:txBody>
      </p:sp>
    </p:spTree>
    <p:extLst>
      <p:ext uri="{BB962C8B-B14F-4D97-AF65-F5344CB8AC3E}">
        <p14:creationId xmlns:p14="http://schemas.microsoft.com/office/powerpoint/2010/main" val="356740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D.M. is een afkorting die staat voor Dis </a:t>
            </a:r>
            <a:r>
              <a:rPr lang="nl-NL" dirty="0" err="1"/>
              <a:t>Manibus</a:t>
            </a:r>
            <a:r>
              <a:rPr lang="nl-NL" dirty="0"/>
              <a:t> (‘voor de schimmen van de onderwereld’) vergelijk R.I.P.</a:t>
            </a:r>
          </a:p>
        </p:txBody>
      </p:sp>
      <p:sp>
        <p:nvSpPr>
          <p:cNvPr id="4" name="Tijdelijke aanduiding voor dianummer 3"/>
          <p:cNvSpPr>
            <a:spLocks noGrp="1"/>
          </p:cNvSpPr>
          <p:nvPr>
            <p:ph type="sldNum" sz="quarter" idx="5"/>
          </p:nvPr>
        </p:nvSpPr>
        <p:spPr/>
        <p:txBody>
          <a:bodyPr/>
          <a:lstStyle/>
          <a:p>
            <a:fld id="{55DFFCDC-CD0C-405F-90C7-89B1F028285E}" type="slidenum">
              <a:rPr lang="nl-NL" smtClean="0"/>
              <a:t>10</a:t>
            </a:fld>
            <a:endParaRPr lang="nl-NL"/>
          </a:p>
        </p:txBody>
      </p:sp>
    </p:spTree>
    <p:extLst>
      <p:ext uri="{BB962C8B-B14F-4D97-AF65-F5344CB8AC3E}">
        <p14:creationId xmlns:p14="http://schemas.microsoft.com/office/powerpoint/2010/main" val="3866907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a:t>
            </a:r>
          </a:p>
          <a:p>
            <a:r>
              <a:rPr lang="nl-NL" dirty="0"/>
              <a:t>Grafsteen van Marcus </a:t>
            </a:r>
            <a:r>
              <a:rPr lang="nl-NL" dirty="0" err="1"/>
              <a:t>Iulius</a:t>
            </a:r>
            <a:r>
              <a:rPr lang="nl-NL" dirty="0"/>
              <a:t> (RMO, CIL 13, 08711)</a:t>
            </a:r>
          </a:p>
          <a:p>
            <a:endParaRPr lang="nl-NL" dirty="0"/>
          </a:p>
        </p:txBody>
      </p:sp>
      <p:sp>
        <p:nvSpPr>
          <p:cNvPr id="4" name="Tijdelijke aanduiding voor dianummer 3"/>
          <p:cNvSpPr>
            <a:spLocks noGrp="1"/>
          </p:cNvSpPr>
          <p:nvPr>
            <p:ph type="sldNum" sz="quarter" idx="5"/>
          </p:nvPr>
        </p:nvSpPr>
        <p:spPr/>
        <p:txBody>
          <a:bodyPr/>
          <a:lstStyle/>
          <a:p>
            <a:fld id="{55DFFCDC-CD0C-405F-90C7-89B1F028285E}" type="slidenum">
              <a:rPr lang="nl-NL" smtClean="0"/>
              <a:t>11</a:t>
            </a:fld>
            <a:endParaRPr lang="nl-NL"/>
          </a:p>
        </p:txBody>
      </p:sp>
    </p:spTree>
    <p:extLst>
      <p:ext uri="{BB962C8B-B14F-4D97-AF65-F5344CB8AC3E}">
        <p14:creationId xmlns:p14="http://schemas.microsoft.com/office/powerpoint/2010/main" val="2823646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nl-NL"/>
              <a:t>Klik om stijl te bewerken</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1160EA64-D806-43AC-9DF2-F8C432F32B4C}" type="datetimeFigureOut">
              <a:rPr lang="en-US" smtClean="0"/>
              <a:t>8/26/24</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8A7A6979-0714-4377-B894-6BE4C2D6E202}" type="slidenum">
              <a:rPr lang="en-US" smtClean="0"/>
              <a:pPr/>
              <a:t>‹nr.›</a:t>
            </a:fld>
            <a:endParaRPr lang="en-US" dirty="0"/>
          </a:p>
        </p:txBody>
      </p:sp>
    </p:spTree>
    <p:extLst>
      <p:ext uri="{BB962C8B-B14F-4D97-AF65-F5344CB8AC3E}">
        <p14:creationId xmlns:p14="http://schemas.microsoft.com/office/powerpoint/2010/main" val="948402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smtClean="0"/>
              <a:t>8/26/24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‹nr.›</a:t>
            </a:fld>
            <a:endParaRPr lang="en-US" dirty="0"/>
          </a:p>
        </p:txBody>
      </p:sp>
    </p:spTree>
    <p:extLst>
      <p:ext uri="{BB962C8B-B14F-4D97-AF65-F5344CB8AC3E}">
        <p14:creationId xmlns:p14="http://schemas.microsoft.com/office/powerpoint/2010/main" val="4155051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67C6F52A-A82B-47A2-A83A-8C4C91F2D59F}" type="datetimeFigureOut">
              <a:rPr lang="en-US" smtClean="0"/>
              <a:t>8/26/24</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8A7A6979-0714-4377-B894-6BE4C2D6E202}" type="slidenum">
              <a:rPr lang="en-US" smtClean="0"/>
              <a:t>‹nr.›</a:t>
            </a:fld>
            <a:endParaRPr lang="en-US" dirty="0"/>
          </a:p>
        </p:txBody>
      </p:sp>
    </p:spTree>
    <p:extLst>
      <p:ext uri="{BB962C8B-B14F-4D97-AF65-F5344CB8AC3E}">
        <p14:creationId xmlns:p14="http://schemas.microsoft.com/office/powerpoint/2010/main" val="1991751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nl-NL"/>
              <a:t>Klik om stijl te bewerken</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F070A7B3-6521-4DCA-87E5-044747A908C1}" type="datetimeFigureOut">
              <a:rPr lang="en-US" smtClean="0"/>
              <a:t>8/26/24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8A7A6979-0714-4377-B894-6BE4C2D6E202}" type="slidenum">
              <a:rPr lang="en-US" smtClean="0"/>
              <a:pPr/>
              <a:t>‹nr.›</a:t>
            </a:fld>
            <a:endParaRPr lang="en-US" dirty="0"/>
          </a:p>
        </p:txBody>
      </p:sp>
    </p:spTree>
    <p:extLst>
      <p:ext uri="{BB962C8B-B14F-4D97-AF65-F5344CB8AC3E}">
        <p14:creationId xmlns:p14="http://schemas.microsoft.com/office/powerpoint/2010/main" val="3543755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nl-NL"/>
              <a:t>Klik om stijl te bewerken</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1160EA64-D806-43AC-9DF2-F8C432F32B4C}" type="datetimeFigureOut">
              <a:rPr lang="en-US" smtClean="0"/>
              <a:t>8/26/24</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8A7A6979-0714-4377-B894-6BE4C2D6E202}" type="slidenum">
              <a:rPr lang="en-US" smtClean="0"/>
              <a:pPr/>
              <a:t>‹nr.›</a:t>
            </a:fld>
            <a:endParaRPr lang="en-US" dirty="0"/>
          </a:p>
        </p:txBody>
      </p:sp>
    </p:spTree>
    <p:extLst>
      <p:ext uri="{BB962C8B-B14F-4D97-AF65-F5344CB8AC3E}">
        <p14:creationId xmlns:p14="http://schemas.microsoft.com/office/powerpoint/2010/main" val="2516160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nl-NL"/>
              <a:t>Klik om stijl te bewerken</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AB134690-1557-4C89-A502-4959FE7FAD70}" type="datetimeFigureOut">
              <a:rPr lang="en-US" smtClean="0"/>
              <a:t>8/26/24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‹nr.›</a:t>
            </a:fld>
            <a:endParaRPr lang="en-US" dirty="0"/>
          </a:p>
        </p:txBody>
      </p:sp>
    </p:spTree>
    <p:extLst>
      <p:ext uri="{BB962C8B-B14F-4D97-AF65-F5344CB8AC3E}">
        <p14:creationId xmlns:p14="http://schemas.microsoft.com/office/powerpoint/2010/main" val="2839362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nl-NL"/>
              <a:t>Klik om stijl te bewerken</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smtClean="0"/>
              <a:t>8/26/24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‹nr.›</a:t>
            </a:fld>
            <a:endParaRPr lang="en-US" dirty="0"/>
          </a:p>
        </p:txBody>
      </p:sp>
    </p:spTree>
    <p:extLst>
      <p:ext uri="{BB962C8B-B14F-4D97-AF65-F5344CB8AC3E}">
        <p14:creationId xmlns:p14="http://schemas.microsoft.com/office/powerpoint/2010/main" val="338016499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1037C31-9E7A-4F99-8774-A0E530DE1A42}" type="datetimeFigureOut">
              <a:rPr lang="en-US" smtClean="0"/>
              <a:t>8/26/24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‹nr.›</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nl-NL"/>
              <a:t>Klik om stijl te bewerken</a:t>
            </a:r>
            <a:endParaRPr lang="en-US" dirty="0"/>
          </a:p>
        </p:txBody>
      </p:sp>
    </p:spTree>
    <p:extLst>
      <p:ext uri="{BB962C8B-B14F-4D97-AF65-F5344CB8AC3E}">
        <p14:creationId xmlns:p14="http://schemas.microsoft.com/office/powerpoint/2010/main" val="3577203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8/26/24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smtClean="0"/>
              <a:t>‹nr.›</a:t>
            </a:fld>
            <a:endParaRPr lang="en-US" dirty="0"/>
          </a:p>
        </p:txBody>
      </p:sp>
    </p:spTree>
    <p:extLst>
      <p:ext uri="{BB962C8B-B14F-4D97-AF65-F5344CB8AC3E}">
        <p14:creationId xmlns:p14="http://schemas.microsoft.com/office/powerpoint/2010/main" val="472439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nl-NL"/>
              <a:t>Klik om stijl te bewerken</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D1BE4249-C0D0-4B06-8692-E8BB871AF643}" type="datetimeFigureOut">
              <a:rPr lang="en-US" smtClean="0"/>
              <a:t>8/26/24</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8A7A6979-0714-4377-B894-6BE4C2D6E202}" type="slidenum">
              <a:rPr lang="en-US" smtClean="0"/>
              <a:t>‹nr.›</a:t>
            </a:fld>
            <a:endParaRPr lang="en-US" dirty="0"/>
          </a:p>
        </p:txBody>
      </p:sp>
    </p:spTree>
    <p:extLst>
      <p:ext uri="{BB962C8B-B14F-4D97-AF65-F5344CB8AC3E}">
        <p14:creationId xmlns:p14="http://schemas.microsoft.com/office/powerpoint/2010/main" val="548034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nl-NL"/>
              <a:t>Klik om stijl te bewerken</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042B0DB6-F5C7-45FB-8CF3-31B45F9C2DAC}" type="datetimeFigureOut">
              <a:rPr lang="en-US" smtClean="0"/>
              <a:t>8/26/24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‹nr.›</a:t>
            </a:fld>
            <a:endParaRPr lang="en-US" dirty="0"/>
          </a:p>
        </p:txBody>
      </p:sp>
    </p:spTree>
    <p:extLst>
      <p:ext uri="{BB962C8B-B14F-4D97-AF65-F5344CB8AC3E}">
        <p14:creationId xmlns:p14="http://schemas.microsoft.com/office/powerpoint/2010/main" val="2515031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nl-NL"/>
              <a:t>Klik om stijl te bewerken</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1160EA64-D806-43AC-9DF2-F8C432F32B4C}" type="datetimeFigureOut">
              <a:rPr lang="en-US" smtClean="0"/>
              <a:t>8/26/24</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8A7A6979-0714-4377-B894-6BE4C2D6E202}" type="slidenum">
              <a:rPr lang="en-US" smtClean="0"/>
              <a:pPr/>
              <a:t>‹nr.›</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543850004"/>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file:////Users/kayleebranse/Library/Group%20Containers/UBF8T346G9.ms/WebArchiveCopyPasteTempFiles/com.microsoft.Word/016874"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1">
            <a:extLst>
              <a:ext uri="{FF2B5EF4-FFF2-40B4-BE49-F238E27FC236}">
                <a16:creationId xmlns:a16="http://schemas.microsoft.com/office/drawing/2014/main" id="{379F11E2-8BA5-4C5C-AE7C-361E5EA01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descr="Afbeelding met hemel, buitenshuis, Ruïnes, Romeinse architectuur&#10;&#10;Automatisch gegenereerde beschrijving">
            <a:extLst>
              <a:ext uri="{FF2B5EF4-FFF2-40B4-BE49-F238E27FC236}">
                <a16:creationId xmlns:a16="http://schemas.microsoft.com/office/drawing/2014/main" id="{350AE5DF-30EE-BBB1-CD5D-1B12A754D446}"/>
              </a:ext>
            </a:extLst>
          </p:cNvPr>
          <p:cNvPicPr>
            <a:picLocks noChangeAspect="1"/>
          </p:cNvPicPr>
          <p:nvPr/>
        </p:nvPicPr>
        <p:blipFill>
          <a:blip r:embed="rId3"/>
          <a:srcRect l="933"/>
          <a:stretch/>
        </p:blipFill>
        <p:spPr>
          <a:xfrm>
            <a:off x="446534" y="723899"/>
            <a:ext cx="7498616" cy="5676901"/>
          </a:xfrm>
          <a:prstGeom prst="rect">
            <a:avLst/>
          </a:prstGeom>
        </p:spPr>
      </p:pic>
      <p:sp>
        <p:nvSpPr>
          <p:cNvPr id="24" name="Rectangle 13">
            <a:extLst>
              <a:ext uri="{FF2B5EF4-FFF2-40B4-BE49-F238E27FC236}">
                <a16:creationId xmlns:a16="http://schemas.microsoft.com/office/drawing/2014/main" id="{7C00E1DA-EC7C-40FC-95E3-11FDCD2E4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4" name="Titel 3">
            <a:extLst>
              <a:ext uri="{FF2B5EF4-FFF2-40B4-BE49-F238E27FC236}">
                <a16:creationId xmlns:a16="http://schemas.microsoft.com/office/drawing/2014/main" id="{82579818-F68C-24BC-2359-04A65276A4DD}"/>
              </a:ext>
            </a:extLst>
          </p:cNvPr>
          <p:cNvSpPr>
            <a:spLocks noGrp="1"/>
          </p:cNvSpPr>
          <p:nvPr>
            <p:ph type="ctrTitle"/>
          </p:nvPr>
        </p:nvSpPr>
        <p:spPr>
          <a:xfrm>
            <a:off x="8296275" y="1419225"/>
            <a:ext cx="3081576" cy="2085869"/>
          </a:xfrm>
        </p:spPr>
        <p:txBody>
          <a:bodyPr>
            <a:normAutofit/>
          </a:bodyPr>
          <a:lstStyle/>
          <a:p>
            <a:r>
              <a:rPr lang="nl-NL">
                <a:solidFill>
                  <a:srgbClr val="FFFFFF"/>
                </a:solidFill>
              </a:rPr>
              <a:t>Latijnse epigrafie</a:t>
            </a:r>
          </a:p>
        </p:txBody>
      </p:sp>
      <p:sp>
        <p:nvSpPr>
          <p:cNvPr id="5" name="Ondertitel 4">
            <a:extLst>
              <a:ext uri="{FF2B5EF4-FFF2-40B4-BE49-F238E27FC236}">
                <a16:creationId xmlns:a16="http://schemas.microsoft.com/office/drawing/2014/main" id="{5EED1D8F-70CB-BA45-B80F-ED87352E96BF}"/>
              </a:ext>
            </a:extLst>
          </p:cNvPr>
          <p:cNvSpPr>
            <a:spLocks noGrp="1"/>
          </p:cNvSpPr>
          <p:nvPr>
            <p:ph type="subTitle" idx="1"/>
          </p:nvPr>
        </p:nvSpPr>
        <p:spPr>
          <a:xfrm>
            <a:off x="8296275" y="3505095"/>
            <a:ext cx="3081576" cy="1733655"/>
          </a:xfrm>
        </p:spPr>
        <p:txBody>
          <a:bodyPr>
            <a:normAutofit/>
          </a:bodyPr>
          <a:lstStyle/>
          <a:p>
            <a:r>
              <a:rPr lang="nl-NL">
                <a:solidFill>
                  <a:schemeClr val="bg2"/>
                </a:solidFill>
              </a:rPr>
              <a:t>Lesmateriaal bij de Lessenreeks ‘Hoe wil jij herinnerd worden?’ </a:t>
            </a:r>
          </a:p>
        </p:txBody>
      </p:sp>
      <p:grpSp>
        <p:nvGrpSpPr>
          <p:cNvPr id="25" name="Group 15">
            <a:extLst>
              <a:ext uri="{FF2B5EF4-FFF2-40B4-BE49-F238E27FC236}">
                <a16:creationId xmlns:a16="http://schemas.microsoft.com/office/drawing/2014/main" id="{9A421166-2996-41A7-B094-AE5316F347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7" name="Rectangle 16">
              <a:extLst>
                <a:ext uri="{FF2B5EF4-FFF2-40B4-BE49-F238E27FC236}">
                  <a16:creationId xmlns:a16="http://schemas.microsoft.com/office/drawing/2014/main" id="{FDBB1B92-A3EB-43E4-8FAB-D20E8ED14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6" name="Rectangle 17">
              <a:extLst>
                <a:ext uri="{FF2B5EF4-FFF2-40B4-BE49-F238E27FC236}">
                  <a16:creationId xmlns:a16="http://schemas.microsoft.com/office/drawing/2014/main" id="{3F3972F4-FE7E-48EA-AAD8-9BE5750A6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7" name="Rectangle 18">
              <a:extLst>
                <a:ext uri="{FF2B5EF4-FFF2-40B4-BE49-F238E27FC236}">
                  <a16:creationId xmlns:a16="http://schemas.microsoft.com/office/drawing/2014/main" id="{221614E5-870B-4D5E-A43B-8FF7E53234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grpSp>
    </p:spTree>
    <p:extLst>
      <p:ext uri="{BB962C8B-B14F-4D97-AF65-F5344CB8AC3E}">
        <p14:creationId xmlns:p14="http://schemas.microsoft.com/office/powerpoint/2010/main" val="1287616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846F6C-BA1F-4230-9738-80534FB2FB28}"/>
              </a:ext>
            </a:extLst>
          </p:cNvPr>
          <p:cNvSpPr>
            <a:spLocks noGrp="1"/>
          </p:cNvSpPr>
          <p:nvPr>
            <p:ph type="title"/>
          </p:nvPr>
        </p:nvSpPr>
        <p:spPr>
          <a:xfrm>
            <a:off x="581192" y="702156"/>
            <a:ext cx="11029616" cy="1013800"/>
          </a:xfrm>
        </p:spPr>
        <p:txBody>
          <a:bodyPr>
            <a:normAutofit/>
          </a:bodyPr>
          <a:lstStyle/>
          <a:p>
            <a:r>
              <a:rPr lang="nl-NL" dirty="0"/>
              <a:t>Wat staat er op zo’n inscriptie? </a:t>
            </a:r>
          </a:p>
        </p:txBody>
      </p:sp>
      <p:sp>
        <p:nvSpPr>
          <p:cNvPr id="3" name="Tijdelijke aanduiding voor inhoud 2">
            <a:extLst>
              <a:ext uri="{FF2B5EF4-FFF2-40B4-BE49-F238E27FC236}">
                <a16:creationId xmlns:a16="http://schemas.microsoft.com/office/drawing/2014/main" id="{42D9C38D-F8A1-46E7-8AC7-1B4F94DB64B7}"/>
              </a:ext>
            </a:extLst>
          </p:cNvPr>
          <p:cNvSpPr>
            <a:spLocks noGrp="1"/>
          </p:cNvSpPr>
          <p:nvPr>
            <p:ph idx="1"/>
          </p:nvPr>
        </p:nvSpPr>
        <p:spPr>
          <a:xfrm>
            <a:off x="581192" y="2180496"/>
            <a:ext cx="7225075" cy="4194904"/>
          </a:xfrm>
        </p:spPr>
        <p:txBody>
          <a:bodyPr>
            <a:normAutofit/>
          </a:bodyPr>
          <a:lstStyle/>
          <a:p>
            <a:r>
              <a:rPr lang="nl-NL" sz="2000" dirty="0"/>
              <a:t>Allemaal hoofdletters</a:t>
            </a:r>
          </a:p>
          <a:p>
            <a:r>
              <a:rPr lang="nl-NL" sz="2000" dirty="0"/>
              <a:t>Naam van de geëerde/overledene</a:t>
            </a:r>
          </a:p>
          <a:p>
            <a:r>
              <a:rPr lang="nl-NL" sz="2000" dirty="0"/>
              <a:t>Naam van de erende of gevende </a:t>
            </a:r>
          </a:p>
          <a:p>
            <a:r>
              <a:rPr lang="nl-NL" sz="2000" dirty="0"/>
              <a:t>Veel afkortingen </a:t>
            </a:r>
          </a:p>
          <a:p>
            <a:pPr lvl="1"/>
            <a:r>
              <a:rPr lang="nl-NL" sz="2000" dirty="0"/>
              <a:t>Speciaal voor grafstenen, vaak D.M. </a:t>
            </a:r>
          </a:p>
          <a:p>
            <a:r>
              <a:rPr lang="nl-NL" sz="2000" dirty="0"/>
              <a:t>Weinig werkwoorden</a:t>
            </a:r>
          </a:p>
          <a:p>
            <a:r>
              <a:rPr lang="nl-NL" sz="2000" dirty="0"/>
              <a:t>Lezen van links naar rechts </a:t>
            </a:r>
          </a:p>
          <a:p>
            <a:r>
              <a:rPr lang="nl-NL" sz="2000" dirty="0"/>
              <a:t>Ambten </a:t>
            </a:r>
          </a:p>
          <a:p>
            <a:r>
              <a:rPr lang="nl-NL" sz="2000" dirty="0"/>
              <a:t>Levensjaren </a:t>
            </a:r>
          </a:p>
          <a:p>
            <a:endParaRPr lang="nl-NL" dirty="0"/>
          </a:p>
        </p:txBody>
      </p:sp>
      <p:pic>
        <p:nvPicPr>
          <p:cNvPr id="7" name="Picture 2" descr="Afbeelding met Artefact, Stele, handschrift, kalksteen&#10;&#10;Automatisch gegenereerde beschrijving">
            <a:extLst>
              <a:ext uri="{FF2B5EF4-FFF2-40B4-BE49-F238E27FC236}">
                <a16:creationId xmlns:a16="http://schemas.microsoft.com/office/drawing/2014/main" id="{137DBC25-6E8E-312A-9A56-3ADF41E319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349" b="3"/>
          <a:stretch/>
        </p:blipFill>
        <p:spPr bwMode="auto">
          <a:xfrm>
            <a:off x="8051799" y="1871133"/>
            <a:ext cx="3683001" cy="4504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328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16E33A0-C481-BBAD-8A89-5A5A48D1E1B5}"/>
              </a:ext>
            </a:extLst>
          </p:cNvPr>
          <p:cNvSpPr>
            <a:spLocks noGrp="1"/>
          </p:cNvSpPr>
          <p:nvPr>
            <p:ph type="title"/>
          </p:nvPr>
        </p:nvSpPr>
        <p:spPr/>
        <p:txBody>
          <a:bodyPr/>
          <a:lstStyle/>
          <a:p>
            <a:r>
              <a:rPr lang="nl-NL" dirty="0"/>
              <a:t>Hoe lees je een inscriptie?</a:t>
            </a:r>
          </a:p>
        </p:txBody>
      </p:sp>
      <p:sp>
        <p:nvSpPr>
          <p:cNvPr id="8" name="Tijdelijke aanduiding voor tekst 7">
            <a:extLst>
              <a:ext uri="{FF2B5EF4-FFF2-40B4-BE49-F238E27FC236}">
                <a16:creationId xmlns:a16="http://schemas.microsoft.com/office/drawing/2014/main" id="{D91A3206-CD31-C834-ED96-A71D4190BEAD}"/>
              </a:ext>
            </a:extLst>
          </p:cNvPr>
          <p:cNvSpPr>
            <a:spLocks noGrp="1"/>
          </p:cNvSpPr>
          <p:nvPr>
            <p:ph type="body" idx="1"/>
          </p:nvPr>
        </p:nvSpPr>
        <p:spPr>
          <a:xfrm>
            <a:off x="8009467" y="2097485"/>
            <a:ext cx="4182533" cy="536005"/>
          </a:xfrm>
        </p:spPr>
        <p:txBody>
          <a:bodyPr/>
          <a:lstStyle/>
          <a:p>
            <a:r>
              <a:rPr lang="nl-NL" dirty="0"/>
              <a:t>Vertaling</a:t>
            </a:r>
          </a:p>
        </p:txBody>
      </p:sp>
      <p:sp>
        <p:nvSpPr>
          <p:cNvPr id="9" name="Tijdelijke aanduiding voor tekst 8">
            <a:extLst>
              <a:ext uri="{FF2B5EF4-FFF2-40B4-BE49-F238E27FC236}">
                <a16:creationId xmlns:a16="http://schemas.microsoft.com/office/drawing/2014/main" id="{35971651-0923-FD39-F818-F43FBB5CD069}"/>
              </a:ext>
            </a:extLst>
          </p:cNvPr>
          <p:cNvSpPr>
            <a:spLocks noGrp="1"/>
          </p:cNvSpPr>
          <p:nvPr>
            <p:ph type="body" sz="quarter" idx="3"/>
          </p:nvPr>
        </p:nvSpPr>
        <p:spPr>
          <a:xfrm>
            <a:off x="4311235" y="2080117"/>
            <a:ext cx="5087073" cy="553373"/>
          </a:xfrm>
        </p:spPr>
        <p:txBody>
          <a:bodyPr/>
          <a:lstStyle/>
          <a:p>
            <a:r>
              <a:rPr lang="nl-NL" dirty="0"/>
              <a:t>Transcriptie</a:t>
            </a:r>
          </a:p>
        </p:txBody>
      </p:sp>
      <p:sp>
        <p:nvSpPr>
          <p:cNvPr id="5" name="Tijdelijke aanduiding voor inhoud 2">
            <a:extLst>
              <a:ext uri="{FF2B5EF4-FFF2-40B4-BE49-F238E27FC236}">
                <a16:creationId xmlns:a16="http://schemas.microsoft.com/office/drawing/2014/main" id="{17DEFAFD-1255-4FDC-9C89-7F139655D1B8}"/>
              </a:ext>
            </a:extLst>
          </p:cNvPr>
          <p:cNvSpPr txBox="1">
            <a:spLocks/>
          </p:cNvSpPr>
          <p:nvPr/>
        </p:nvSpPr>
        <p:spPr>
          <a:xfrm>
            <a:off x="4360892" y="2904065"/>
            <a:ext cx="3784923" cy="3530601"/>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3"/>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9pPr>
          </a:lstStyle>
          <a:p>
            <a:pPr marL="0" indent="0">
              <a:buFont typeface="Tw Cen MT" panose="020B0602020104020603" pitchFamily="34" charset="0"/>
              <a:buNone/>
            </a:pPr>
            <a:r>
              <a:rPr lang="nl-NL" dirty="0"/>
              <a:t>M(</a:t>
            </a:r>
            <a:r>
              <a:rPr lang="nl-NL" dirty="0" err="1"/>
              <a:t>arcus</a:t>
            </a:r>
            <a:r>
              <a:rPr lang="nl-NL" dirty="0"/>
              <a:t>) IVLIVS M(</a:t>
            </a:r>
            <a:r>
              <a:rPr lang="nl-NL" dirty="0" err="1"/>
              <a:t>arci</a:t>
            </a:r>
            <a:r>
              <a:rPr lang="nl-NL" dirty="0"/>
              <a:t>) F(</a:t>
            </a:r>
            <a:r>
              <a:rPr lang="nl-NL" dirty="0" err="1"/>
              <a:t>ilii</a:t>
            </a:r>
            <a:r>
              <a:rPr lang="nl-NL" dirty="0"/>
              <a:t>)</a:t>
            </a:r>
          </a:p>
          <a:p>
            <a:pPr marL="0" indent="0">
              <a:buFont typeface="Tw Cen MT" panose="020B0602020104020603" pitchFamily="34" charset="0"/>
              <a:buNone/>
            </a:pPr>
            <a:r>
              <a:rPr lang="nl-NL" dirty="0"/>
              <a:t>MISSVS LEG(</a:t>
            </a:r>
            <a:r>
              <a:rPr lang="nl-NL" dirty="0" err="1"/>
              <a:t>ionis</a:t>
            </a:r>
            <a:r>
              <a:rPr lang="nl-NL" dirty="0"/>
              <a:t>) V</a:t>
            </a:r>
          </a:p>
          <a:p>
            <a:pPr marL="0" indent="0">
              <a:buFont typeface="Tw Cen MT" panose="020B0602020104020603" pitchFamily="34" charset="0"/>
              <a:buNone/>
            </a:pPr>
            <a:r>
              <a:rPr lang="nl-NL" dirty="0"/>
              <a:t>H(ic) S(</a:t>
            </a:r>
            <a:r>
              <a:rPr lang="nl-NL" dirty="0" err="1"/>
              <a:t>itus</a:t>
            </a:r>
            <a:r>
              <a:rPr lang="nl-NL" dirty="0"/>
              <a:t>) E(st)</a:t>
            </a:r>
          </a:p>
          <a:p>
            <a:pPr marL="0" indent="0">
              <a:buFont typeface="Tw Cen MT" panose="020B0602020104020603" pitchFamily="34" charset="0"/>
              <a:buNone/>
            </a:pPr>
            <a:r>
              <a:rPr lang="nl-NL" dirty="0"/>
              <a:t>H(</a:t>
            </a:r>
            <a:r>
              <a:rPr lang="nl-NL" dirty="0" err="1"/>
              <a:t>eres</a:t>
            </a:r>
            <a:r>
              <a:rPr lang="nl-NL" dirty="0"/>
              <a:t>) F(</a:t>
            </a:r>
            <a:r>
              <a:rPr lang="nl-NL" dirty="0" err="1"/>
              <a:t>aciendum</a:t>
            </a:r>
            <a:r>
              <a:rPr lang="nl-NL" dirty="0"/>
              <a:t>) C(</a:t>
            </a:r>
            <a:r>
              <a:rPr lang="nl-NL" dirty="0" err="1"/>
              <a:t>uravit</a:t>
            </a:r>
            <a:r>
              <a:rPr lang="nl-NL" dirty="0"/>
              <a:t>)  </a:t>
            </a:r>
          </a:p>
          <a:p>
            <a:pPr marL="0" indent="0">
              <a:buFont typeface="Tw Cen MT" panose="020B0602020104020603" pitchFamily="34" charset="0"/>
              <a:buNone/>
            </a:pPr>
            <a:endParaRPr lang="nl-NL" dirty="0"/>
          </a:p>
          <a:p>
            <a:endParaRPr lang="nl-NL" dirty="0"/>
          </a:p>
        </p:txBody>
      </p:sp>
      <p:sp>
        <p:nvSpPr>
          <p:cNvPr id="6" name="Tijdelijke aanduiding voor inhoud 2">
            <a:extLst>
              <a:ext uri="{FF2B5EF4-FFF2-40B4-BE49-F238E27FC236}">
                <a16:creationId xmlns:a16="http://schemas.microsoft.com/office/drawing/2014/main" id="{DAC89DE4-AF38-48DA-AC56-A9BDB214B189}"/>
              </a:ext>
            </a:extLst>
          </p:cNvPr>
          <p:cNvSpPr txBox="1">
            <a:spLocks/>
          </p:cNvSpPr>
          <p:nvPr/>
        </p:nvSpPr>
        <p:spPr>
          <a:xfrm>
            <a:off x="8009467" y="2904065"/>
            <a:ext cx="3784923" cy="2189038"/>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3"/>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9pPr>
          </a:lstStyle>
          <a:p>
            <a:pPr marL="0" indent="0">
              <a:buFont typeface="Tw Cen MT" panose="020B0602020104020603" pitchFamily="34" charset="0"/>
              <a:buNone/>
            </a:pPr>
            <a:r>
              <a:rPr lang="nl-NL" dirty="0"/>
              <a:t>Marcus </a:t>
            </a:r>
            <a:r>
              <a:rPr lang="nl-NL" dirty="0" err="1"/>
              <a:t>Iulius</a:t>
            </a:r>
            <a:r>
              <a:rPr lang="nl-NL" dirty="0"/>
              <a:t>, zoon van Marcus</a:t>
            </a:r>
          </a:p>
          <a:p>
            <a:pPr marL="0" indent="0">
              <a:buFont typeface="Tw Cen MT" panose="020B0602020104020603" pitchFamily="34" charset="0"/>
              <a:buNone/>
            </a:pPr>
            <a:r>
              <a:rPr lang="nl-NL" dirty="0"/>
              <a:t>veteraan uit het vijfde legioen  </a:t>
            </a:r>
          </a:p>
          <a:p>
            <a:pPr marL="0" indent="0">
              <a:buFont typeface="Tw Cen MT" panose="020B0602020104020603" pitchFamily="34" charset="0"/>
              <a:buNone/>
            </a:pPr>
            <a:r>
              <a:rPr lang="nl-NL" dirty="0"/>
              <a:t>is hier gelegen</a:t>
            </a:r>
          </a:p>
          <a:p>
            <a:pPr marL="0" indent="0">
              <a:buFont typeface="Tw Cen MT" panose="020B0602020104020603" pitchFamily="34" charset="0"/>
              <a:buNone/>
            </a:pPr>
            <a:r>
              <a:rPr lang="nl-NL" dirty="0"/>
              <a:t>zijn erfgenamen hebben zorg gedragen voor het maken </a:t>
            </a:r>
          </a:p>
          <a:p>
            <a:pPr marL="0" indent="0">
              <a:buFont typeface="Tw Cen MT" panose="020B0602020104020603" pitchFamily="34" charset="0"/>
              <a:buNone/>
            </a:pPr>
            <a:endParaRPr lang="nl-NL" dirty="0"/>
          </a:p>
          <a:p>
            <a:endParaRPr lang="nl-NL" dirty="0"/>
          </a:p>
        </p:txBody>
      </p:sp>
      <p:pic>
        <p:nvPicPr>
          <p:cNvPr id="2" name="Picture 2" descr="Afbeelding met Artefact, Stele, handschrift, kalksteen&#10;&#10;Automatisch gegenereerde beschrijving">
            <a:extLst>
              <a:ext uri="{FF2B5EF4-FFF2-40B4-BE49-F238E27FC236}">
                <a16:creationId xmlns:a16="http://schemas.microsoft.com/office/drawing/2014/main" id="{88B6477B-E07A-8828-C2C7-9BF6CC2113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349" b="3"/>
          <a:stretch/>
        </p:blipFill>
        <p:spPr bwMode="auto">
          <a:xfrm>
            <a:off x="402613" y="2060976"/>
            <a:ext cx="3683001" cy="4504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565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16E33A0-C481-BBAD-8A89-5A5A48D1E1B5}"/>
              </a:ext>
            </a:extLst>
          </p:cNvPr>
          <p:cNvSpPr>
            <a:spLocks noGrp="1"/>
          </p:cNvSpPr>
          <p:nvPr>
            <p:ph type="title"/>
          </p:nvPr>
        </p:nvSpPr>
        <p:spPr/>
        <p:txBody>
          <a:bodyPr/>
          <a:lstStyle/>
          <a:p>
            <a:r>
              <a:rPr lang="nl-NL" dirty="0"/>
              <a:t>Hoe lees je een inscriptie?</a:t>
            </a:r>
          </a:p>
        </p:txBody>
      </p:sp>
      <p:sp>
        <p:nvSpPr>
          <p:cNvPr id="8" name="Tijdelijke aanduiding voor tekst 7">
            <a:extLst>
              <a:ext uri="{FF2B5EF4-FFF2-40B4-BE49-F238E27FC236}">
                <a16:creationId xmlns:a16="http://schemas.microsoft.com/office/drawing/2014/main" id="{D91A3206-CD31-C834-ED96-A71D4190BEAD}"/>
              </a:ext>
            </a:extLst>
          </p:cNvPr>
          <p:cNvSpPr>
            <a:spLocks noGrp="1"/>
          </p:cNvSpPr>
          <p:nvPr>
            <p:ph type="body" idx="1"/>
          </p:nvPr>
        </p:nvSpPr>
        <p:spPr>
          <a:xfrm>
            <a:off x="8009467" y="2097485"/>
            <a:ext cx="4182533" cy="536005"/>
          </a:xfrm>
        </p:spPr>
        <p:txBody>
          <a:bodyPr/>
          <a:lstStyle/>
          <a:p>
            <a:r>
              <a:rPr lang="nl-NL" dirty="0"/>
              <a:t>Vertaling</a:t>
            </a:r>
          </a:p>
        </p:txBody>
      </p:sp>
      <p:sp>
        <p:nvSpPr>
          <p:cNvPr id="9" name="Tijdelijke aanduiding voor tekst 8">
            <a:extLst>
              <a:ext uri="{FF2B5EF4-FFF2-40B4-BE49-F238E27FC236}">
                <a16:creationId xmlns:a16="http://schemas.microsoft.com/office/drawing/2014/main" id="{35971651-0923-FD39-F818-F43FBB5CD069}"/>
              </a:ext>
            </a:extLst>
          </p:cNvPr>
          <p:cNvSpPr>
            <a:spLocks noGrp="1"/>
          </p:cNvSpPr>
          <p:nvPr>
            <p:ph type="body" sz="quarter" idx="3"/>
          </p:nvPr>
        </p:nvSpPr>
        <p:spPr>
          <a:xfrm>
            <a:off x="4311235" y="2080117"/>
            <a:ext cx="5087073" cy="553373"/>
          </a:xfrm>
        </p:spPr>
        <p:txBody>
          <a:bodyPr/>
          <a:lstStyle/>
          <a:p>
            <a:r>
              <a:rPr lang="nl-NL" dirty="0"/>
              <a:t>Transcriptie</a:t>
            </a:r>
          </a:p>
        </p:txBody>
      </p:sp>
      <p:sp>
        <p:nvSpPr>
          <p:cNvPr id="5" name="Tijdelijke aanduiding voor inhoud 2">
            <a:extLst>
              <a:ext uri="{FF2B5EF4-FFF2-40B4-BE49-F238E27FC236}">
                <a16:creationId xmlns:a16="http://schemas.microsoft.com/office/drawing/2014/main" id="{17DEFAFD-1255-4FDC-9C89-7F139655D1B8}"/>
              </a:ext>
            </a:extLst>
          </p:cNvPr>
          <p:cNvSpPr txBox="1">
            <a:spLocks/>
          </p:cNvSpPr>
          <p:nvPr/>
        </p:nvSpPr>
        <p:spPr>
          <a:xfrm>
            <a:off x="4360892" y="2904065"/>
            <a:ext cx="3784923" cy="3530601"/>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3"/>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9pPr>
          </a:lstStyle>
          <a:p>
            <a:pPr marL="0" indent="0">
              <a:buFont typeface="Tw Cen MT" panose="020B0602020104020603" pitchFamily="34" charset="0"/>
              <a:buNone/>
            </a:pPr>
            <a:r>
              <a:rPr lang="nl-NL" dirty="0"/>
              <a:t>SALVIAE </a:t>
            </a:r>
          </a:p>
          <a:p>
            <a:pPr marL="0" indent="0">
              <a:buFont typeface="Tw Cen MT" panose="020B0602020104020603" pitchFamily="34" charset="0"/>
              <a:buNone/>
            </a:pPr>
            <a:r>
              <a:rPr lang="nl-NL" dirty="0"/>
              <a:t>FLEDIMELLAE</a:t>
            </a:r>
          </a:p>
          <a:p>
            <a:pPr marL="0" indent="0">
              <a:buFont typeface="Tw Cen MT" panose="020B0602020104020603" pitchFamily="34" charset="0"/>
              <a:buNone/>
            </a:pPr>
            <a:r>
              <a:rPr lang="nl-NL" dirty="0"/>
              <a:t>SEX(tus) SALVIVS</a:t>
            </a:r>
          </a:p>
          <a:p>
            <a:pPr marL="0" indent="0">
              <a:buFont typeface="Tw Cen MT" panose="020B0602020104020603" pitchFamily="34" charset="0"/>
              <a:buNone/>
            </a:pPr>
            <a:r>
              <a:rPr lang="nl-NL" dirty="0"/>
              <a:t>PATRONVS PIE</a:t>
            </a:r>
          </a:p>
          <a:p>
            <a:pPr marL="0" indent="0">
              <a:buFont typeface="Tw Cen MT" panose="020B0602020104020603" pitchFamily="34" charset="0"/>
              <a:buNone/>
            </a:pPr>
            <a:endParaRPr lang="nl-NL" dirty="0"/>
          </a:p>
          <a:p>
            <a:endParaRPr lang="nl-NL" dirty="0"/>
          </a:p>
        </p:txBody>
      </p:sp>
      <p:sp>
        <p:nvSpPr>
          <p:cNvPr id="6" name="Tijdelijke aanduiding voor inhoud 2">
            <a:extLst>
              <a:ext uri="{FF2B5EF4-FFF2-40B4-BE49-F238E27FC236}">
                <a16:creationId xmlns:a16="http://schemas.microsoft.com/office/drawing/2014/main" id="{DAC89DE4-AF38-48DA-AC56-A9BDB214B189}"/>
              </a:ext>
            </a:extLst>
          </p:cNvPr>
          <p:cNvSpPr txBox="1">
            <a:spLocks/>
          </p:cNvSpPr>
          <p:nvPr/>
        </p:nvSpPr>
        <p:spPr>
          <a:xfrm>
            <a:off x="8009467" y="2904065"/>
            <a:ext cx="3784923" cy="2189038"/>
          </a:xfrm>
          <a:prstGeom prst="rect">
            <a:avLst/>
          </a:prstGeom>
        </p:spPr>
        <p:txBody>
          <a:bodyPr vert="horz" lIns="45720" tIns="45720" rIns="4572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3"/>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9pPr>
          </a:lstStyle>
          <a:p>
            <a:pPr marL="0" indent="0">
              <a:buFont typeface="Tw Cen MT" panose="020B0602020104020603" pitchFamily="34" charset="0"/>
              <a:buNone/>
            </a:pPr>
            <a:r>
              <a:rPr lang="nl-NL" dirty="0"/>
              <a:t>Voor Salvia</a:t>
            </a:r>
          </a:p>
          <a:p>
            <a:pPr marL="0" indent="0">
              <a:buFont typeface="Tw Cen MT" panose="020B0602020104020603" pitchFamily="34" charset="0"/>
              <a:buNone/>
            </a:pPr>
            <a:r>
              <a:rPr lang="nl-NL" dirty="0" err="1"/>
              <a:t>Fledimella</a:t>
            </a:r>
            <a:endParaRPr lang="nl-NL" dirty="0"/>
          </a:p>
          <a:p>
            <a:pPr marL="0" indent="0">
              <a:buFont typeface="Tw Cen MT" panose="020B0602020104020603" pitchFamily="34" charset="0"/>
              <a:buNone/>
            </a:pPr>
            <a:r>
              <a:rPr lang="nl-NL" dirty="0"/>
              <a:t>[heeft] </a:t>
            </a:r>
            <a:r>
              <a:rPr lang="nl-NL" dirty="0" err="1"/>
              <a:t>Sextus</a:t>
            </a:r>
            <a:r>
              <a:rPr lang="nl-NL" dirty="0"/>
              <a:t> </a:t>
            </a:r>
            <a:r>
              <a:rPr lang="nl-NL" dirty="0" err="1"/>
              <a:t>Salvius</a:t>
            </a:r>
            <a:endParaRPr lang="nl-NL" dirty="0"/>
          </a:p>
          <a:p>
            <a:pPr marL="0" indent="0">
              <a:buFont typeface="Tw Cen MT" panose="020B0602020104020603" pitchFamily="34" charset="0"/>
              <a:buNone/>
            </a:pPr>
            <a:r>
              <a:rPr lang="nl-NL" dirty="0"/>
              <a:t>haar beschermeer, plichtsgetrouw</a:t>
            </a:r>
          </a:p>
          <a:p>
            <a:pPr marL="0" indent="0">
              <a:buFont typeface="Tw Cen MT" panose="020B0602020104020603" pitchFamily="34" charset="0"/>
              <a:buNone/>
            </a:pPr>
            <a:r>
              <a:rPr lang="nl-NL" dirty="0"/>
              <a:t>[dit opgericht]. </a:t>
            </a:r>
          </a:p>
          <a:p>
            <a:endParaRPr lang="nl-NL" dirty="0"/>
          </a:p>
        </p:txBody>
      </p:sp>
      <p:pic>
        <p:nvPicPr>
          <p:cNvPr id="8194" name="Picture 2">
            <a:extLst>
              <a:ext uri="{FF2B5EF4-FFF2-40B4-BE49-F238E27FC236}">
                <a16:creationId xmlns:a16="http://schemas.microsoft.com/office/drawing/2014/main" id="{3D048116-63C6-06F9-203F-5F12CE00BA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193" y="2139382"/>
            <a:ext cx="3113366" cy="4504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50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16E33A0-C481-BBAD-8A89-5A5A48D1E1B5}"/>
              </a:ext>
            </a:extLst>
          </p:cNvPr>
          <p:cNvSpPr>
            <a:spLocks noGrp="1"/>
          </p:cNvSpPr>
          <p:nvPr>
            <p:ph type="title"/>
          </p:nvPr>
        </p:nvSpPr>
        <p:spPr/>
        <p:txBody>
          <a:bodyPr/>
          <a:lstStyle/>
          <a:p>
            <a:r>
              <a:rPr lang="nl-NL" dirty="0"/>
              <a:t>Hoe lees je een inscriptie?</a:t>
            </a:r>
          </a:p>
        </p:txBody>
      </p:sp>
      <p:sp>
        <p:nvSpPr>
          <p:cNvPr id="8" name="Tijdelijke aanduiding voor tekst 7">
            <a:extLst>
              <a:ext uri="{FF2B5EF4-FFF2-40B4-BE49-F238E27FC236}">
                <a16:creationId xmlns:a16="http://schemas.microsoft.com/office/drawing/2014/main" id="{D91A3206-CD31-C834-ED96-A71D4190BEAD}"/>
              </a:ext>
            </a:extLst>
          </p:cNvPr>
          <p:cNvSpPr>
            <a:spLocks noGrp="1"/>
          </p:cNvSpPr>
          <p:nvPr>
            <p:ph type="body" idx="1"/>
          </p:nvPr>
        </p:nvSpPr>
        <p:spPr>
          <a:xfrm>
            <a:off x="8145815" y="2097485"/>
            <a:ext cx="4046185" cy="536005"/>
          </a:xfrm>
        </p:spPr>
        <p:txBody>
          <a:bodyPr/>
          <a:lstStyle/>
          <a:p>
            <a:r>
              <a:rPr lang="nl-NL" dirty="0"/>
              <a:t>Vertaling</a:t>
            </a:r>
          </a:p>
        </p:txBody>
      </p:sp>
      <p:sp>
        <p:nvSpPr>
          <p:cNvPr id="9" name="Tijdelijke aanduiding voor tekst 8">
            <a:extLst>
              <a:ext uri="{FF2B5EF4-FFF2-40B4-BE49-F238E27FC236}">
                <a16:creationId xmlns:a16="http://schemas.microsoft.com/office/drawing/2014/main" id="{35971651-0923-FD39-F818-F43FBB5CD069}"/>
              </a:ext>
            </a:extLst>
          </p:cNvPr>
          <p:cNvSpPr>
            <a:spLocks noGrp="1"/>
          </p:cNvSpPr>
          <p:nvPr>
            <p:ph type="body" sz="quarter" idx="3"/>
          </p:nvPr>
        </p:nvSpPr>
        <p:spPr>
          <a:xfrm>
            <a:off x="4311235" y="2080117"/>
            <a:ext cx="5087073" cy="553373"/>
          </a:xfrm>
        </p:spPr>
        <p:txBody>
          <a:bodyPr/>
          <a:lstStyle/>
          <a:p>
            <a:r>
              <a:rPr lang="nl-NL" dirty="0"/>
              <a:t>Transcriptie</a:t>
            </a:r>
          </a:p>
        </p:txBody>
      </p:sp>
      <p:sp>
        <p:nvSpPr>
          <p:cNvPr id="5" name="Tijdelijke aanduiding voor inhoud 2">
            <a:extLst>
              <a:ext uri="{FF2B5EF4-FFF2-40B4-BE49-F238E27FC236}">
                <a16:creationId xmlns:a16="http://schemas.microsoft.com/office/drawing/2014/main" id="{17DEFAFD-1255-4FDC-9C89-7F139655D1B8}"/>
              </a:ext>
            </a:extLst>
          </p:cNvPr>
          <p:cNvSpPr txBox="1">
            <a:spLocks/>
          </p:cNvSpPr>
          <p:nvPr/>
        </p:nvSpPr>
        <p:spPr>
          <a:xfrm>
            <a:off x="4360892" y="2904065"/>
            <a:ext cx="3784923" cy="3530601"/>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3"/>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9pPr>
          </a:lstStyle>
          <a:p>
            <a:pPr marL="0" indent="0">
              <a:buFont typeface="Tw Cen MT" panose="020B0602020104020603" pitchFamily="34" charset="0"/>
              <a:buNone/>
            </a:pPr>
            <a:r>
              <a:rPr lang="nl-NL" sz="2000" dirty="0"/>
              <a:t>D(is) M(</a:t>
            </a:r>
            <a:r>
              <a:rPr lang="nl-NL" sz="2000" dirty="0" err="1"/>
              <a:t>anibus</a:t>
            </a:r>
            <a:r>
              <a:rPr lang="nl-NL" sz="2000" dirty="0"/>
              <a:t>) VALENTI </a:t>
            </a:r>
          </a:p>
          <a:p>
            <a:pPr marL="0" indent="0">
              <a:buFont typeface="Tw Cen MT" panose="020B0602020104020603" pitchFamily="34" charset="0"/>
              <a:buNone/>
            </a:pPr>
            <a:r>
              <a:rPr lang="nl-NL" sz="2000" dirty="0"/>
              <a:t>BITIRALI</a:t>
            </a:r>
          </a:p>
          <a:p>
            <a:pPr marL="0" indent="0">
              <a:buFont typeface="Tw Cen MT" panose="020B0602020104020603" pitchFamily="34" charset="0"/>
              <a:buNone/>
            </a:pPr>
            <a:r>
              <a:rPr lang="nl-NL" sz="2000" dirty="0"/>
              <a:t>VET(</a:t>
            </a:r>
            <a:r>
              <a:rPr lang="nl-NL" sz="2000" dirty="0" err="1"/>
              <a:t>erano</a:t>
            </a:r>
            <a:r>
              <a:rPr lang="nl-NL" sz="2000" dirty="0"/>
              <a:t>) EX N(</a:t>
            </a:r>
            <a:r>
              <a:rPr lang="nl-NL" sz="2000" dirty="0" err="1"/>
              <a:t>umero</a:t>
            </a:r>
            <a:r>
              <a:rPr lang="nl-NL" sz="2000" dirty="0"/>
              <a:t>) ALA(E) I</a:t>
            </a:r>
          </a:p>
          <a:p>
            <a:pPr marL="0" indent="0">
              <a:buFont typeface="Tw Cen MT" panose="020B0602020104020603" pitchFamily="34" charset="0"/>
              <a:buNone/>
            </a:pPr>
            <a:r>
              <a:rPr lang="nl-NL" sz="2000" dirty="0"/>
              <a:t>[THR]ACHVM H(</a:t>
            </a:r>
            <a:r>
              <a:rPr lang="nl-NL" sz="2000" dirty="0" err="1"/>
              <a:t>eres</a:t>
            </a:r>
            <a:r>
              <a:rPr lang="nl-NL" sz="2000" dirty="0"/>
              <a:t>) F(</a:t>
            </a:r>
            <a:r>
              <a:rPr lang="nl-NL" sz="2000" dirty="0" err="1"/>
              <a:t>aciendum</a:t>
            </a:r>
            <a:r>
              <a:rPr lang="nl-NL" sz="2000" dirty="0"/>
              <a:t>) C(</a:t>
            </a:r>
            <a:r>
              <a:rPr lang="nl-NL" sz="2000" dirty="0" err="1"/>
              <a:t>urvavit</a:t>
            </a:r>
            <a:r>
              <a:rPr lang="nl-NL" sz="2000" dirty="0"/>
              <a:t>)</a:t>
            </a:r>
          </a:p>
          <a:p>
            <a:pPr marL="0" indent="0">
              <a:buFont typeface="Tw Cen MT" panose="020B0602020104020603" pitchFamily="34" charset="0"/>
              <a:buNone/>
            </a:pPr>
            <a:endParaRPr lang="nl-NL" dirty="0"/>
          </a:p>
          <a:p>
            <a:endParaRPr lang="nl-NL" dirty="0"/>
          </a:p>
        </p:txBody>
      </p:sp>
      <p:sp>
        <p:nvSpPr>
          <p:cNvPr id="6" name="Tijdelijke aanduiding voor inhoud 2">
            <a:extLst>
              <a:ext uri="{FF2B5EF4-FFF2-40B4-BE49-F238E27FC236}">
                <a16:creationId xmlns:a16="http://schemas.microsoft.com/office/drawing/2014/main" id="{DAC89DE4-AF38-48DA-AC56-A9BDB214B189}"/>
              </a:ext>
            </a:extLst>
          </p:cNvPr>
          <p:cNvSpPr txBox="1">
            <a:spLocks/>
          </p:cNvSpPr>
          <p:nvPr/>
        </p:nvSpPr>
        <p:spPr>
          <a:xfrm>
            <a:off x="8145815" y="2904065"/>
            <a:ext cx="3648575" cy="2189038"/>
          </a:xfrm>
          <a:prstGeom prst="rect">
            <a:avLst/>
          </a:prstGeom>
        </p:spPr>
        <p:txBody>
          <a:bodyPr vert="horz" lIns="45720" tIns="45720" rIns="45720" bIns="45720" rtlCol="0">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3"/>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9pPr>
          </a:lstStyle>
          <a:p>
            <a:pPr marL="0" indent="0">
              <a:buFont typeface="Tw Cen MT" panose="020B0602020104020603" pitchFamily="34" charset="0"/>
              <a:buNone/>
            </a:pPr>
            <a:r>
              <a:rPr lang="nl-NL" dirty="0"/>
              <a:t>Aan de goden van de onderwereld van </a:t>
            </a:r>
            <a:r>
              <a:rPr lang="nl-NL" dirty="0" err="1"/>
              <a:t>Valens</a:t>
            </a:r>
            <a:r>
              <a:rPr lang="nl-NL" dirty="0"/>
              <a:t> </a:t>
            </a:r>
          </a:p>
          <a:p>
            <a:pPr marL="0" indent="0">
              <a:buFont typeface="Tw Cen MT" panose="020B0602020104020603" pitchFamily="34" charset="0"/>
              <a:buNone/>
            </a:pPr>
            <a:r>
              <a:rPr lang="nl-NL" dirty="0" err="1"/>
              <a:t>Bitiralis</a:t>
            </a:r>
            <a:r>
              <a:rPr lang="nl-NL" dirty="0"/>
              <a:t>, veteraan uit de troepeneenheid van de ruiterafdeling van de </a:t>
            </a:r>
            <a:r>
              <a:rPr lang="nl-NL" dirty="0" err="1"/>
              <a:t>Thraciërs</a:t>
            </a:r>
            <a:r>
              <a:rPr lang="nl-NL" dirty="0"/>
              <a:t>,</a:t>
            </a:r>
          </a:p>
          <a:p>
            <a:pPr marL="0" indent="0">
              <a:buFont typeface="Tw Cen MT" panose="020B0602020104020603" pitchFamily="34" charset="0"/>
              <a:buNone/>
            </a:pPr>
            <a:r>
              <a:rPr lang="nl-NL" dirty="0"/>
              <a:t>zijn erfgenaam heeft zorg gedragen voor het maken [van dit grafmonument]</a:t>
            </a:r>
          </a:p>
          <a:p>
            <a:endParaRPr lang="nl-NL" dirty="0"/>
          </a:p>
        </p:txBody>
      </p:sp>
      <p:pic>
        <p:nvPicPr>
          <p:cNvPr id="9220" name="Picture 4">
            <a:extLst>
              <a:ext uri="{FF2B5EF4-FFF2-40B4-BE49-F238E27FC236}">
                <a16:creationId xmlns:a16="http://schemas.microsoft.com/office/drawing/2014/main" id="{BF394BA3-1319-7084-FDCF-ACE816A1D8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611" y="2080117"/>
            <a:ext cx="3505746" cy="4490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64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872983-ABCA-4E48-AE2A-BCAD71672F06}"/>
              </a:ext>
            </a:extLst>
          </p:cNvPr>
          <p:cNvSpPr>
            <a:spLocks noGrp="1"/>
          </p:cNvSpPr>
          <p:nvPr>
            <p:ph type="title"/>
          </p:nvPr>
        </p:nvSpPr>
        <p:spPr/>
        <p:txBody>
          <a:bodyPr vert="horz" lIns="91440" tIns="45720" rIns="91440" bIns="45720" rtlCol="0" anchor="ctr">
            <a:normAutofit/>
          </a:bodyPr>
          <a:lstStyle/>
          <a:p>
            <a:r>
              <a:rPr lang="en-US" sz="4800" dirty="0" err="1"/>
              <a:t>Romeinse</a:t>
            </a:r>
            <a:r>
              <a:rPr lang="en-US" sz="4800" dirty="0"/>
              <a:t> </a:t>
            </a:r>
            <a:r>
              <a:rPr lang="en-US" sz="4800" dirty="0" err="1"/>
              <a:t>namen</a:t>
            </a:r>
            <a:endParaRPr lang="en-US" sz="4800" dirty="0"/>
          </a:p>
        </p:txBody>
      </p:sp>
      <p:sp>
        <p:nvSpPr>
          <p:cNvPr id="3" name="Tijdelijke aanduiding voor inhoud 2">
            <a:extLst>
              <a:ext uri="{FF2B5EF4-FFF2-40B4-BE49-F238E27FC236}">
                <a16:creationId xmlns:a16="http://schemas.microsoft.com/office/drawing/2014/main" id="{0FCF2BA2-FB28-4BA3-96CD-72E23E833DD7}"/>
              </a:ext>
            </a:extLst>
          </p:cNvPr>
          <p:cNvSpPr>
            <a:spLocks noGrp="1"/>
          </p:cNvSpPr>
          <p:nvPr>
            <p:ph type="body" idx="1"/>
          </p:nvPr>
        </p:nvSpPr>
        <p:spPr>
          <a:ln w="57150">
            <a:noFill/>
          </a:ln>
        </p:spPr>
        <p:txBody>
          <a:bodyPr vert="horz" lIns="91440" tIns="45720" rIns="91440" bIns="45720" rtlCol="0" anchor="ctr">
            <a:normAutofit/>
          </a:bodyPr>
          <a:lstStyle/>
          <a:p>
            <a:pPr algn="r"/>
            <a:endParaRPr lang="en-US" sz="2000" dirty="0"/>
          </a:p>
        </p:txBody>
      </p:sp>
    </p:spTree>
    <p:extLst>
      <p:ext uri="{BB962C8B-B14F-4D97-AF65-F5344CB8AC3E}">
        <p14:creationId xmlns:p14="http://schemas.microsoft.com/office/powerpoint/2010/main" val="244013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64E08-EBBB-4D2A-A8D2-AC1BDAEB19FD}"/>
              </a:ext>
            </a:extLst>
          </p:cNvPr>
          <p:cNvSpPr>
            <a:spLocks noGrp="1"/>
          </p:cNvSpPr>
          <p:nvPr>
            <p:ph type="title"/>
          </p:nvPr>
        </p:nvSpPr>
        <p:spPr/>
        <p:txBody>
          <a:bodyPr/>
          <a:lstStyle/>
          <a:p>
            <a:r>
              <a:rPr lang="nl-NL" dirty="0"/>
              <a:t>Romeinse namen: mannen  </a:t>
            </a:r>
          </a:p>
        </p:txBody>
      </p:sp>
      <p:sp>
        <p:nvSpPr>
          <p:cNvPr id="4" name="Tijdelijke aanduiding voor inhoud 2">
            <a:extLst>
              <a:ext uri="{FF2B5EF4-FFF2-40B4-BE49-F238E27FC236}">
                <a16:creationId xmlns:a16="http://schemas.microsoft.com/office/drawing/2014/main" id="{078BF2BB-C65D-412B-AAA7-E703DC3B9079}"/>
              </a:ext>
            </a:extLst>
          </p:cNvPr>
          <p:cNvSpPr txBox="1">
            <a:spLocks/>
          </p:cNvSpPr>
          <p:nvPr/>
        </p:nvSpPr>
        <p:spPr>
          <a:xfrm>
            <a:off x="7476276" y="3189112"/>
            <a:ext cx="2575719" cy="4023360"/>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3"/>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9pPr>
          </a:lstStyle>
          <a:p>
            <a:endParaRPr lang="nl-NL" sz="2000" dirty="0"/>
          </a:p>
        </p:txBody>
      </p:sp>
      <p:sp>
        <p:nvSpPr>
          <p:cNvPr id="7" name="Tijdelijke aanduiding voor inhoud 2">
            <a:extLst>
              <a:ext uri="{FF2B5EF4-FFF2-40B4-BE49-F238E27FC236}">
                <a16:creationId xmlns:a16="http://schemas.microsoft.com/office/drawing/2014/main" id="{01EFEB09-3861-FD2E-2031-0D854A15D1AD}"/>
              </a:ext>
            </a:extLst>
          </p:cNvPr>
          <p:cNvSpPr txBox="1">
            <a:spLocks/>
          </p:cNvSpPr>
          <p:nvPr/>
        </p:nvSpPr>
        <p:spPr>
          <a:xfrm>
            <a:off x="733593" y="2380403"/>
            <a:ext cx="2263607" cy="3633047"/>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nl-NL" sz="2200" dirty="0" err="1"/>
              <a:t>praenomen</a:t>
            </a:r>
            <a:r>
              <a:rPr lang="nl-NL" sz="2200" dirty="0"/>
              <a:t>	</a:t>
            </a:r>
          </a:p>
          <a:p>
            <a:pPr marL="0" indent="0">
              <a:buNone/>
            </a:pPr>
            <a:r>
              <a:rPr lang="nl-NL" sz="2200" dirty="0" err="1"/>
              <a:t>gens</a:t>
            </a:r>
            <a:r>
              <a:rPr lang="nl-NL" sz="2200" dirty="0"/>
              <a:t> nomen  </a:t>
            </a:r>
          </a:p>
          <a:p>
            <a:pPr marL="0" indent="0">
              <a:buNone/>
            </a:pPr>
            <a:r>
              <a:rPr lang="nl-NL" sz="2200" dirty="0"/>
              <a:t>-</a:t>
            </a:r>
          </a:p>
          <a:p>
            <a:pPr marL="0" indent="0">
              <a:buNone/>
            </a:pPr>
            <a:r>
              <a:rPr lang="nl-NL" sz="2200" dirty="0"/>
              <a:t>-</a:t>
            </a:r>
          </a:p>
          <a:p>
            <a:pPr marL="0" indent="0">
              <a:buNone/>
            </a:pPr>
            <a:r>
              <a:rPr lang="nl-NL" sz="2200" dirty="0" err="1"/>
              <a:t>cognomen</a:t>
            </a:r>
            <a:r>
              <a:rPr lang="nl-NL" sz="2200" dirty="0"/>
              <a:t> </a:t>
            </a:r>
          </a:p>
          <a:p>
            <a:endParaRPr lang="nl-NL" sz="2000" dirty="0"/>
          </a:p>
          <a:p>
            <a:endParaRPr lang="nl-NL" sz="2000" dirty="0"/>
          </a:p>
          <a:p>
            <a:endParaRPr lang="nl-NL" sz="2000" dirty="0"/>
          </a:p>
        </p:txBody>
      </p:sp>
      <p:sp>
        <p:nvSpPr>
          <p:cNvPr id="10" name="Tijdelijke aanduiding voor inhoud 2">
            <a:extLst>
              <a:ext uri="{FF2B5EF4-FFF2-40B4-BE49-F238E27FC236}">
                <a16:creationId xmlns:a16="http://schemas.microsoft.com/office/drawing/2014/main" id="{93DE3F15-5FA2-FAD2-64A4-59CB08744413}"/>
              </a:ext>
            </a:extLst>
          </p:cNvPr>
          <p:cNvSpPr txBox="1">
            <a:spLocks/>
          </p:cNvSpPr>
          <p:nvPr/>
        </p:nvSpPr>
        <p:spPr>
          <a:xfrm>
            <a:off x="2747933" y="2380403"/>
            <a:ext cx="2263607" cy="3633047"/>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nl-NL" sz="2200" dirty="0" err="1"/>
              <a:t>Gaius</a:t>
            </a:r>
            <a:r>
              <a:rPr lang="nl-NL" sz="2200" dirty="0"/>
              <a:t>	</a:t>
            </a:r>
          </a:p>
          <a:p>
            <a:pPr marL="0" indent="0">
              <a:buNone/>
            </a:pPr>
            <a:r>
              <a:rPr lang="nl-NL" sz="2200" dirty="0" err="1"/>
              <a:t>Iulius</a:t>
            </a:r>
            <a:r>
              <a:rPr lang="nl-NL" sz="2200" dirty="0"/>
              <a:t>  </a:t>
            </a:r>
          </a:p>
          <a:p>
            <a:pPr marL="0" indent="0">
              <a:buNone/>
            </a:pPr>
            <a:r>
              <a:rPr lang="nl-NL" sz="2200" dirty="0"/>
              <a:t>-</a:t>
            </a:r>
          </a:p>
          <a:p>
            <a:pPr marL="0" indent="0">
              <a:buNone/>
            </a:pPr>
            <a:r>
              <a:rPr lang="nl-NL" sz="2200" dirty="0"/>
              <a:t>-</a:t>
            </a:r>
          </a:p>
          <a:p>
            <a:pPr marL="0" indent="0">
              <a:buNone/>
            </a:pPr>
            <a:r>
              <a:rPr lang="nl-NL" sz="2200" dirty="0"/>
              <a:t>Caesar </a:t>
            </a:r>
          </a:p>
          <a:p>
            <a:endParaRPr lang="nl-NL" sz="2000" dirty="0"/>
          </a:p>
          <a:p>
            <a:endParaRPr lang="nl-NL" sz="2000" dirty="0"/>
          </a:p>
          <a:p>
            <a:endParaRPr lang="nl-NL" sz="2000" dirty="0"/>
          </a:p>
        </p:txBody>
      </p:sp>
      <p:sp>
        <p:nvSpPr>
          <p:cNvPr id="11" name="Tijdelijke aanduiding voor inhoud 2">
            <a:extLst>
              <a:ext uri="{FF2B5EF4-FFF2-40B4-BE49-F238E27FC236}">
                <a16:creationId xmlns:a16="http://schemas.microsoft.com/office/drawing/2014/main" id="{EC30CD1F-5C1D-B8F2-1C3F-6E4A7670B212}"/>
              </a:ext>
            </a:extLst>
          </p:cNvPr>
          <p:cNvSpPr txBox="1">
            <a:spLocks/>
          </p:cNvSpPr>
          <p:nvPr/>
        </p:nvSpPr>
        <p:spPr>
          <a:xfrm>
            <a:off x="4263745" y="2380402"/>
            <a:ext cx="2263607" cy="3633047"/>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nl-NL" sz="2200" dirty="0"/>
              <a:t>Marcus	</a:t>
            </a:r>
          </a:p>
          <a:p>
            <a:pPr marL="0" indent="0">
              <a:buNone/>
            </a:pPr>
            <a:r>
              <a:rPr lang="nl-NL" sz="2200" dirty="0" err="1"/>
              <a:t>Tullius</a:t>
            </a:r>
            <a:r>
              <a:rPr lang="nl-NL" sz="2200" dirty="0"/>
              <a:t>  </a:t>
            </a:r>
          </a:p>
          <a:p>
            <a:pPr marL="0" indent="0">
              <a:buNone/>
            </a:pPr>
            <a:r>
              <a:rPr lang="nl-NL" sz="2200" dirty="0"/>
              <a:t>-</a:t>
            </a:r>
          </a:p>
          <a:p>
            <a:pPr marL="0" indent="0">
              <a:buNone/>
            </a:pPr>
            <a:r>
              <a:rPr lang="nl-NL" sz="2200" dirty="0"/>
              <a:t>-</a:t>
            </a:r>
          </a:p>
          <a:p>
            <a:pPr marL="0" indent="0">
              <a:buNone/>
            </a:pPr>
            <a:r>
              <a:rPr lang="nl-NL" sz="2200" dirty="0"/>
              <a:t>Cicero </a:t>
            </a:r>
          </a:p>
          <a:p>
            <a:endParaRPr lang="nl-NL" sz="2000" dirty="0"/>
          </a:p>
          <a:p>
            <a:endParaRPr lang="nl-NL" sz="2000" dirty="0"/>
          </a:p>
          <a:p>
            <a:endParaRPr lang="nl-NL" sz="2000" dirty="0"/>
          </a:p>
        </p:txBody>
      </p:sp>
    </p:spTree>
    <p:extLst>
      <p:ext uri="{BB962C8B-B14F-4D97-AF65-F5344CB8AC3E}">
        <p14:creationId xmlns:p14="http://schemas.microsoft.com/office/powerpoint/2010/main" val="2216610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64E08-EBBB-4D2A-A8D2-AC1BDAEB19FD}"/>
              </a:ext>
            </a:extLst>
          </p:cNvPr>
          <p:cNvSpPr>
            <a:spLocks noGrp="1"/>
          </p:cNvSpPr>
          <p:nvPr>
            <p:ph type="title"/>
          </p:nvPr>
        </p:nvSpPr>
        <p:spPr/>
        <p:txBody>
          <a:bodyPr/>
          <a:lstStyle/>
          <a:p>
            <a:r>
              <a:rPr lang="nl-NL" dirty="0"/>
              <a:t>Romeinse namen: mannen  </a:t>
            </a:r>
          </a:p>
        </p:txBody>
      </p:sp>
      <p:sp>
        <p:nvSpPr>
          <p:cNvPr id="3" name="Tijdelijke aanduiding voor inhoud 2">
            <a:extLst>
              <a:ext uri="{FF2B5EF4-FFF2-40B4-BE49-F238E27FC236}">
                <a16:creationId xmlns:a16="http://schemas.microsoft.com/office/drawing/2014/main" id="{624C1344-0D82-425F-9C4C-981A20AE44FE}"/>
              </a:ext>
            </a:extLst>
          </p:cNvPr>
          <p:cNvSpPr>
            <a:spLocks noGrp="1"/>
          </p:cNvSpPr>
          <p:nvPr>
            <p:ph idx="1"/>
          </p:nvPr>
        </p:nvSpPr>
        <p:spPr>
          <a:xfrm>
            <a:off x="1024128" y="2286000"/>
            <a:ext cx="2575719" cy="4023360"/>
          </a:xfrm>
        </p:spPr>
        <p:txBody>
          <a:bodyPr/>
          <a:lstStyle/>
          <a:p>
            <a:pPr marL="0" indent="0">
              <a:buNone/>
            </a:pPr>
            <a:r>
              <a:rPr lang="nl-NL" sz="2200" b="1" dirty="0" err="1"/>
              <a:t>praenomen</a:t>
            </a:r>
            <a:r>
              <a:rPr lang="nl-NL" sz="2200" dirty="0"/>
              <a:t>	</a:t>
            </a:r>
          </a:p>
          <a:p>
            <a:pPr marL="0" indent="0">
              <a:buNone/>
            </a:pPr>
            <a:r>
              <a:rPr lang="nl-NL" sz="2200" b="1" dirty="0" err="1"/>
              <a:t>gens</a:t>
            </a:r>
            <a:r>
              <a:rPr lang="nl-NL" sz="2200" b="1" dirty="0"/>
              <a:t> nomen</a:t>
            </a:r>
            <a:r>
              <a:rPr lang="nl-NL" sz="2200" dirty="0"/>
              <a:t>  </a:t>
            </a:r>
          </a:p>
          <a:p>
            <a:pPr marL="0" indent="0">
              <a:buNone/>
            </a:pPr>
            <a:r>
              <a:rPr lang="nl-NL" sz="2200" dirty="0"/>
              <a:t>patroniem	</a:t>
            </a:r>
          </a:p>
          <a:p>
            <a:pPr marL="0" indent="0">
              <a:buNone/>
            </a:pPr>
            <a:r>
              <a:rPr lang="nl-NL" sz="2200" dirty="0"/>
              <a:t>stam lidmaatschap</a:t>
            </a:r>
          </a:p>
          <a:p>
            <a:pPr marL="0" indent="0">
              <a:buNone/>
            </a:pPr>
            <a:r>
              <a:rPr lang="nl-NL" sz="2200" b="1" dirty="0" err="1"/>
              <a:t>cognomen</a:t>
            </a:r>
            <a:r>
              <a:rPr lang="nl-NL" sz="2200" dirty="0"/>
              <a:t> </a:t>
            </a:r>
          </a:p>
          <a:p>
            <a:endParaRPr lang="nl-NL" dirty="0"/>
          </a:p>
          <a:p>
            <a:endParaRPr lang="nl-NL" dirty="0"/>
          </a:p>
          <a:p>
            <a:endParaRPr lang="nl-NL" dirty="0"/>
          </a:p>
        </p:txBody>
      </p:sp>
      <p:sp>
        <p:nvSpPr>
          <p:cNvPr id="5" name="Tijdelijke aanduiding voor inhoud 2">
            <a:extLst>
              <a:ext uri="{FF2B5EF4-FFF2-40B4-BE49-F238E27FC236}">
                <a16:creationId xmlns:a16="http://schemas.microsoft.com/office/drawing/2014/main" id="{9074FF7B-C489-467E-8CA0-9B5E06757314}"/>
              </a:ext>
            </a:extLst>
          </p:cNvPr>
          <p:cNvSpPr txBox="1">
            <a:spLocks/>
          </p:cNvSpPr>
          <p:nvPr/>
        </p:nvSpPr>
        <p:spPr>
          <a:xfrm>
            <a:off x="5019790" y="2560321"/>
            <a:ext cx="2575719" cy="4023360"/>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3"/>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9pPr>
          </a:lstStyle>
          <a:p>
            <a:r>
              <a:rPr lang="nl-NL" b="1" dirty="0" err="1"/>
              <a:t>Publius</a:t>
            </a:r>
            <a:r>
              <a:rPr lang="nl-NL" dirty="0"/>
              <a:t>	</a:t>
            </a:r>
          </a:p>
          <a:p>
            <a:r>
              <a:rPr lang="nl-NL" b="1" dirty="0" err="1"/>
              <a:t>Flavius</a:t>
            </a:r>
            <a:r>
              <a:rPr lang="nl-NL" b="1" dirty="0"/>
              <a:t> </a:t>
            </a:r>
            <a:r>
              <a:rPr lang="nl-NL" dirty="0"/>
              <a:t>  </a:t>
            </a:r>
          </a:p>
          <a:p>
            <a:r>
              <a:rPr lang="nl-NL" dirty="0"/>
              <a:t>Zoon van </a:t>
            </a:r>
            <a:r>
              <a:rPr lang="nl-NL" dirty="0" err="1"/>
              <a:t>Publius</a:t>
            </a:r>
            <a:endParaRPr lang="nl-NL" dirty="0"/>
          </a:p>
          <a:p>
            <a:r>
              <a:rPr lang="nl-NL" dirty="0"/>
              <a:t>Uit </a:t>
            </a:r>
            <a:r>
              <a:rPr lang="nl-NL" dirty="0" err="1"/>
              <a:t>Palatina</a:t>
            </a:r>
            <a:r>
              <a:rPr lang="nl-NL" dirty="0"/>
              <a:t>	</a:t>
            </a:r>
          </a:p>
          <a:p>
            <a:r>
              <a:rPr lang="nl-NL" b="1" dirty="0" err="1"/>
              <a:t>Priscus</a:t>
            </a:r>
            <a:r>
              <a:rPr lang="nl-NL" b="1" dirty="0"/>
              <a:t>  </a:t>
            </a:r>
            <a:r>
              <a:rPr lang="nl-NL" dirty="0"/>
              <a:t> </a:t>
            </a:r>
          </a:p>
          <a:p>
            <a:endParaRPr lang="nl-NL" dirty="0"/>
          </a:p>
          <a:p>
            <a:endParaRPr lang="nl-NL" dirty="0"/>
          </a:p>
          <a:p>
            <a:endParaRPr lang="nl-NL" dirty="0"/>
          </a:p>
        </p:txBody>
      </p:sp>
      <p:sp>
        <p:nvSpPr>
          <p:cNvPr id="7" name="Tijdelijke aanduiding voor inhoud 2">
            <a:extLst>
              <a:ext uri="{FF2B5EF4-FFF2-40B4-BE49-F238E27FC236}">
                <a16:creationId xmlns:a16="http://schemas.microsoft.com/office/drawing/2014/main" id="{9A680A21-5856-4A57-A39B-522411A5817E}"/>
              </a:ext>
            </a:extLst>
          </p:cNvPr>
          <p:cNvSpPr txBox="1">
            <a:spLocks/>
          </p:cNvSpPr>
          <p:nvPr/>
        </p:nvSpPr>
        <p:spPr>
          <a:xfrm>
            <a:off x="3520281" y="2560321"/>
            <a:ext cx="2575719" cy="4023360"/>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3"/>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9pPr>
          </a:lstStyle>
          <a:p>
            <a:r>
              <a:rPr lang="nl-NL" b="1" dirty="0"/>
              <a:t>P.</a:t>
            </a:r>
            <a:r>
              <a:rPr lang="nl-NL" dirty="0"/>
              <a:t>	</a:t>
            </a:r>
          </a:p>
          <a:p>
            <a:r>
              <a:rPr lang="nl-NL" b="1" dirty="0" err="1"/>
              <a:t>Flavio</a:t>
            </a:r>
            <a:r>
              <a:rPr lang="nl-NL" b="1" dirty="0"/>
              <a:t> </a:t>
            </a:r>
            <a:r>
              <a:rPr lang="nl-NL" dirty="0"/>
              <a:t>  </a:t>
            </a:r>
          </a:p>
          <a:p>
            <a:r>
              <a:rPr lang="nl-NL" dirty="0"/>
              <a:t>P. FIL</a:t>
            </a:r>
          </a:p>
          <a:p>
            <a:pPr marL="0" indent="0">
              <a:buNone/>
            </a:pPr>
            <a:r>
              <a:rPr lang="nl-NL" dirty="0"/>
              <a:t> PAL	</a:t>
            </a:r>
          </a:p>
          <a:p>
            <a:r>
              <a:rPr lang="nl-NL" b="1" dirty="0" err="1"/>
              <a:t>Prisco</a:t>
            </a:r>
            <a:r>
              <a:rPr lang="nl-NL" b="1" dirty="0"/>
              <a:t>  </a:t>
            </a:r>
            <a:r>
              <a:rPr lang="nl-NL" dirty="0"/>
              <a:t> </a:t>
            </a:r>
          </a:p>
          <a:p>
            <a:endParaRPr lang="nl-NL" dirty="0"/>
          </a:p>
          <a:p>
            <a:endParaRPr lang="nl-NL" dirty="0"/>
          </a:p>
          <a:p>
            <a:endParaRPr lang="nl-NL" dirty="0"/>
          </a:p>
        </p:txBody>
      </p:sp>
      <p:pic>
        <p:nvPicPr>
          <p:cNvPr id="10242" name="Picture 2">
            <a:extLst>
              <a:ext uri="{FF2B5EF4-FFF2-40B4-BE49-F238E27FC236}">
                <a16:creationId xmlns:a16="http://schemas.microsoft.com/office/drawing/2014/main" id="{1BFEF9AA-05DE-49B7-3A37-3D17290378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1482" y="1966619"/>
            <a:ext cx="2876390" cy="4500545"/>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inhoud 2">
            <a:extLst>
              <a:ext uri="{FF2B5EF4-FFF2-40B4-BE49-F238E27FC236}">
                <a16:creationId xmlns:a16="http://schemas.microsoft.com/office/drawing/2014/main" id="{5F077645-10A0-2BBD-4B8F-022EFD9C5431}"/>
              </a:ext>
            </a:extLst>
          </p:cNvPr>
          <p:cNvSpPr txBox="1">
            <a:spLocks/>
          </p:cNvSpPr>
          <p:nvPr/>
        </p:nvSpPr>
        <p:spPr>
          <a:xfrm>
            <a:off x="192705" y="5024511"/>
            <a:ext cx="7415627" cy="2569698"/>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nl-NL" dirty="0"/>
              <a:t>Let op: sommige Romeinse mannen hebben soms een tweede </a:t>
            </a:r>
            <a:r>
              <a:rPr lang="nl-NL" dirty="0" err="1"/>
              <a:t>gens</a:t>
            </a:r>
            <a:r>
              <a:rPr lang="nl-NL" dirty="0"/>
              <a:t> nomen of een tweede </a:t>
            </a:r>
            <a:r>
              <a:rPr lang="nl-NL" i="1" dirty="0" err="1"/>
              <a:t>cognomen</a:t>
            </a:r>
            <a:r>
              <a:rPr lang="nl-NL" i="1" dirty="0"/>
              <a:t>. </a:t>
            </a:r>
            <a:r>
              <a:rPr lang="nl-NL" dirty="0"/>
              <a:t>Een tweede </a:t>
            </a:r>
            <a:r>
              <a:rPr lang="nl-NL" i="1" dirty="0" err="1"/>
              <a:t>cognomen</a:t>
            </a:r>
            <a:r>
              <a:rPr lang="nl-NL" dirty="0"/>
              <a:t> noemen we ook wel een </a:t>
            </a:r>
            <a:r>
              <a:rPr lang="nl-NL" i="1" dirty="0" err="1"/>
              <a:t>agnomen</a:t>
            </a:r>
            <a:r>
              <a:rPr lang="nl-NL" dirty="0"/>
              <a:t> (bijv. </a:t>
            </a:r>
            <a:r>
              <a:rPr lang="nl-NL" dirty="0" err="1"/>
              <a:t>Publius</a:t>
            </a:r>
            <a:r>
              <a:rPr lang="nl-NL" dirty="0"/>
              <a:t> Cornelius </a:t>
            </a:r>
            <a:r>
              <a:rPr lang="nl-NL" dirty="0" err="1"/>
              <a:t>Scipio</a:t>
            </a:r>
            <a:r>
              <a:rPr lang="nl-NL" dirty="0"/>
              <a:t> </a:t>
            </a:r>
            <a:r>
              <a:rPr lang="nl-NL" b="1" dirty="0"/>
              <a:t>Africanus</a:t>
            </a:r>
            <a:r>
              <a:rPr lang="nl-NL" dirty="0"/>
              <a:t>) </a:t>
            </a:r>
          </a:p>
        </p:txBody>
      </p:sp>
    </p:spTree>
    <p:extLst>
      <p:ext uri="{BB962C8B-B14F-4D97-AF65-F5344CB8AC3E}">
        <p14:creationId xmlns:p14="http://schemas.microsoft.com/office/powerpoint/2010/main" val="380842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64E08-EBBB-4D2A-A8D2-AC1BDAEB19FD}"/>
              </a:ext>
            </a:extLst>
          </p:cNvPr>
          <p:cNvSpPr>
            <a:spLocks noGrp="1"/>
          </p:cNvSpPr>
          <p:nvPr>
            <p:ph type="title"/>
          </p:nvPr>
        </p:nvSpPr>
        <p:spPr>
          <a:xfrm>
            <a:off x="581192" y="702156"/>
            <a:ext cx="11029616" cy="1013800"/>
          </a:xfrm>
        </p:spPr>
        <p:txBody>
          <a:bodyPr>
            <a:normAutofit/>
          </a:bodyPr>
          <a:lstStyle/>
          <a:p>
            <a:r>
              <a:rPr lang="nl-NL" dirty="0"/>
              <a:t>Romeinse namen: vrouwen  </a:t>
            </a:r>
          </a:p>
        </p:txBody>
      </p:sp>
      <p:sp>
        <p:nvSpPr>
          <p:cNvPr id="3" name="Tijdelijke aanduiding voor inhoud 2">
            <a:extLst>
              <a:ext uri="{FF2B5EF4-FFF2-40B4-BE49-F238E27FC236}">
                <a16:creationId xmlns:a16="http://schemas.microsoft.com/office/drawing/2014/main" id="{73246629-1644-7440-46D3-EC6585ACEFFE}"/>
              </a:ext>
            </a:extLst>
          </p:cNvPr>
          <p:cNvSpPr>
            <a:spLocks noGrp="1"/>
          </p:cNvSpPr>
          <p:nvPr>
            <p:ph idx="1"/>
          </p:nvPr>
        </p:nvSpPr>
        <p:spPr>
          <a:xfrm>
            <a:off x="581192" y="2180496"/>
            <a:ext cx="7225075" cy="3678303"/>
          </a:xfrm>
        </p:spPr>
        <p:txBody>
          <a:bodyPr>
            <a:normAutofit/>
          </a:bodyPr>
          <a:lstStyle/>
          <a:p>
            <a:r>
              <a:rPr lang="nl-NL" sz="2400" dirty="0"/>
              <a:t>één of twee namen</a:t>
            </a:r>
          </a:p>
          <a:p>
            <a:r>
              <a:rPr lang="nl-NL" sz="2400" dirty="0"/>
              <a:t>‘vervrouwelijking’ van de familienaam </a:t>
            </a:r>
          </a:p>
          <a:p>
            <a:pPr lvl="1"/>
            <a:r>
              <a:rPr lang="nl-NL" sz="2400" dirty="0" err="1"/>
              <a:t>Tullia</a:t>
            </a:r>
            <a:r>
              <a:rPr lang="nl-NL" sz="2400" dirty="0"/>
              <a:t>, </a:t>
            </a:r>
            <a:r>
              <a:rPr lang="nl-NL" sz="2400" dirty="0" err="1"/>
              <a:t>Iulia</a:t>
            </a:r>
            <a:r>
              <a:rPr lang="nl-NL" sz="2400" dirty="0"/>
              <a:t>, </a:t>
            </a:r>
            <a:r>
              <a:rPr lang="nl-NL" sz="2400" dirty="0" err="1"/>
              <a:t>Terentia</a:t>
            </a:r>
            <a:r>
              <a:rPr lang="nl-NL" sz="2400" dirty="0"/>
              <a:t>, </a:t>
            </a:r>
            <a:r>
              <a:rPr lang="nl-NL" sz="2400" dirty="0" err="1"/>
              <a:t>Livia</a:t>
            </a:r>
            <a:endParaRPr lang="nl-NL" sz="2400" dirty="0"/>
          </a:p>
          <a:p>
            <a:r>
              <a:rPr lang="nl-NL" sz="2400" dirty="0"/>
              <a:t>Verschil tussen dochters </a:t>
            </a:r>
          </a:p>
          <a:p>
            <a:pPr lvl="1"/>
            <a:r>
              <a:rPr lang="nl-NL" sz="2400" dirty="0"/>
              <a:t>bijv. Minor, </a:t>
            </a:r>
            <a:r>
              <a:rPr lang="nl-NL" sz="2400" dirty="0" err="1"/>
              <a:t>Maior</a:t>
            </a:r>
            <a:r>
              <a:rPr lang="nl-NL" sz="2400" dirty="0"/>
              <a:t>, Secunda</a:t>
            </a:r>
          </a:p>
        </p:txBody>
      </p:sp>
      <p:pic>
        <p:nvPicPr>
          <p:cNvPr id="5" name="Picture 2" descr="Afbeelding met Snijwerk, Artefact, kunst, Gravering&#10;&#10;Automatisch gegenereerde beschrijving">
            <a:extLst>
              <a:ext uri="{FF2B5EF4-FFF2-40B4-BE49-F238E27FC236}">
                <a16:creationId xmlns:a16="http://schemas.microsoft.com/office/drawing/2014/main" id="{47C2F4FD-AA77-53AE-FB2A-D52A9FA911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944" r="-2" b="4669"/>
          <a:stretch/>
        </p:blipFill>
        <p:spPr bwMode="auto">
          <a:xfrm>
            <a:off x="8051799" y="1871133"/>
            <a:ext cx="3683001" cy="4504267"/>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inhoud 2">
            <a:extLst>
              <a:ext uri="{FF2B5EF4-FFF2-40B4-BE49-F238E27FC236}">
                <a16:creationId xmlns:a16="http://schemas.microsoft.com/office/drawing/2014/main" id="{078BF2BB-C65D-412B-AAA7-E703DC3B9079}"/>
              </a:ext>
            </a:extLst>
          </p:cNvPr>
          <p:cNvSpPr txBox="1">
            <a:spLocks/>
          </p:cNvSpPr>
          <p:nvPr/>
        </p:nvSpPr>
        <p:spPr>
          <a:xfrm>
            <a:off x="7476276" y="3189112"/>
            <a:ext cx="2575719" cy="4023360"/>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3"/>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9pPr>
          </a:lstStyle>
          <a:p>
            <a:endParaRPr lang="nl-NL" sz="2000" dirty="0"/>
          </a:p>
        </p:txBody>
      </p:sp>
    </p:spTree>
    <p:extLst>
      <p:ext uri="{BB962C8B-B14F-4D97-AF65-F5344CB8AC3E}">
        <p14:creationId xmlns:p14="http://schemas.microsoft.com/office/powerpoint/2010/main" val="1323964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BD8CBF-1782-456F-AF12-36CD021CCC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8A186C0-DD3C-4FF4-B165-943244CBD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 name="Titel 1">
            <a:extLst>
              <a:ext uri="{FF2B5EF4-FFF2-40B4-BE49-F238E27FC236}">
                <a16:creationId xmlns:a16="http://schemas.microsoft.com/office/drawing/2014/main" id="{B3A69E52-1431-4704-A421-7186B3F70F43}"/>
              </a:ext>
            </a:extLst>
          </p:cNvPr>
          <p:cNvSpPr>
            <a:spLocks noGrp="1"/>
          </p:cNvSpPr>
          <p:nvPr>
            <p:ph type="title"/>
          </p:nvPr>
        </p:nvSpPr>
        <p:spPr>
          <a:xfrm>
            <a:off x="581192" y="702156"/>
            <a:ext cx="11029616" cy="1013800"/>
          </a:xfrm>
        </p:spPr>
        <p:txBody>
          <a:bodyPr>
            <a:normAutofit/>
          </a:bodyPr>
          <a:lstStyle/>
          <a:p>
            <a:r>
              <a:rPr lang="nl-NL" dirty="0"/>
              <a:t>Romeinse namen: Vrijgelatenen </a:t>
            </a:r>
          </a:p>
        </p:txBody>
      </p:sp>
      <p:grpSp>
        <p:nvGrpSpPr>
          <p:cNvPr id="13" name="Group 12">
            <a:extLst>
              <a:ext uri="{FF2B5EF4-FFF2-40B4-BE49-F238E27FC236}">
                <a16:creationId xmlns:a16="http://schemas.microsoft.com/office/drawing/2014/main" id="{7E6B15A5-F4B5-4786-934F-E57C7FA30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4" name="Rectangle 13">
              <a:extLst>
                <a:ext uri="{FF2B5EF4-FFF2-40B4-BE49-F238E27FC236}">
                  <a16:creationId xmlns:a16="http://schemas.microsoft.com/office/drawing/2014/main" id="{64C8356C-9FE6-4DFB-8DBF-FDC1EE3102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15" name="Rectangle 14">
              <a:extLst>
                <a:ext uri="{FF2B5EF4-FFF2-40B4-BE49-F238E27FC236}">
                  <a16:creationId xmlns:a16="http://schemas.microsoft.com/office/drawing/2014/main" id="{5DDAF1C0-5210-43EC-A140-4032C6EBE8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16" name="Rectangle 15">
              <a:extLst>
                <a:ext uri="{FF2B5EF4-FFF2-40B4-BE49-F238E27FC236}">
                  <a16:creationId xmlns:a16="http://schemas.microsoft.com/office/drawing/2014/main" id="{71A89CEF-B8CB-4CA8-BD58-AE4392F25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grpSp>
      <p:sp>
        <p:nvSpPr>
          <p:cNvPr id="3" name="Tijdelijke aanduiding voor inhoud 2">
            <a:extLst>
              <a:ext uri="{FF2B5EF4-FFF2-40B4-BE49-F238E27FC236}">
                <a16:creationId xmlns:a16="http://schemas.microsoft.com/office/drawing/2014/main" id="{FE1BBF62-F322-476F-9E62-B4EF933267BA}"/>
              </a:ext>
            </a:extLst>
          </p:cNvPr>
          <p:cNvSpPr>
            <a:spLocks noGrp="1"/>
          </p:cNvSpPr>
          <p:nvPr>
            <p:ph idx="1"/>
          </p:nvPr>
        </p:nvSpPr>
        <p:spPr>
          <a:xfrm>
            <a:off x="581192" y="2180496"/>
            <a:ext cx="11029615" cy="3678303"/>
          </a:xfrm>
        </p:spPr>
        <p:txBody>
          <a:bodyPr>
            <a:normAutofit/>
          </a:bodyPr>
          <a:lstStyle/>
          <a:p>
            <a:r>
              <a:rPr lang="nl-NL" sz="2400" dirty="0"/>
              <a:t>Kreeg door vrijlating de </a:t>
            </a:r>
            <a:r>
              <a:rPr lang="nl-NL" sz="2400" i="1" dirty="0" err="1"/>
              <a:t>praenomen</a:t>
            </a:r>
            <a:r>
              <a:rPr lang="nl-NL" sz="2400" dirty="0"/>
              <a:t> en </a:t>
            </a:r>
            <a:r>
              <a:rPr lang="nl-NL" sz="2400" i="1" dirty="0" err="1"/>
              <a:t>gentilicum</a:t>
            </a:r>
            <a:r>
              <a:rPr lang="nl-NL" sz="2400" dirty="0"/>
              <a:t> van zijn meester</a:t>
            </a:r>
          </a:p>
          <a:p>
            <a:r>
              <a:rPr lang="nl-NL" sz="2400" dirty="0"/>
              <a:t>Zijn ‘slavennaam’ werd zijn </a:t>
            </a:r>
            <a:r>
              <a:rPr lang="nl-NL" sz="2400" dirty="0" err="1"/>
              <a:t>cognomen</a:t>
            </a:r>
            <a:endParaRPr lang="nl-NL" sz="2400" dirty="0"/>
          </a:p>
          <a:p>
            <a:endParaRPr lang="nl-NL" sz="2400" dirty="0"/>
          </a:p>
          <a:p>
            <a:r>
              <a:rPr lang="nl-NL" sz="2400" dirty="0"/>
              <a:t>Dus: Felix, vrijgelaten door zijn meester Marcus Aemilius Vitalis </a:t>
            </a:r>
          </a:p>
          <a:p>
            <a:r>
              <a:rPr lang="nl-NL" sz="2400" dirty="0"/>
              <a:t>Wordt: Marcus Aemilius Felix </a:t>
            </a:r>
          </a:p>
          <a:p>
            <a:endParaRPr lang="nl-NL" sz="2400" dirty="0"/>
          </a:p>
          <a:p>
            <a:r>
              <a:rPr lang="nl-NL" sz="2400" dirty="0"/>
              <a:t>In plaats van een patroniem (M.F.) &gt; M.L. </a:t>
            </a:r>
          </a:p>
        </p:txBody>
      </p:sp>
    </p:spTree>
    <p:extLst>
      <p:ext uri="{BB962C8B-B14F-4D97-AF65-F5344CB8AC3E}">
        <p14:creationId xmlns:p14="http://schemas.microsoft.com/office/powerpoint/2010/main" val="16987605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16E33A0-C481-BBAD-8A89-5A5A48D1E1B5}"/>
              </a:ext>
            </a:extLst>
          </p:cNvPr>
          <p:cNvSpPr>
            <a:spLocks noGrp="1"/>
          </p:cNvSpPr>
          <p:nvPr>
            <p:ph type="title"/>
          </p:nvPr>
        </p:nvSpPr>
        <p:spPr/>
        <p:txBody>
          <a:bodyPr/>
          <a:lstStyle/>
          <a:p>
            <a:r>
              <a:rPr lang="nl-NL" dirty="0"/>
              <a:t>Hoe lees je een inscriptie?</a:t>
            </a:r>
          </a:p>
        </p:txBody>
      </p:sp>
      <p:sp>
        <p:nvSpPr>
          <p:cNvPr id="8" name="Tijdelijke aanduiding voor tekst 7">
            <a:extLst>
              <a:ext uri="{FF2B5EF4-FFF2-40B4-BE49-F238E27FC236}">
                <a16:creationId xmlns:a16="http://schemas.microsoft.com/office/drawing/2014/main" id="{D91A3206-CD31-C834-ED96-A71D4190BEAD}"/>
              </a:ext>
            </a:extLst>
          </p:cNvPr>
          <p:cNvSpPr>
            <a:spLocks noGrp="1"/>
          </p:cNvSpPr>
          <p:nvPr>
            <p:ph type="body" idx="1"/>
          </p:nvPr>
        </p:nvSpPr>
        <p:spPr>
          <a:xfrm>
            <a:off x="8145815" y="2097485"/>
            <a:ext cx="4046185" cy="536005"/>
          </a:xfrm>
        </p:spPr>
        <p:txBody>
          <a:bodyPr/>
          <a:lstStyle/>
          <a:p>
            <a:r>
              <a:rPr lang="nl-NL" dirty="0"/>
              <a:t>Vertaling</a:t>
            </a:r>
          </a:p>
        </p:txBody>
      </p:sp>
      <p:sp>
        <p:nvSpPr>
          <p:cNvPr id="9" name="Tijdelijke aanduiding voor tekst 8">
            <a:extLst>
              <a:ext uri="{FF2B5EF4-FFF2-40B4-BE49-F238E27FC236}">
                <a16:creationId xmlns:a16="http://schemas.microsoft.com/office/drawing/2014/main" id="{35971651-0923-FD39-F818-F43FBB5CD069}"/>
              </a:ext>
            </a:extLst>
          </p:cNvPr>
          <p:cNvSpPr>
            <a:spLocks noGrp="1"/>
          </p:cNvSpPr>
          <p:nvPr>
            <p:ph type="body" sz="quarter" idx="3"/>
          </p:nvPr>
        </p:nvSpPr>
        <p:spPr>
          <a:xfrm>
            <a:off x="4311235" y="2080117"/>
            <a:ext cx="5087073" cy="553373"/>
          </a:xfrm>
        </p:spPr>
        <p:txBody>
          <a:bodyPr/>
          <a:lstStyle/>
          <a:p>
            <a:r>
              <a:rPr lang="nl-NL" dirty="0"/>
              <a:t>Transcriptie</a:t>
            </a:r>
          </a:p>
        </p:txBody>
      </p:sp>
      <p:sp>
        <p:nvSpPr>
          <p:cNvPr id="5" name="Tijdelijke aanduiding voor inhoud 2">
            <a:extLst>
              <a:ext uri="{FF2B5EF4-FFF2-40B4-BE49-F238E27FC236}">
                <a16:creationId xmlns:a16="http://schemas.microsoft.com/office/drawing/2014/main" id="{17DEFAFD-1255-4FDC-9C89-7F139655D1B8}"/>
              </a:ext>
            </a:extLst>
          </p:cNvPr>
          <p:cNvSpPr txBox="1">
            <a:spLocks/>
          </p:cNvSpPr>
          <p:nvPr/>
        </p:nvSpPr>
        <p:spPr>
          <a:xfrm>
            <a:off x="4360892" y="2904065"/>
            <a:ext cx="3784923" cy="3530601"/>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3"/>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9pPr>
          </a:lstStyle>
          <a:p>
            <a:pPr marL="0" indent="0">
              <a:buFont typeface="Tw Cen MT" panose="020B0602020104020603" pitchFamily="34" charset="0"/>
              <a:buNone/>
            </a:pPr>
            <a:r>
              <a:rPr lang="nl-NL" sz="2000" dirty="0"/>
              <a:t>DIS MANIBVS</a:t>
            </a:r>
          </a:p>
          <a:p>
            <a:pPr marL="0" indent="0">
              <a:buFont typeface="Tw Cen MT" panose="020B0602020104020603" pitchFamily="34" charset="0"/>
              <a:buNone/>
            </a:pPr>
            <a:r>
              <a:rPr lang="nl-NL" sz="2000" dirty="0"/>
              <a:t>T(</a:t>
            </a:r>
            <a:r>
              <a:rPr lang="nl-NL" sz="2000" dirty="0" err="1"/>
              <a:t>iti</a:t>
            </a:r>
            <a:r>
              <a:rPr lang="nl-NL" sz="2000" dirty="0"/>
              <a:t>) FLAVI AVG(</a:t>
            </a:r>
            <a:r>
              <a:rPr lang="nl-NL" sz="2000" dirty="0" err="1"/>
              <a:t>usti</a:t>
            </a:r>
            <a:r>
              <a:rPr lang="nl-NL" sz="2000" dirty="0"/>
              <a:t>) LIB(</a:t>
            </a:r>
            <a:r>
              <a:rPr lang="nl-NL" sz="2000" dirty="0" err="1"/>
              <a:t>erto</a:t>
            </a:r>
            <a:r>
              <a:rPr lang="nl-NL" sz="2000" dirty="0"/>
              <a:t>)</a:t>
            </a:r>
          </a:p>
          <a:p>
            <a:pPr marL="0" indent="0">
              <a:buFont typeface="Tw Cen MT" panose="020B0602020104020603" pitchFamily="34" charset="0"/>
              <a:buNone/>
            </a:pPr>
            <a:r>
              <a:rPr lang="nl-NL" sz="2000" dirty="0"/>
              <a:t>STEPHANI</a:t>
            </a:r>
          </a:p>
          <a:p>
            <a:pPr marL="0" indent="0">
              <a:buFont typeface="Tw Cen MT" panose="020B0602020104020603" pitchFamily="34" charset="0"/>
              <a:buNone/>
            </a:pPr>
            <a:r>
              <a:rPr lang="nl-NL" sz="2000" dirty="0"/>
              <a:t>PRAEPOSITO</a:t>
            </a:r>
          </a:p>
          <a:p>
            <a:pPr marL="0" indent="0">
              <a:buFont typeface="Tw Cen MT" panose="020B0602020104020603" pitchFamily="34" charset="0"/>
              <a:buNone/>
            </a:pPr>
            <a:r>
              <a:rPr lang="nl-NL" sz="2000" dirty="0"/>
              <a:t>CAMELLORVM</a:t>
            </a:r>
          </a:p>
          <a:p>
            <a:pPr marL="0" indent="0">
              <a:buFont typeface="Tw Cen MT" panose="020B0602020104020603" pitchFamily="34" charset="0"/>
              <a:buNone/>
            </a:pPr>
            <a:endParaRPr lang="nl-NL" dirty="0"/>
          </a:p>
          <a:p>
            <a:endParaRPr lang="nl-NL" dirty="0"/>
          </a:p>
        </p:txBody>
      </p:sp>
      <p:sp>
        <p:nvSpPr>
          <p:cNvPr id="6" name="Tijdelijke aanduiding voor inhoud 2">
            <a:extLst>
              <a:ext uri="{FF2B5EF4-FFF2-40B4-BE49-F238E27FC236}">
                <a16:creationId xmlns:a16="http://schemas.microsoft.com/office/drawing/2014/main" id="{DAC89DE4-AF38-48DA-AC56-A9BDB214B189}"/>
              </a:ext>
            </a:extLst>
          </p:cNvPr>
          <p:cNvSpPr txBox="1">
            <a:spLocks/>
          </p:cNvSpPr>
          <p:nvPr/>
        </p:nvSpPr>
        <p:spPr>
          <a:xfrm>
            <a:off x="8145815" y="2904065"/>
            <a:ext cx="3648575" cy="2189038"/>
          </a:xfrm>
          <a:prstGeom prst="rect">
            <a:avLst/>
          </a:prstGeom>
        </p:spPr>
        <p:txBody>
          <a:bodyPr vert="horz" lIns="45720" tIns="45720" rIns="45720" bIns="45720" rtlCol="0">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3"/>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9pPr>
          </a:lstStyle>
          <a:p>
            <a:pPr marL="0" indent="0">
              <a:buFont typeface="Tw Cen MT" panose="020B0602020104020603" pitchFamily="34" charset="0"/>
              <a:buNone/>
            </a:pPr>
            <a:r>
              <a:rPr lang="nl-NL" dirty="0"/>
              <a:t>Aan de goden van de onderwereld</a:t>
            </a:r>
          </a:p>
          <a:p>
            <a:pPr marL="0" indent="0">
              <a:buFont typeface="Tw Cen MT" panose="020B0602020104020603" pitchFamily="34" charset="0"/>
              <a:buNone/>
            </a:pPr>
            <a:r>
              <a:rPr lang="nl-NL" dirty="0"/>
              <a:t>van Titus </a:t>
            </a:r>
            <a:r>
              <a:rPr lang="nl-NL" dirty="0" err="1"/>
              <a:t>Flavius</a:t>
            </a:r>
            <a:r>
              <a:rPr lang="nl-NL" dirty="0"/>
              <a:t>, keizerlijke vrijgelatene, </a:t>
            </a:r>
          </a:p>
          <a:p>
            <a:pPr marL="0" indent="0">
              <a:buFont typeface="Tw Cen MT" panose="020B0602020104020603" pitchFamily="34" charset="0"/>
              <a:buNone/>
            </a:pPr>
            <a:r>
              <a:rPr lang="nl-NL" dirty="0"/>
              <a:t>Stephanus,</a:t>
            </a:r>
          </a:p>
          <a:p>
            <a:pPr marL="0" indent="0">
              <a:buFont typeface="Tw Cen MT" panose="020B0602020104020603" pitchFamily="34" charset="0"/>
              <a:buNone/>
            </a:pPr>
            <a:r>
              <a:rPr lang="nl-NL" dirty="0"/>
              <a:t>opzichter </a:t>
            </a:r>
          </a:p>
          <a:p>
            <a:pPr marL="0" indent="0">
              <a:buFont typeface="Tw Cen MT" panose="020B0602020104020603" pitchFamily="34" charset="0"/>
              <a:buNone/>
            </a:pPr>
            <a:r>
              <a:rPr lang="nl-NL" dirty="0"/>
              <a:t>van de kamelen </a:t>
            </a:r>
          </a:p>
          <a:p>
            <a:pPr marL="0" indent="0">
              <a:buFont typeface="Tw Cen MT" panose="020B0602020104020603" pitchFamily="34" charset="0"/>
              <a:buNone/>
            </a:pPr>
            <a:endParaRPr lang="nl-NL" dirty="0"/>
          </a:p>
        </p:txBody>
      </p:sp>
      <p:pic>
        <p:nvPicPr>
          <p:cNvPr id="11266" name="Picture 2">
            <a:extLst>
              <a:ext uri="{FF2B5EF4-FFF2-40B4-BE49-F238E27FC236}">
                <a16:creationId xmlns:a16="http://schemas.microsoft.com/office/drawing/2014/main" id="{C6765BF0-E0E3-71D9-A6B5-198DFAE36D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659" y="2097485"/>
            <a:ext cx="3616835" cy="2872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88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BD8CBF-1782-456F-AF12-36CD021CCC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descr="Afbeelding met hemel, buitenshuis, Ruïnes, Romeinse architectuur&#10;&#10;Automatisch gegenereerde beschrijving">
            <a:extLst>
              <a:ext uri="{FF2B5EF4-FFF2-40B4-BE49-F238E27FC236}">
                <a16:creationId xmlns:a16="http://schemas.microsoft.com/office/drawing/2014/main" id="{D6B2C3C8-8E90-1CB1-48AB-3542373B7D1D}"/>
              </a:ext>
            </a:extLst>
          </p:cNvPr>
          <p:cNvPicPr>
            <a:picLocks noChangeAspect="1"/>
          </p:cNvPicPr>
          <p:nvPr/>
        </p:nvPicPr>
        <p:blipFill>
          <a:blip r:embed="rId2">
            <a:duotone>
              <a:schemeClr val="bg2">
                <a:shade val="45000"/>
                <a:satMod val="135000"/>
              </a:schemeClr>
              <a:prstClr val="white"/>
            </a:duotone>
            <a:alphaModFix amt="35000"/>
          </a:blip>
          <a:srcRect t="9524" b="15476"/>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18A186C0-DD3C-4FF4-B165-943244CBD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 name="Titel 1">
            <a:extLst>
              <a:ext uri="{FF2B5EF4-FFF2-40B4-BE49-F238E27FC236}">
                <a16:creationId xmlns:a16="http://schemas.microsoft.com/office/drawing/2014/main" id="{9952EB5A-3D7B-0FA4-677A-C15A3028A11C}"/>
              </a:ext>
            </a:extLst>
          </p:cNvPr>
          <p:cNvSpPr>
            <a:spLocks noGrp="1"/>
          </p:cNvSpPr>
          <p:nvPr>
            <p:ph type="title"/>
          </p:nvPr>
        </p:nvSpPr>
        <p:spPr>
          <a:xfrm>
            <a:off x="581192" y="702156"/>
            <a:ext cx="11029616" cy="1013800"/>
          </a:xfrm>
        </p:spPr>
        <p:txBody>
          <a:bodyPr>
            <a:normAutofit/>
          </a:bodyPr>
          <a:lstStyle/>
          <a:p>
            <a:r>
              <a:rPr lang="nl-NL" dirty="0"/>
              <a:t>Inhoud van de presentatie</a:t>
            </a:r>
          </a:p>
        </p:txBody>
      </p:sp>
      <p:grpSp>
        <p:nvGrpSpPr>
          <p:cNvPr id="13" name="Group 12">
            <a:extLst>
              <a:ext uri="{FF2B5EF4-FFF2-40B4-BE49-F238E27FC236}">
                <a16:creationId xmlns:a16="http://schemas.microsoft.com/office/drawing/2014/main" id="{7E6B15A5-F4B5-4786-934F-E57C7FA30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4" name="Rectangle 13">
              <a:extLst>
                <a:ext uri="{FF2B5EF4-FFF2-40B4-BE49-F238E27FC236}">
                  <a16:creationId xmlns:a16="http://schemas.microsoft.com/office/drawing/2014/main" id="{64C8356C-9FE6-4DFB-8DBF-FDC1EE3102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15" name="Rectangle 14">
              <a:extLst>
                <a:ext uri="{FF2B5EF4-FFF2-40B4-BE49-F238E27FC236}">
                  <a16:creationId xmlns:a16="http://schemas.microsoft.com/office/drawing/2014/main" id="{5DDAF1C0-5210-43EC-A140-4032C6EBE8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16" name="Rectangle 15">
              <a:extLst>
                <a:ext uri="{FF2B5EF4-FFF2-40B4-BE49-F238E27FC236}">
                  <a16:creationId xmlns:a16="http://schemas.microsoft.com/office/drawing/2014/main" id="{71A89CEF-B8CB-4CA8-BD58-AE4392F25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grpSp>
      <p:sp>
        <p:nvSpPr>
          <p:cNvPr id="3" name="Tijdelijke aanduiding voor inhoud 2">
            <a:extLst>
              <a:ext uri="{FF2B5EF4-FFF2-40B4-BE49-F238E27FC236}">
                <a16:creationId xmlns:a16="http://schemas.microsoft.com/office/drawing/2014/main" id="{3024358C-BFFF-1518-9E80-BC330AD26E8C}"/>
              </a:ext>
            </a:extLst>
          </p:cNvPr>
          <p:cNvSpPr>
            <a:spLocks noGrp="1"/>
          </p:cNvSpPr>
          <p:nvPr>
            <p:ph idx="1"/>
          </p:nvPr>
        </p:nvSpPr>
        <p:spPr>
          <a:xfrm>
            <a:off x="581192" y="2180496"/>
            <a:ext cx="11029615" cy="3678303"/>
          </a:xfrm>
        </p:spPr>
        <p:txBody>
          <a:bodyPr>
            <a:normAutofit/>
          </a:bodyPr>
          <a:lstStyle/>
          <a:p>
            <a:r>
              <a:rPr lang="nl-NL" sz="2000" dirty="0"/>
              <a:t>Wat is epigrafie?</a:t>
            </a:r>
          </a:p>
          <a:p>
            <a:r>
              <a:rPr lang="nl-NL" sz="2000" dirty="0"/>
              <a:t>Soorten inscripties</a:t>
            </a:r>
          </a:p>
          <a:p>
            <a:pPr lvl="1"/>
            <a:r>
              <a:rPr lang="nl-NL" sz="2000" dirty="0"/>
              <a:t>Privaat </a:t>
            </a:r>
          </a:p>
          <a:p>
            <a:pPr lvl="1"/>
            <a:r>
              <a:rPr lang="nl-NL" sz="2000" dirty="0"/>
              <a:t>Publiek </a:t>
            </a:r>
          </a:p>
          <a:p>
            <a:r>
              <a:rPr lang="nl-NL" sz="2000" dirty="0"/>
              <a:t>Uitgelicht: grafinscripties en ere-inscripties</a:t>
            </a:r>
          </a:p>
          <a:p>
            <a:r>
              <a:rPr lang="nl-NL" sz="2000" dirty="0"/>
              <a:t>Hoe lees je een inscriptie?</a:t>
            </a:r>
          </a:p>
          <a:p>
            <a:r>
              <a:rPr lang="nl-NL" sz="2000" dirty="0"/>
              <a:t>Romeinse namen</a:t>
            </a:r>
          </a:p>
        </p:txBody>
      </p:sp>
    </p:spTree>
    <p:extLst>
      <p:ext uri="{BB962C8B-B14F-4D97-AF65-F5344CB8AC3E}">
        <p14:creationId xmlns:p14="http://schemas.microsoft.com/office/powerpoint/2010/main" val="788913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8D511D2-9CF1-40DE-BB88-A5A48A0E8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descr="Afbeelding met hemel, buitenshuis, Ruïnes, Romeinse architectuur&#10;&#10;Automatisch gegenereerde beschrijving">
            <a:extLst>
              <a:ext uri="{FF2B5EF4-FFF2-40B4-BE49-F238E27FC236}">
                <a16:creationId xmlns:a16="http://schemas.microsoft.com/office/drawing/2014/main" id="{350AE5DF-30EE-BBB1-CD5D-1B12A754D446}"/>
              </a:ext>
            </a:extLst>
          </p:cNvPr>
          <p:cNvPicPr>
            <a:picLocks noChangeAspect="1"/>
          </p:cNvPicPr>
          <p:nvPr/>
        </p:nvPicPr>
        <p:blipFill>
          <a:blip r:embed="rId3"/>
          <a:srcRect t="14567" r="9091" b="17251"/>
          <a:stretch/>
        </p:blipFill>
        <p:spPr>
          <a:xfrm>
            <a:off x="20" y="10"/>
            <a:ext cx="12191980" cy="6857990"/>
          </a:xfrm>
          <a:prstGeom prst="rect">
            <a:avLst/>
          </a:prstGeom>
        </p:spPr>
      </p:pic>
      <p:grpSp>
        <p:nvGrpSpPr>
          <p:cNvPr id="14" name="Group 13">
            <a:extLst>
              <a:ext uri="{FF2B5EF4-FFF2-40B4-BE49-F238E27FC236}">
                <a16:creationId xmlns:a16="http://schemas.microsoft.com/office/drawing/2014/main" id="{40ADCA80-A0B1-4379-94EC-0A1A73BE1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5" name="Rectangle 14">
              <a:extLst>
                <a:ext uri="{FF2B5EF4-FFF2-40B4-BE49-F238E27FC236}">
                  <a16:creationId xmlns:a16="http://schemas.microsoft.com/office/drawing/2014/main" id="{1EB4D79C-3A0E-4CB5-9A3D-BB816FD52C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16" name="Rectangle 15">
              <a:extLst>
                <a:ext uri="{FF2B5EF4-FFF2-40B4-BE49-F238E27FC236}">
                  <a16:creationId xmlns:a16="http://schemas.microsoft.com/office/drawing/2014/main" id="{3839C3D0-536E-4C48-A1C1-D9B718A843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grpSp>
      <p:sp>
        <p:nvSpPr>
          <p:cNvPr id="4" name="Titel 3">
            <a:extLst>
              <a:ext uri="{FF2B5EF4-FFF2-40B4-BE49-F238E27FC236}">
                <a16:creationId xmlns:a16="http://schemas.microsoft.com/office/drawing/2014/main" id="{82579818-F68C-24BC-2359-04A65276A4DD}"/>
              </a:ext>
            </a:extLst>
          </p:cNvPr>
          <p:cNvSpPr>
            <a:spLocks noGrp="1"/>
          </p:cNvSpPr>
          <p:nvPr>
            <p:ph type="ctrTitle"/>
          </p:nvPr>
        </p:nvSpPr>
        <p:spPr>
          <a:xfrm>
            <a:off x="584200" y="2142067"/>
            <a:ext cx="3412067" cy="2971801"/>
          </a:xfrm>
        </p:spPr>
        <p:txBody>
          <a:bodyPr>
            <a:normAutofit/>
          </a:bodyPr>
          <a:lstStyle/>
          <a:p>
            <a:r>
              <a:rPr lang="nl-NL" dirty="0">
                <a:solidFill>
                  <a:schemeClr val="bg1"/>
                </a:solidFill>
              </a:rPr>
              <a:t>Latijnse epigrafie</a:t>
            </a:r>
          </a:p>
        </p:txBody>
      </p:sp>
    </p:spTree>
    <p:extLst>
      <p:ext uri="{BB962C8B-B14F-4D97-AF65-F5344CB8AC3E}">
        <p14:creationId xmlns:p14="http://schemas.microsoft.com/office/powerpoint/2010/main" val="1420545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BD8CBF-1782-456F-AF12-36CD021CCC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descr="Afbeelding met hemel, buitenshuis, Ruïnes, Romeinse architectuur&#10;&#10;Automatisch gegenereerde beschrijving">
            <a:extLst>
              <a:ext uri="{FF2B5EF4-FFF2-40B4-BE49-F238E27FC236}">
                <a16:creationId xmlns:a16="http://schemas.microsoft.com/office/drawing/2014/main" id="{E1C6E424-D1D5-A92B-E250-A139D32D6542}"/>
              </a:ext>
            </a:extLst>
          </p:cNvPr>
          <p:cNvPicPr>
            <a:picLocks noChangeAspect="1"/>
          </p:cNvPicPr>
          <p:nvPr/>
        </p:nvPicPr>
        <p:blipFill>
          <a:blip r:embed="rId3">
            <a:duotone>
              <a:schemeClr val="bg2">
                <a:shade val="45000"/>
                <a:satMod val="135000"/>
              </a:schemeClr>
              <a:prstClr val="white"/>
            </a:duotone>
            <a:alphaModFix amt="35000"/>
          </a:blip>
          <a:srcRect t="9524" b="15476"/>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18A186C0-DD3C-4FF4-B165-943244CBD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 name="Titel 1">
            <a:extLst>
              <a:ext uri="{FF2B5EF4-FFF2-40B4-BE49-F238E27FC236}">
                <a16:creationId xmlns:a16="http://schemas.microsoft.com/office/drawing/2014/main" id="{178F6E3C-CAAC-5EE1-2518-D7AB6A23F8AC}"/>
              </a:ext>
            </a:extLst>
          </p:cNvPr>
          <p:cNvSpPr>
            <a:spLocks noGrp="1"/>
          </p:cNvSpPr>
          <p:nvPr>
            <p:ph type="title"/>
          </p:nvPr>
        </p:nvSpPr>
        <p:spPr>
          <a:xfrm>
            <a:off x="581192" y="702156"/>
            <a:ext cx="11029616" cy="1013800"/>
          </a:xfrm>
        </p:spPr>
        <p:txBody>
          <a:bodyPr>
            <a:normAutofit/>
          </a:bodyPr>
          <a:lstStyle/>
          <a:p>
            <a:r>
              <a:rPr lang="nl-NL" dirty="0"/>
              <a:t>Wat is epigrafie?</a:t>
            </a:r>
          </a:p>
        </p:txBody>
      </p:sp>
      <p:grpSp>
        <p:nvGrpSpPr>
          <p:cNvPr id="13" name="Group 12">
            <a:extLst>
              <a:ext uri="{FF2B5EF4-FFF2-40B4-BE49-F238E27FC236}">
                <a16:creationId xmlns:a16="http://schemas.microsoft.com/office/drawing/2014/main" id="{7E6B15A5-F4B5-4786-934F-E57C7FA30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4" name="Rectangle 13">
              <a:extLst>
                <a:ext uri="{FF2B5EF4-FFF2-40B4-BE49-F238E27FC236}">
                  <a16:creationId xmlns:a16="http://schemas.microsoft.com/office/drawing/2014/main" id="{64C8356C-9FE6-4DFB-8DBF-FDC1EE3102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15" name="Rectangle 14">
              <a:extLst>
                <a:ext uri="{FF2B5EF4-FFF2-40B4-BE49-F238E27FC236}">
                  <a16:creationId xmlns:a16="http://schemas.microsoft.com/office/drawing/2014/main" id="{5DDAF1C0-5210-43EC-A140-4032C6EBE8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16" name="Rectangle 15">
              <a:extLst>
                <a:ext uri="{FF2B5EF4-FFF2-40B4-BE49-F238E27FC236}">
                  <a16:creationId xmlns:a16="http://schemas.microsoft.com/office/drawing/2014/main" id="{71A89CEF-B8CB-4CA8-BD58-AE4392F25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grpSp>
      <p:sp>
        <p:nvSpPr>
          <p:cNvPr id="3" name="Tijdelijke aanduiding voor inhoud 2">
            <a:extLst>
              <a:ext uri="{FF2B5EF4-FFF2-40B4-BE49-F238E27FC236}">
                <a16:creationId xmlns:a16="http://schemas.microsoft.com/office/drawing/2014/main" id="{96C686D4-F25F-2A1A-E6FA-B75DCE177103}"/>
              </a:ext>
            </a:extLst>
          </p:cNvPr>
          <p:cNvSpPr>
            <a:spLocks noGrp="1"/>
          </p:cNvSpPr>
          <p:nvPr>
            <p:ph idx="1"/>
          </p:nvPr>
        </p:nvSpPr>
        <p:spPr>
          <a:xfrm>
            <a:off x="581192" y="2180496"/>
            <a:ext cx="11029615" cy="3678303"/>
          </a:xfrm>
        </p:spPr>
        <p:txBody>
          <a:bodyPr>
            <a:normAutofit/>
          </a:bodyPr>
          <a:lstStyle/>
          <a:p>
            <a:pPr marL="0" indent="0">
              <a:buNone/>
            </a:pPr>
            <a:endParaRPr lang="nl-NL" sz="2400" dirty="0">
              <a:latin typeface="Arial" panose="020B0604020202020204" pitchFamily="34" charset="0"/>
              <a:cs typeface="Arial" panose="020B0604020202020204" pitchFamily="34" charset="0"/>
            </a:endParaRPr>
          </a:p>
          <a:p>
            <a:r>
              <a:rPr lang="el-GR" sz="2400" dirty="0" err="1">
                <a:latin typeface="Arial" panose="020B0604020202020204" pitchFamily="34" charset="0"/>
                <a:cs typeface="Arial" panose="020B0604020202020204" pitchFamily="34" charset="0"/>
              </a:rPr>
              <a:t>ἐπιγράφειν</a:t>
            </a:r>
            <a:r>
              <a:rPr lang="el-GR" sz="2400" dirty="0"/>
              <a:t> </a:t>
            </a:r>
            <a:r>
              <a:rPr lang="nl-NL" sz="2400" dirty="0"/>
              <a:t>– </a:t>
            </a:r>
            <a:r>
              <a:rPr lang="nl-NL" sz="2400" i="1" dirty="0" err="1"/>
              <a:t>inscribere</a:t>
            </a:r>
            <a:endParaRPr lang="nl-NL" sz="2400" i="1" dirty="0"/>
          </a:p>
          <a:p>
            <a:r>
              <a:rPr lang="nl-NL" sz="2400" dirty="0"/>
              <a:t>Teksten geschreven in duurzame materialen </a:t>
            </a:r>
          </a:p>
          <a:p>
            <a:r>
              <a:rPr lang="nl-NL" sz="2400" dirty="0"/>
              <a:t>Direct overgeleverd uit de Oudheid</a:t>
            </a:r>
          </a:p>
          <a:p>
            <a:r>
              <a:rPr lang="nl-NL" sz="2400" dirty="0"/>
              <a:t>Bieden een kijkje in het Romeinse leven </a:t>
            </a:r>
          </a:p>
          <a:p>
            <a:r>
              <a:rPr lang="nl-NL" sz="2400" dirty="0"/>
              <a:t>Inzicht in andere bevolkingsgroepen </a:t>
            </a:r>
            <a:br>
              <a:rPr lang="nl-NL" sz="2400" dirty="0"/>
            </a:br>
            <a:r>
              <a:rPr lang="nl-NL" sz="2400" dirty="0"/>
              <a:t>dan de aristocratische mannen</a:t>
            </a:r>
          </a:p>
          <a:p>
            <a:pPr marL="0" indent="0">
              <a:buNone/>
            </a:pPr>
            <a:endParaRPr lang="nl-NL" sz="2400" i="1" dirty="0"/>
          </a:p>
          <a:p>
            <a:endParaRPr lang="nl-NL" sz="2400" dirty="0"/>
          </a:p>
        </p:txBody>
      </p:sp>
      <p:pic>
        <p:nvPicPr>
          <p:cNvPr id="5" name="Afbeelding 4">
            <a:extLst>
              <a:ext uri="{FF2B5EF4-FFF2-40B4-BE49-F238E27FC236}">
                <a16:creationId xmlns:a16="http://schemas.microsoft.com/office/drawing/2014/main" id="{419FA327-DA86-7C2A-7327-578886515FE5}"/>
              </a:ext>
            </a:extLst>
          </p:cNvPr>
          <p:cNvPicPr>
            <a:picLocks noChangeAspect="1"/>
          </p:cNvPicPr>
          <p:nvPr/>
        </p:nvPicPr>
        <p:blipFill>
          <a:blip r:embed="rId4"/>
          <a:stretch>
            <a:fillRect/>
          </a:stretch>
        </p:blipFill>
        <p:spPr>
          <a:xfrm rot="5400000">
            <a:off x="7763294" y="2460336"/>
            <a:ext cx="4551055" cy="3413291"/>
          </a:xfrm>
          <a:prstGeom prst="rect">
            <a:avLst/>
          </a:prstGeom>
        </p:spPr>
      </p:pic>
    </p:spTree>
    <p:extLst>
      <p:ext uri="{BB962C8B-B14F-4D97-AF65-F5344CB8AC3E}">
        <p14:creationId xmlns:p14="http://schemas.microsoft.com/office/powerpoint/2010/main" val="1550058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01D2F1E0-A645-4B1C-8078-923682648400}"/>
              </a:ext>
            </a:extLst>
          </p:cNvPr>
          <p:cNvSpPr>
            <a:spLocks noGrp="1"/>
          </p:cNvSpPr>
          <p:nvPr>
            <p:ph type="title"/>
          </p:nvPr>
        </p:nvSpPr>
        <p:spPr/>
        <p:txBody>
          <a:bodyPr/>
          <a:lstStyle/>
          <a:p>
            <a:r>
              <a:rPr lang="nl-NL" dirty="0"/>
              <a:t>Duurzame materialen</a:t>
            </a:r>
          </a:p>
        </p:txBody>
      </p:sp>
      <p:sp>
        <p:nvSpPr>
          <p:cNvPr id="6" name="Tijdelijke aanduiding voor tekst 5">
            <a:extLst>
              <a:ext uri="{FF2B5EF4-FFF2-40B4-BE49-F238E27FC236}">
                <a16:creationId xmlns:a16="http://schemas.microsoft.com/office/drawing/2014/main" id="{5770539E-7388-9A71-AC4F-F0AC5C04478A}"/>
              </a:ext>
            </a:extLst>
          </p:cNvPr>
          <p:cNvSpPr>
            <a:spLocks noGrp="1"/>
          </p:cNvSpPr>
          <p:nvPr>
            <p:ph type="body" idx="1"/>
          </p:nvPr>
        </p:nvSpPr>
        <p:spPr/>
        <p:txBody>
          <a:bodyPr/>
          <a:lstStyle/>
          <a:p>
            <a:r>
              <a:rPr lang="nl-NL" dirty="0"/>
              <a:t>Wel epigrafische bronnen</a:t>
            </a:r>
          </a:p>
        </p:txBody>
      </p:sp>
      <p:sp>
        <p:nvSpPr>
          <p:cNvPr id="11" name="Tijdelijke aanduiding voor inhoud 10">
            <a:extLst>
              <a:ext uri="{FF2B5EF4-FFF2-40B4-BE49-F238E27FC236}">
                <a16:creationId xmlns:a16="http://schemas.microsoft.com/office/drawing/2014/main" id="{AFDD548E-1897-D6A9-462C-86A61CBA5784}"/>
              </a:ext>
            </a:extLst>
          </p:cNvPr>
          <p:cNvSpPr>
            <a:spLocks noGrp="1"/>
          </p:cNvSpPr>
          <p:nvPr>
            <p:ph sz="half" idx="2"/>
          </p:nvPr>
        </p:nvSpPr>
        <p:spPr>
          <a:xfrm>
            <a:off x="887219" y="2926052"/>
            <a:ext cx="4599182" cy="2934999"/>
          </a:xfrm>
          <a:ln>
            <a:solidFill>
              <a:schemeClr val="accent2"/>
            </a:solidFill>
          </a:ln>
        </p:spPr>
        <p:txBody>
          <a:bodyPr/>
          <a:lstStyle/>
          <a:p>
            <a:pPr marL="0" indent="0">
              <a:buNone/>
            </a:pPr>
            <a:endParaRPr lang="nl-NL" dirty="0"/>
          </a:p>
        </p:txBody>
      </p:sp>
      <p:sp>
        <p:nvSpPr>
          <p:cNvPr id="8" name="Tijdelijke aanduiding voor tekst 7">
            <a:extLst>
              <a:ext uri="{FF2B5EF4-FFF2-40B4-BE49-F238E27FC236}">
                <a16:creationId xmlns:a16="http://schemas.microsoft.com/office/drawing/2014/main" id="{5EEBE309-97DB-0658-10A6-9760BBD376C0}"/>
              </a:ext>
            </a:extLst>
          </p:cNvPr>
          <p:cNvSpPr>
            <a:spLocks noGrp="1"/>
          </p:cNvSpPr>
          <p:nvPr>
            <p:ph type="body" sz="quarter" idx="3"/>
          </p:nvPr>
        </p:nvSpPr>
        <p:spPr/>
        <p:txBody>
          <a:bodyPr/>
          <a:lstStyle/>
          <a:p>
            <a:r>
              <a:rPr lang="nl-NL" dirty="0"/>
              <a:t>Geen epigrafische bronnen</a:t>
            </a:r>
          </a:p>
        </p:txBody>
      </p:sp>
      <p:sp>
        <p:nvSpPr>
          <p:cNvPr id="12" name="Tijdelijke aanduiding voor inhoud 11">
            <a:extLst>
              <a:ext uri="{FF2B5EF4-FFF2-40B4-BE49-F238E27FC236}">
                <a16:creationId xmlns:a16="http://schemas.microsoft.com/office/drawing/2014/main" id="{0AE77F65-070B-B756-589B-EE5AC2BAF920}"/>
              </a:ext>
            </a:extLst>
          </p:cNvPr>
          <p:cNvSpPr>
            <a:spLocks noGrp="1"/>
          </p:cNvSpPr>
          <p:nvPr>
            <p:ph sz="quarter" idx="4"/>
          </p:nvPr>
        </p:nvSpPr>
        <p:spPr>
          <a:xfrm>
            <a:off x="6523735" y="2926052"/>
            <a:ext cx="5087074" cy="2934999"/>
          </a:xfrm>
          <a:ln>
            <a:solidFill>
              <a:schemeClr val="accent2"/>
            </a:solidFill>
          </a:ln>
        </p:spPr>
        <p:txBody>
          <a:bodyPr/>
          <a:lstStyle/>
          <a:p>
            <a:pPr marL="0" indent="0">
              <a:buNone/>
            </a:pPr>
            <a:endParaRPr lang="nl-NL" dirty="0"/>
          </a:p>
        </p:txBody>
      </p:sp>
      <p:pic>
        <p:nvPicPr>
          <p:cNvPr id="10" name="Picture 2">
            <a:extLst>
              <a:ext uri="{FF2B5EF4-FFF2-40B4-BE49-F238E27FC236}">
                <a16:creationId xmlns:a16="http://schemas.microsoft.com/office/drawing/2014/main" id="{894EB8E3-2F72-8FB1-2409-839FC477FF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986" y="3000238"/>
            <a:ext cx="2162009" cy="171783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FB362978-D2BB-9CFA-57FB-CAEC1BFF73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986" y="4792261"/>
            <a:ext cx="2162009" cy="93960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E6B87C75-7FFF-FC25-6FE8-2514A803AA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3703" y="3039937"/>
            <a:ext cx="2080670" cy="268732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196BCD61-19DA-9422-74B8-B33D0C912B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7911" y="3000238"/>
            <a:ext cx="3792013" cy="272702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37368186-E4ED-665A-2237-5572D52250F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9394"/>
          <a:stretch/>
        </p:blipFill>
        <p:spPr bwMode="auto">
          <a:xfrm>
            <a:off x="10512167" y="4754043"/>
            <a:ext cx="1016398" cy="10120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a:extLst>
              <a:ext uri="{FF2B5EF4-FFF2-40B4-BE49-F238E27FC236}">
                <a16:creationId xmlns:a16="http://schemas.microsoft.com/office/drawing/2014/main" id="{5764D570-5E0C-95BD-1F84-3F73D331FD6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0000"/>
          <a:stretch/>
        </p:blipFill>
        <p:spPr bwMode="auto">
          <a:xfrm>
            <a:off x="10544100" y="3039937"/>
            <a:ext cx="1004217" cy="1012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639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872983-ABCA-4E48-AE2A-BCAD71672F06}"/>
              </a:ext>
            </a:extLst>
          </p:cNvPr>
          <p:cNvSpPr>
            <a:spLocks noGrp="1"/>
          </p:cNvSpPr>
          <p:nvPr>
            <p:ph type="title"/>
          </p:nvPr>
        </p:nvSpPr>
        <p:spPr/>
        <p:txBody>
          <a:bodyPr vert="horz" lIns="91440" tIns="45720" rIns="91440" bIns="45720" rtlCol="0" anchor="ctr">
            <a:normAutofit/>
          </a:bodyPr>
          <a:lstStyle/>
          <a:p>
            <a:r>
              <a:rPr lang="en-US" sz="4800"/>
              <a:t>Soorten inscripties</a:t>
            </a:r>
          </a:p>
        </p:txBody>
      </p:sp>
      <p:sp>
        <p:nvSpPr>
          <p:cNvPr id="3" name="Tijdelijke aanduiding voor inhoud 2">
            <a:extLst>
              <a:ext uri="{FF2B5EF4-FFF2-40B4-BE49-F238E27FC236}">
                <a16:creationId xmlns:a16="http://schemas.microsoft.com/office/drawing/2014/main" id="{0FCF2BA2-FB28-4BA3-96CD-72E23E833DD7}"/>
              </a:ext>
            </a:extLst>
          </p:cNvPr>
          <p:cNvSpPr>
            <a:spLocks noGrp="1"/>
          </p:cNvSpPr>
          <p:nvPr>
            <p:ph type="body" idx="1"/>
          </p:nvPr>
        </p:nvSpPr>
        <p:spPr>
          <a:ln w="57150">
            <a:noFill/>
          </a:ln>
        </p:spPr>
        <p:txBody>
          <a:bodyPr vert="horz" lIns="91440" tIns="45720" rIns="91440" bIns="45720" rtlCol="0" anchor="ctr">
            <a:normAutofit/>
          </a:bodyPr>
          <a:lstStyle/>
          <a:p>
            <a:pPr algn="r"/>
            <a:r>
              <a:rPr lang="en-US" sz="2000" dirty="0" err="1"/>
              <a:t>Privaat</a:t>
            </a:r>
            <a:r>
              <a:rPr lang="en-US" sz="2000" dirty="0"/>
              <a:t> </a:t>
            </a:r>
            <a:r>
              <a:rPr lang="en-US" sz="2000" dirty="0" err="1"/>
              <a:t>en</a:t>
            </a:r>
            <a:r>
              <a:rPr lang="en-US" sz="2000" dirty="0"/>
              <a:t> </a:t>
            </a:r>
            <a:r>
              <a:rPr lang="en-US" sz="2000" dirty="0" err="1"/>
              <a:t>publiek</a:t>
            </a:r>
            <a:endParaRPr lang="en-US" sz="2000" dirty="0"/>
          </a:p>
        </p:txBody>
      </p:sp>
    </p:spTree>
    <p:extLst>
      <p:ext uri="{BB962C8B-B14F-4D97-AF65-F5344CB8AC3E}">
        <p14:creationId xmlns:p14="http://schemas.microsoft.com/office/powerpoint/2010/main" val="3817185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63" name="Rectangle 5162">
            <a:extLst>
              <a:ext uri="{FF2B5EF4-FFF2-40B4-BE49-F238E27FC236}">
                <a16:creationId xmlns:a16="http://schemas.microsoft.com/office/drawing/2014/main" id="{3AB084A1-F3A2-4BF8-BB6A-E677B5BD77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1"/>
            <a:ext cx="12191999" cy="6309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5" name="Rectangle 5164">
            <a:extLst>
              <a:ext uri="{FF2B5EF4-FFF2-40B4-BE49-F238E27FC236}">
                <a16:creationId xmlns:a16="http://schemas.microsoft.com/office/drawing/2014/main" id="{1E0965C0-22E8-4A47-9A17-4E6078D00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38174"/>
            <a:ext cx="3705323" cy="576262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 name="Titel 1">
            <a:extLst>
              <a:ext uri="{FF2B5EF4-FFF2-40B4-BE49-F238E27FC236}">
                <a16:creationId xmlns:a16="http://schemas.microsoft.com/office/drawing/2014/main" id="{E6872983-ABCA-4E48-AE2A-BCAD71672F06}"/>
              </a:ext>
            </a:extLst>
          </p:cNvPr>
          <p:cNvSpPr>
            <a:spLocks noGrp="1"/>
          </p:cNvSpPr>
          <p:nvPr>
            <p:ph type="title"/>
          </p:nvPr>
        </p:nvSpPr>
        <p:spPr>
          <a:xfrm>
            <a:off x="803189" y="1209184"/>
            <a:ext cx="3089189" cy="4734416"/>
          </a:xfrm>
        </p:spPr>
        <p:txBody>
          <a:bodyPr anchor="ctr">
            <a:normAutofit/>
          </a:bodyPr>
          <a:lstStyle/>
          <a:p>
            <a:r>
              <a:rPr lang="nl-NL" dirty="0"/>
              <a:t>Soorten inscripties </a:t>
            </a:r>
            <a:br>
              <a:rPr lang="nl-NL" dirty="0"/>
            </a:br>
            <a:br>
              <a:rPr lang="nl-NL" dirty="0"/>
            </a:br>
            <a:r>
              <a:rPr lang="nl-NL" dirty="0"/>
              <a:t>1. privaat </a:t>
            </a:r>
          </a:p>
        </p:txBody>
      </p:sp>
      <p:sp>
        <p:nvSpPr>
          <p:cNvPr id="5167" name="Rectangle 5166">
            <a:extLst>
              <a:ext uri="{FF2B5EF4-FFF2-40B4-BE49-F238E27FC236}">
                <a16:creationId xmlns:a16="http://schemas.microsoft.com/office/drawing/2014/main" id="{03D63C01-EC27-44CF-85D4-0C65696F1D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5169" name="Rectangle 5168">
            <a:extLst>
              <a:ext uri="{FF2B5EF4-FFF2-40B4-BE49-F238E27FC236}">
                <a16:creationId xmlns:a16="http://schemas.microsoft.com/office/drawing/2014/main" id="{7B57BCC7-232D-4B6C-920B-D0696A3C8B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5171" name="Rectangle 5170">
            <a:extLst>
              <a:ext uri="{FF2B5EF4-FFF2-40B4-BE49-F238E27FC236}">
                <a16:creationId xmlns:a16="http://schemas.microsoft.com/office/drawing/2014/main" id="{78E8CD9E-3CE2-487B-AA8E-6E386CD195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pic>
        <p:nvPicPr>
          <p:cNvPr id="5124" name="Picture 4" descr="Afbeeldingsresultaat voor defixiones latin">
            <a:extLst>
              <a:ext uri="{FF2B5EF4-FFF2-40B4-BE49-F238E27FC236}">
                <a16:creationId xmlns:a16="http://schemas.microsoft.com/office/drawing/2014/main" id="{76158AF6-97FD-4863-8687-B021F0BDBDE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40619" y="780711"/>
            <a:ext cx="2882281" cy="2167476"/>
          </a:xfrm>
          <a:prstGeom prst="rect">
            <a:avLst/>
          </a:prstGeom>
          <a:noFill/>
          <a:extLst>
            <a:ext uri="{909E8E84-426E-40DD-AFC4-6F175D3DCCD1}">
              <a14:hiddenFill xmlns:a14="http://schemas.microsoft.com/office/drawing/2010/main">
                <a:solidFill>
                  <a:srgbClr val="FFFFFF"/>
                </a:solidFill>
              </a14:hiddenFill>
            </a:ext>
          </a:extLst>
        </p:spPr>
      </p:pic>
      <p:sp>
        <p:nvSpPr>
          <p:cNvPr id="5173" name="Rectangle 5172">
            <a:extLst>
              <a:ext uri="{FF2B5EF4-FFF2-40B4-BE49-F238E27FC236}">
                <a16:creationId xmlns:a16="http://schemas.microsoft.com/office/drawing/2014/main" id="{E8F42A1F-0F67-4856-AEB3-D2AC390D2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1923" y="654222"/>
            <a:ext cx="3702878" cy="2437844"/>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Afbeelding met handschrift&#10;&#10;Automatisch gegenereerde beschrijving">
            <a:extLst>
              <a:ext uri="{FF2B5EF4-FFF2-40B4-BE49-F238E27FC236}">
                <a16:creationId xmlns:a16="http://schemas.microsoft.com/office/drawing/2014/main" id="{6A8C6753-E86E-C3EF-B0F2-E2DCF854588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188827" y="1074040"/>
            <a:ext cx="3400442" cy="1598207"/>
          </a:xfrm>
          <a:prstGeom prst="rect">
            <a:avLst/>
          </a:prstGeom>
          <a:noFill/>
          <a:extLst>
            <a:ext uri="{909E8E84-426E-40DD-AFC4-6F175D3DCCD1}">
              <a14:hiddenFill xmlns:a14="http://schemas.microsoft.com/office/drawing/2010/main">
                <a:solidFill>
                  <a:srgbClr val="FFFFFF"/>
                </a:solidFill>
              </a14:hiddenFill>
            </a:ext>
          </a:extLst>
        </p:spPr>
      </p:pic>
      <p:sp>
        <p:nvSpPr>
          <p:cNvPr id="5175" name="Rectangle 5174">
            <a:extLst>
              <a:ext uri="{FF2B5EF4-FFF2-40B4-BE49-F238E27FC236}">
                <a16:creationId xmlns:a16="http://schemas.microsoft.com/office/drawing/2014/main" id="{E18DC9CC-CE0B-48A6-8164-0D10E9E6CE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36239" y="654222"/>
            <a:ext cx="3702878" cy="2437844"/>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jdelijke aanduiding voor inhoud 4">
            <a:extLst>
              <a:ext uri="{FF2B5EF4-FFF2-40B4-BE49-F238E27FC236}">
                <a16:creationId xmlns:a16="http://schemas.microsoft.com/office/drawing/2014/main" id="{5A35FFDD-2EB7-F7AD-8480-B60D76DE3AF4}"/>
              </a:ext>
            </a:extLst>
          </p:cNvPr>
          <p:cNvSpPr>
            <a:spLocks noGrp="1"/>
          </p:cNvSpPr>
          <p:nvPr>
            <p:ph idx="1"/>
          </p:nvPr>
        </p:nvSpPr>
        <p:spPr>
          <a:xfrm>
            <a:off x="4561870" y="3425295"/>
            <a:ext cx="6864154" cy="2800477"/>
          </a:xfrm>
        </p:spPr>
        <p:txBody>
          <a:bodyPr>
            <a:normAutofit/>
          </a:bodyPr>
          <a:lstStyle/>
          <a:p>
            <a:pPr marL="0" indent="0">
              <a:buNone/>
            </a:pPr>
            <a:r>
              <a:rPr lang="nl-NL" dirty="0"/>
              <a:t>Inscripties op alledaagse materialen</a:t>
            </a:r>
          </a:p>
          <a:p>
            <a:r>
              <a:rPr lang="nl-NL" dirty="0"/>
              <a:t> Huiselijke inscripties; mozaïeken </a:t>
            </a:r>
          </a:p>
          <a:p>
            <a:r>
              <a:rPr lang="nl-NL" dirty="0"/>
              <a:t> Op alledaagse materialen; bijvoorbeeld: potten, bekers, schrijfplankjes, olielampjes</a:t>
            </a:r>
          </a:p>
          <a:p>
            <a:r>
              <a:rPr lang="nl-NL" dirty="0"/>
              <a:t> Vervloekingstabletten </a:t>
            </a:r>
          </a:p>
          <a:p>
            <a:pPr marL="0" indent="0">
              <a:buNone/>
            </a:pPr>
            <a:r>
              <a:rPr lang="nl-NL" dirty="0"/>
              <a:t>Korte berichten, gemaakt voor een beperkt publiek </a:t>
            </a:r>
          </a:p>
        </p:txBody>
      </p:sp>
    </p:spTree>
    <p:extLst>
      <p:ext uri="{BB962C8B-B14F-4D97-AF65-F5344CB8AC3E}">
        <p14:creationId xmlns:p14="http://schemas.microsoft.com/office/powerpoint/2010/main" val="3345264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71" name="Rectangle 5170">
            <a:extLst>
              <a:ext uri="{FF2B5EF4-FFF2-40B4-BE49-F238E27FC236}">
                <a16:creationId xmlns:a16="http://schemas.microsoft.com/office/drawing/2014/main" id="{3AB084A1-F3A2-4BF8-BB6A-E677B5BD77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1"/>
            <a:ext cx="12191999" cy="6309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3" name="Rectangle 5172">
            <a:extLst>
              <a:ext uri="{FF2B5EF4-FFF2-40B4-BE49-F238E27FC236}">
                <a16:creationId xmlns:a16="http://schemas.microsoft.com/office/drawing/2014/main" id="{1E0965C0-22E8-4A47-9A17-4E6078D00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38174"/>
            <a:ext cx="3705323" cy="576262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 name="Titel 1">
            <a:extLst>
              <a:ext uri="{FF2B5EF4-FFF2-40B4-BE49-F238E27FC236}">
                <a16:creationId xmlns:a16="http://schemas.microsoft.com/office/drawing/2014/main" id="{E6872983-ABCA-4E48-AE2A-BCAD71672F06}"/>
              </a:ext>
            </a:extLst>
          </p:cNvPr>
          <p:cNvSpPr>
            <a:spLocks noGrp="1"/>
          </p:cNvSpPr>
          <p:nvPr>
            <p:ph type="title"/>
          </p:nvPr>
        </p:nvSpPr>
        <p:spPr>
          <a:xfrm>
            <a:off x="803189" y="1209184"/>
            <a:ext cx="3089189" cy="4734416"/>
          </a:xfrm>
        </p:spPr>
        <p:txBody>
          <a:bodyPr anchor="ctr">
            <a:normAutofit/>
          </a:bodyPr>
          <a:lstStyle/>
          <a:p>
            <a:r>
              <a:rPr lang="nl-NL"/>
              <a:t>Soorten inscripties </a:t>
            </a:r>
            <a:br>
              <a:rPr lang="nl-NL"/>
            </a:br>
            <a:br>
              <a:rPr lang="nl-NL"/>
            </a:br>
            <a:r>
              <a:rPr lang="nl-NL"/>
              <a:t>1I. Publiek </a:t>
            </a:r>
          </a:p>
        </p:txBody>
      </p:sp>
      <p:sp>
        <p:nvSpPr>
          <p:cNvPr id="5175" name="Rectangle 5174">
            <a:extLst>
              <a:ext uri="{FF2B5EF4-FFF2-40B4-BE49-F238E27FC236}">
                <a16:creationId xmlns:a16="http://schemas.microsoft.com/office/drawing/2014/main" id="{03D63C01-EC27-44CF-85D4-0C65696F1D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5177" name="Rectangle 5176">
            <a:extLst>
              <a:ext uri="{FF2B5EF4-FFF2-40B4-BE49-F238E27FC236}">
                <a16:creationId xmlns:a16="http://schemas.microsoft.com/office/drawing/2014/main" id="{7B57BCC7-232D-4B6C-920B-D0696A3C8B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5179" name="Rectangle 5178">
            <a:extLst>
              <a:ext uri="{FF2B5EF4-FFF2-40B4-BE49-F238E27FC236}">
                <a16:creationId xmlns:a16="http://schemas.microsoft.com/office/drawing/2014/main" id="{78E8CD9E-3CE2-487B-AA8E-6E386CD195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pic>
        <p:nvPicPr>
          <p:cNvPr id="4097" name="Afbeelding 1" descr="Afbeelding met graf, begraafplaats, Stele, grafzerk&#10;&#10;Automatisch gegenereerde beschrijving">
            <a:extLst>
              <a:ext uri="{FF2B5EF4-FFF2-40B4-BE49-F238E27FC236}">
                <a16:creationId xmlns:a16="http://schemas.microsoft.com/office/drawing/2014/main" id="{F820C511-B94A-EBBC-37EB-B5957CCEEB11}"/>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tretch>
            <a:fillRect/>
          </a:stretch>
        </p:blipFill>
        <p:spPr bwMode="auto">
          <a:xfrm>
            <a:off x="8939407" y="730773"/>
            <a:ext cx="1896541" cy="2167476"/>
          </a:xfrm>
          <a:prstGeom prst="rect">
            <a:avLst/>
          </a:prstGeom>
          <a:noFill/>
          <a:extLst>
            <a:ext uri="{909E8E84-426E-40DD-AFC4-6F175D3DCCD1}">
              <a14:hiddenFill xmlns:a14="http://schemas.microsoft.com/office/drawing/2010/main">
                <a:solidFill>
                  <a:srgbClr val="FFFFFF"/>
                </a:solidFill>
              </a14:hiddenFill>
            </a:ext>
          </a:extLst>
        </p:spPr>
      </p:pic>
      <p:sp>
        <p:nvSpPr>
          <p:cNvPr id="5181" name="Rectangle 5180">
            <a:extLst>
              <a:ext uri="{FF2B5EF4-FFF2-40B4-BE49-F238E27FC236}">
                <a16:creationId xmlns:a16="http://schemas.microsoft.com/office/drawing/2014/main" id="{E8F42A1F-0F67-4856-AEB3-D2AC390D2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1923" y="654222"/>
            <a:ext cx="3702878" cy="2437844"/>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descr="Afbeelding met hemel, buitenshuis, Ruïnes, Romeinse architectuur&#10;&#10;Automatisch gegenereerde beschrijving">
            <a:extLst>
              <a:ext uri="{FF2B5EF4-FFF2-40B4-BE49-F238E27FC236}">
                <a16:creationId xmlns:a16="http://schemas.microsoft.com/office/drawing/2014/main" id="{A50ACC4B-E90C-F959-0C45-6A93AB755A04}"/>
              </a:ext>
            </a:extLst>
          </p:cNvPr>
          <p:cNvPicPr>
            <a:picLocks noChangeAspect="1"/>
          </p:cNvPicPr>
          <p:nvPr/>
        </p:nvPicPr>
        <p:blipFill>
          <a:blip r:embed="rId5"/>
          <a:srcRect l="933"/>
          <a:stretch/>
        </p:blipFill>
        <p:spPr>
          <a:xfrm>
            <a:off x="4673474" y="748165"/>
            <a:ext cx="2840031" cy="2150084"/>
          </a:xfrm>
          <a:prstGeom prst="rect">
            <a:avLst/>
          </a:prstGeom>
        </p:spPr>
      </p:pic>
      <p:sp>
        <p:nvSpPr>
          <p:cNvPr id="5183" name="Rectangle 5182">
            <a:extLst>
              <a:ext uri="{FF2B5EF4-FFF2-40B4-BE49-F238E27FC236}">
                <a16:creationId xmlns:a16="http://schemas.microsoft.com/office/drawing/2014/main" id="{E18DC9CC-CE0B-48A6-8164-0D10E9E6CE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36239" y="654222"/>
            <a:ext cx="3702878" cy="2437844"/>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jdelijke aanduiding voor inhoud 4">
            <a:extLst>
              <a:ext uri="{FF2B5EF4-FFF2-40B4-BE49-F238E27FC236}">
                <a16:creationId xmlns:a16="http://schemas.microsoft.com/office/drawing/2014/main" id="{5A35FFDD-2EB7-F7AD-8480-B60D76DE3AF4}"/>
              </a:ext>
            </a:extLst>
          </p:cNvPr>
          <p:cNvSpPr>
            <a:spLocks noGrp="1"/>
          </p:cNvSpPr>
          <p:nvPr>
            <p:ph idx="1"/>
          </p:nvPr>
        </p:nvSpPr>
        <p:spPr>
          <a:xfrm>
            <a:off x="4561870" y="3425295"/>
            <a:ext cx="6864154" cy="2800477"/>
          </a:xfrm>
        </p:spPr>
        <p:txBody>
          <a:bodyPr>
            <a:normAutofit/>
          </a:bodyPr>
          <a:lstStyle/>
          <a:p>
            <a:pPr marL="0" indent="0">
              <a:lnSpc>
                <a:spcPct val="90000"/>
              </a:lnSpc>
              <a:buNone/>
            </a:pPr>
            <a:r>
              <a:rPr lang="nl-NL" sz="1600" dirty="0"/>
              <a:t>Inscripties die geplaatst in de openbare ruimte</a:t>
            </a:r>
          </a:p>
          <a:p>
            <a:pPr marL="0" indent="0">
              <a:lnSpc>
                <a:spcPct val="90000"/>
              </a:lnSpc>
              <a:buNone/>
            </a:pPr>
            <a:r>
              <a:rPr lang="nl-NL" sz="1600" dirty="0"/>
              <a:t>Verschillende subcategorieën: </a:t>
            </a:r>
          </a:p>
          <a:p>
            <a:pPr>
              <a:lnSpc>
                <a:spcPct val="90000"/>
              </a:lnSpc>
            </a:pPr>
            <a:r>
              <a:rPr lang="nl-NL" sz="1600" dirty="0"/>
              <a:t>Grafinscripties</a:t>
            </a:r>
          </a:p>
          <a:p>
            <a:pPr>
              <a:lnSpc>
                <a:spcPct val="90000"/>
              </a:lnSpc>
            </a:pPr>
            <a:r>
              <a:rPr lang="nl-NL" sz="1600" dirty="0"/>
              <a:t>Ere-inscripties</a:t>
            </a:r>
          </a:p>
          <a:p>
            <a:pPr>
              <a:lnSpc>
                <a:spcPct val="90000"/>
              </a:lnSpc>
            </a:pPr>
            <a:r>
              <a:rPr lang="nl-NL" sz="1600" dirty="0"/>
              <a:t>Religieuze inscripties, zoals votiefinscripties</a:t>
            </a:r>
          </a:p>
          <a:p>
            <a:pPr>
              <a:lnSpc>
                <a:spcPct val="90000"/>
              </a:lnSpc>
            </a:pPr>
            <a:r>
              <a:rPr lang="nl-NL" sz="1600" dirty="0"/>
              <a:t>Bouwinscripties</a:t>
            </a:r>
          </a:p>
          <a:p>
            <a:pPr>
              <a:lnSpc>
                <a:spcPct val="90000"/>
              </a:lnSpc>
            </a:pPr>
            <a:r>
              <a:rPr lang="nl-NL" sz="1600" dirty="0"/>
              <a:t>Officiële inscripties, zoals wetsteksten en keizerlijke aankondigingen </a:t>
            </a:r>
          </a:p>
          <a:p>
            <a:pPr>
              <a:lnSpc>
                <a:spcPct val="90000"/>
              </a:lnSpc>
            </a:pPr>
            <a:r>
              <a:rPr lang="nl-NL" sz="1600" dirty="0"/>
              <a:t>Overig, zoals propagandateksten</a:t>
            </a:r>
            <a:endParaRPr lang="nl-NL" sz="1300" dirty="0"/>
          </a:p>
          <a:p>
            <a:pPr>
              <a:lnSpc>
                <a:spcPct val="90000"/>
              </a:lnSpc>
            </a:pPr>
            <a:endParaRPr lang="nl-NL" sz="1300" dirty="0"/>
          </a:p>
        </p:txBody>
      </p:sp>
      <p:sp>
        <p:nvSpPr>
          <p:cNvPr id="4" name="Rectangle 2">
            <a:extLst>
              <a:ext uri="{FF2B5EF4-FFF2-40B4-BE49-F238E27FC236}">
                <a16:creationId xmlns:a16="http://schemas.microsoft.com/office/drawing/2014/main" id="{B48869FB-CA70-EFE6-83AF-D04EA1C2F23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Tree>
    <p:extLst>
      <p:ext uri="{BB962C8B-B14F-4D97-AF65-F5344CB8AC3E}">
        <p14:creationId xmlns:p14="http://schemas.microsoft.com/office/powerpoint/2010/main" val="77496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BAFADB-5142-9024-FE8B-388DBFFB9AAB}"/>
              </a:ext>
            </a:extLst>
          </p:cNvPr>
          <p:cNvSpPr>
            <a:spLocks noGrp="1"/>
          </p:cNvSpPr>
          <p:nvPr>
            <p:ph type="title"/>
          </p:nvPr>
        </p:nvSpPr>
        <p:spPr>
          <a:xfrm>
            <a:off x="581192" y="702156"/>
            <a:ext cx="11029616" cy="1013800"/>
          </a:xfrm>
        </p:spPr>
        <p:txBody>
          <a:bodyPr>
            <a:normAutofit/>
          </a:bodyPr>
          <a:lstStyle/>
          <a:p>
            <a:r>
              <a:rPr lang="nl-NL" dirty="0"/>
              <a:t>Grafinscripties </a:t>
            </a:r>
          </a:p>
        </p:txBody>
      </p:sp>
      <p:sp>
        <p:nvSpPr>
          <p:cNvPr id="3" name="Tijdelijke aanduiding voor inhoud 2">
            <a:extLst>
              <a:ext uri="{FF2B5EF4-FFF2-40B4-BE49-F238E27FC236}">
                <a16:creationId xmlns:a16="http://schemas.microsoft.com/office/drawing/2014/main" id="{569FC9AC-5F52-AD3D-AE8D-AC300BF089B1}"/>
              </a:ext>
            </a:extLst>
          </p:cNvPr>
          <p:cNvSpPr>
            <a:spLocks noGrp="1"/>
          </p:cNvSpPr>
          <p:nvPr>
            <p:ph idx="1"/>
          </p:nvPr>
        </p:nvSpPr>
        <p:spPr>
          <a:xfrm>
            <a:off x="581192" y="2180496"/>
            <a:ext cx="7225075" cy="3678303"/>
          </a:xfrm>
        </p:spPr>
        <p:txBody>
          <a:bodyPr>
            <a:normAutofit/>
          </a:bodyPr>
          <a:lstStyle/>
          <a:p>
            <a:r>
              <a:rPr lang="nl-NL" sz="2400" dirty="0"/>
              <a:t>Na iemands dood </a:t>
            </a:r>
          </a:p>
          <a:p>
            <a:r>
              <a:rPr lang="nl-NL" sz="2400" dirty="0"/>
              <a:t>Opgesteld door erfgenamen </a:t>
            </a:r>
          </a:p>
          <a:p>
            <a:r>
              <a:rPr lang="nl-NL" sz="2400" dirty="0"/>
              <a:t>Necropolis / Weg</a:t>
            </a:r>
          </a:p>
          <a:p>
            <a:endParaRPr lang="nl-NL" dirty="0"/>
          </a:p>
        </p:txBody>
      </p:sp>
      <p:pic>
        <p:nvPicPr>
          <p:cNvPr id="5122" name="Picture 2" descr="Afbeelding met Artefact, Stele, handschrift, kalksteen&#10;&#10;Automatisch gegenereerde beschrijving">
            <a:extLst>
              <a:ext uri="{FF2B5EF4-FFF2-40B4-BE49-F238E27FC236}">
                <a16:creationId xmlns:a16="http://schemas.microsoft.com/office/drawing/2014/main" id="{C6BBCDE9-D7B8-4476-6278-383C68393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349" b="3"/>
          <a:stretch/>
        </p:blipFill>
        <p:spPr bwMode="auto">
          <a:xfrm>
            <a:off x="8051799" y="1871133"/>
            <a:ext cx="3683001" cy="4504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093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BAFADB-5142-9024-FE8B-388DBFFB9AAB}"/>
              </a:ext>
            </a:extLst>
          </p:cNvPr>
          <p:cNvSpPr>
            <a:spLocks noGrp="1"/>
          </p:cNvSpPr>
          <p:nvPr>
            <p:ph type="title"/>
          </p:nvPr>
        </p:nvSpPr>
        <p:spPr>
          <a:xfrm>
            <a:off x="581192" y="702156"/>
            <a:ext cx="11029616" cy="1013800"/>
          </a:xfrm>
        </p:spPr>
        <p:txBody>
          <a:bodyPr>
            <a:normAutofit/>
          </a:bodyPr>
          <a:lstStyle/>
          <a:p>
            <a:r>
              <a:rPr lang="nl-NL" dirty="0"/>
              <a:t>Ere-inscripties </a:t>
            </a:r>
          </a:p>
        </p:txBody>
      </p:sp>
      <p:sp>
        <p:nvSpPr>
          <p:cNvPr id="3" name="Tijdelijke aanduiding voor inhoud 2">
            <a:extLst>
              <a:ext uri="{FF2B5EF4-FFF2-40B4-BE49-F238E27FC236}">
                <a16:creationId xmlns:a16="http://schemas.microsoft.com/office/drawing/2014/main" id="{569FC9AC-5F52-AD3D-AE8D-AC300BF089B1}"/>
              </a:ext>
            </a:extLst>
          </p:cNvPr>
          <p:cNvSpPr>
            <a:spLocks noGrp="1"/>
          </p:cNvSpPr>
          <p:nvPr>
            <p:ph idx="1"/>
          </p:nvPr>
        </p:nvSpPr>
        <p:spPr>
          <a:xfrm>
            <a:off x="581192" y="2180496"/>
            <a:ext cx="7225075" cy="3678303"/>
          </a:xfrm>
        </p:spPr>
        <p:txBody>
          <a:bodyPr>
            <a:normAutofit/>
          </a:bodyPr>
          <a:lstStyle/>
          <a:p>
            <a:r>
              <a:rPr lang="nl-NL" sz="2800" dirty="0"/>
              <a:t>Tijdens iemands leven</a:t>
            </a:r>
          </a:p>
          <a:p>
            <a:r>
              <a:rPr lang="nl-NL" sz="2800" dirty="0"/>
              <a:t>Eren om goede daden </a:t>
            </a:r>
          </a:p>
          <a:p>
            <a:r>
              <a:rPr lang="nl-NL" sz="2800" dirty="0"/>
              <a:t>In de stad </a:t>
            </a:r>
          </a:p>
          <a:p>
            <a:endParaRPr lang="nl-NL" dirty="0"/>
          </a:p>
          <a:p>
            <a:endParaRPr lang="nl-NL" dirty="0"/>
          </a:p>
        </p:txBody>
      </p:sp>
      <p:pic>
        <p:nvPicPr>
          <p:cNvPr id="5" name="Afbeelding 4" descr="Afbeelding met buitenshuis, hemel, wolk, monument&#10;&#10;Automatisch gegenereerde beschrijving">
            <a:extLst>
              <a:ext uri="{FF2B5EF4-FFF2-40B4-BE49-F238E27FC236}">
                <a16:creationId xmlns:a16="http://schemas.microsoft.com/office/drawing/2014/main" id="{A76DFB18-C659-6144-2DC9-8B7EA37B4DA4}"/>
              </a:ext>
            </a:extLst>
          </p:cNvPr>
          <p:cNvPicPr>
            <a:picLocks noChangeAspect="1"/>
          </p:cNvPicPr>
          <p:nvPr/>
        </p:nvPicPr>
        <p:blipFill>
          <a:blip r:embed="rId3" cstate="print">
            <a:extLst>
              <a:ext uri="{28A0092B-C50C-407E-A947-70E740481C1C}">
                <a14:useLocalDpi xmlns:a14="http://schemas.microsoft.com/office/drawing/2010/main" val="0"/>
              </a:ext>
            </a:extLst>
          </a:blip>
          <a:srcRect r="-1" b="8887"/>
          <a:stretch/>
        </p:blipFill>
        <p:spPr>
          <a:xfrm>
            <a:off x="8051799" y="1871133"/>
            <a:ext cx="3683001" cy="4504267"/>
          </a:xfrm>
          <a:prstGeom prst="rect">
            <a:avLst/>
          </a:prstGeom>
        </p:spPr>
      </p:pic>
    </p:spTree>
    <p:extLst>
      <p:ext uri="{BB962C8B-B14F-4D97-AF65-F5344CB8AC3E}">
        <p14:creationId xmlns:p14="http://schemas.microsoft.com/office/powerpoint/2010/main" val="4143013025"/>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Dividend</Template>
  <TotalTime>260</TotalTime>
  <Words>1783</Words>
  <Application>Microsoft Macintosh PowerPoint</Application>
  <PresentationFormat>Breedbeeld</PresentationFormat>
  <Paragraphs>247</Paragraphs>
  <Slides>20</Slides>
  <Notes>18</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20</vt:i4>
      </vt:variant>
    </vt:vector>
  </HeadingPairs>
  <TitlesOfParts>
    <vt:vector size="27" baseType="lpstr">
      <vt:lpstr>Arial</vt:lpstr>
      <vt:lpstr>Calibri</vt:lpstr>
      <vt:lpstr>Gill Sans MT</vt:lpstr>
      <vt:lpstr>Times New Roman</vt:lpstr>
      <vt:lpstr>Tw Cen MT</vt:lpstr>
      <vt:lpstr>Wingdings 2</vt:lpstr>
      <vt:lpstr>Dividend</vt:lpstr>
      <vt:lpstr>Latijnse epigrafie</vt:lpstr>
      <vt:lpstr>Inhoud van de presentatie</vt:lpstr>
      <vt:lpstr>Wat is epigrafie?</vt:lpstr>
      <vt:lpstr>Duurzame materialen</vt:lpstr>
      <vt:lpstr>Soorten inscripties</vt:lpstr>
      <vt:lpstr>Soorten inscripties   1. privaat </vt:lpstr>
      <vt:lpstr>Soorten inscripties   1I. Publiek </vt:lpstr>
      <vt:lpstr>Grafinscripties </vt:lpstr>
      <vt:lpstr>Ere-inscripties </vt:lpstr>
      <vt:lpstr>Wat staat er op zo’n inscriptie? </vt:lpstr>
      <vt:lpstr>Hoe lees je een inscriptie?</vt:lpstr>
      <vt:lpstr>Hoe lees je een inscriptie?</vt:lpstr>
      <vt:lpstr>Hoe lees je een inscriptie?</vt:lpstr>
      <vt:lpstr>Romeinse namen</vt:lpstr>
      <vt:lpstr>Romeinse namen: mannen  </vt:lpstr>
      <vt:lpstr>Romeinse namen: mannen  </vt:lpstr>
      <vt:lpstr>Romeinse namen: vrouwen  </vt:lpstr>
      <vt:lpstr>Romeinse namen: Vrijgelatenen </vt:lpstr>
      <vt:lpstr>Hoe lees je een inscriptie?</vt:lpstr>
      <vt:lpstr>Latijnse epigrafie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Latijnse epigrafie</dc:title>
  <dc:creator>Kaylee Branse</dc:creator>
  <cp:lastModifiedBy>Branse, K.M. (Kaylee)</cp:lastModifiedBy>
  <cp:revision>40</cp:revision>
  <dcterms:created xsi:type="dcterms:W3CDTF">2020-01-15T12:02:53Z</dcterms:created>
  <dcterms:modified xsi:type="dcterms:W3CDTF">2024-08-26T17:36:58Z</dcterms:modified>
</cp:coreProperties>
</file>